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7" r:id="rId2"/>
    <p:sldMasterId id="2147483813" r:id="rId3"/>
    <p:sldMasterId id="2147483829" r:id="rId4"/>
    <p:sldMasterId id="2147483845" r:id="rId5"/>
    <p:sldMasterId id="2147483861" r:id="rId6"/>
    <p:sldMasterId id="2147483877" r:id="rId7"/>
  </p:sldMasterIdLst>
  <p:notesMasterIdLst>
    <p:notesMasterId r:id="rId5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98" r:id="rId26"/>
    <p:sldId id="299"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0" autoAdjust="0"/>
  </p:normalViewPr>
  <p:slideViewPr>
    <p:cSldViewPr>
      <p:cViewPr>
        <p:scale>
          <a:sx n="75" d="100"/>
          <a:sy n="75" d="100"/>
        </p:scale>
        <p:origin x="-2580"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76947-F161-7542-B30F-8D249BB95649}"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F0AA7D3-BD62-0E48-A792-5A662CC5D701}">
      <dgm:prSet phldrT="[Text]"/>
      <dgm:spPr/>
      <dgm:t>
        <a:bodyPr/>
        <a:lstStyle/>
        <a:p>
          <a:r>
            <a:rPr lang="en-US" dirty="0" smtClean="0">
              <a:latin typeface="+mj-lt"/>
            </a:rPr>
            <a:t>D</a:t>
          </a:r>
          <a:r>
            <a:rPr lang="en-US" dirty="0" smtClean="0">
              <a:latin typeface="+mj-lt"/>
              <a:ea typeface="+mn-ea"/>
              <a:cs typeface="+mn-cs"/>
            </a:rPr>
            <a:t>atabase management system (DBMS)</a:t>
          </a:r>
          <a:endParaRPr lang="en-US" dirty="0">
            <a:latin typeface="+mj-lt"/>
          </a:endParaRPr>
        </a:p>
      </dgm:t>
    </dgm:pt>
    <dgm:pt modelId="{561906E6-2DF5-214C-B250-F52B4D78A433}" type="parTrans" cxnId="{094F8C80-4F9D-9141-A1A2-3F16BFE8E92A}">
      <dgm:prSet/>
      <dgm:spPr/>
      <dgm:t>
        <a:bodyPr/>
        <a:lstStyle/>
        <a:p>
          <a:endParaRPr lang="en-US"/>
        </a:p>
      </dgm:t>
    </dgm:pt>
    <dgm:pt modelId="{F2606400-A3D7-8B49-8472-301E5153E25E}" type="sibTrans" cxnId="{094F8C80-4F9D-9141-A1A2-3F16BFE8E92A}">
      <dgm:prSet/>
      <dgm:spPr/>
      <dgm:t>
        <a:bodyPr/>
        <a:lstStyle/>
        <a:p>
          <a:endParaRPr lang="en-US"/>
        </a:p>
      </dgm:t>
    </dgm:pt>
    <dgm:pt modelId="{87AC066D-44C6-1B43-8284-E2F12D3817BB}">
      <dgm:prSet/>
      <dgm:spPr/>
      <dgm:t>
        <a:bodyPr/>
        <a:lstStyle/>
        <a:p>
          <a:r>
            <a:rPr lang="en-US" dirty="0" smtClean="0">
              <a:latin typeface="+mj-lt"/>
            </a:rPr>
            <a:t>S</a:t>
          </a:r>
          <a:r>
            <a:rPr lang="en-US" dirty="0" smtClean="0">
              <a:latin typeface="+mj-lt"/>
              <a:ea typeface="+mn-ea"/>
            </a:rPr>
            <a:t>uite of programs for constructing and maintaining the database</a:t>
          </a:r>
        </a:p>
      </dgm:t>
    </dgm:pt>
    <dgm:pt modelId="{1EEAFFC9-EDFC-4540-8816-D030D1E4E65D}" type="parTrans" cxnId="{BDF9D263-285C-9E4D-B976-879B5EF8F2A3}">
      <dgm:prSet/>
      <dgm:spPr/>
      <dgm:t>
        <a:bodyPr/>
        <a:lstStyle/>
        <a:p>
          <a:endParaRPr lang="en-US"/>
        </a:p>
      </dgm:t>
    </dgm:pt>
    <dgm:pt modelId="{2FF38173-8318-2A4F-BCA4-9F3B406B8BF9}" type="sibTrans" cxnId="{BDF9D263-285C-9E4D-B976-879B5EF8F2A3}">
      <dgm:prSet/>
      <dgm:spPr/>
      <dgm:t>
        <a:bodyPr/>
        <a:lstStyle/>
        <a:p>
          <a:endParaRPr lang="en-US"/>
        </a:p>
      </dgm:t>
    </dgm:pt>
    <dgm:pt modelId="{94F49E41-03FC-9E43-95C0-C1806F09893E}">
      <dgm:prSet/>
      <dgm:spPr/>
      <dgm:t>
        <a:bodyPr/>
        <a:lstStyle/>
        <a:p>
          <a:r>
            <a:rPr lang="en-US" dirty="0" smtClean="0">
              <a:latin typeface="+mj-lt"/>
            </a:rPr>
            <a:t>O</a:t>
          </a:r>
          <a:r>
            <a:rPr lang="en-US" dirty="0" smtClean="0">
              <a:latin typeface="+mj-lt"/>
              <a:ea typeface="+mn-ea"/>
            </a:rPr>
            <a:t>ffers ad hoc query facilities to multiple users and applications</a:t>
          </a:r>
        </a:p>
      </dgm:t>
    </dgm:pt>
    <dgm:pt modelId="{C8480A74-99E2-2B42-B2AB-FA8188F482F9}" type="parTrans" cxnId="{C469F6A0-B37F-8644-8586-025A289A983D}">
      <dgm:prSet/>
      <dgm:spPr/>
      <dgm:t>
        <a:bodyPr/>
        <a:lstStyle/>
        <a:p>
          <a:endParaRPr lang="en-US"/>
        </a:p>
      </dgm:t>
    </dgm:pt>
    <dgm:pt modelId="{0799FA2D-67C8-B74B-9AFF-FB2EC8199BC9}" type="sibTrans" cxnId="{C469F6A0-B37F-8644-8586-025A289A983D}">
      <dgm:prSet/>
      <dgm:spPr/>
      <dgm:t>
        <a:bodyPr/>
        <a:lstStyle/>
        <a:p>
          <a:endParaRPr lang="en-US"/>
        </a:p>
      </dgm:t>
    </dgm:pt>
    <dgm:pt modelId="{4BD554FD-5624-D540-9D0B-15CE56AB3AEC}" type="pres">
      <dgm:prSet presAssocID="{D8676947-F161-7542-B30F-8D249BB95649}" presName="Name0" presStyleCnt="0">
        <dgm:presLayoutVars>
          <dgm:dir/>
          <dgm:animLvl val="lvl"/>
          <dgm:resizeHandles val="exact"/>
        </dgm:presLayoutVars>
      </dgm:prSet>
      <dgm:spPr/>
      <dgm:t>
        <a:bodyPr/>
        <a:lstStyle/>
        <a:p>
          <a:endParaRPr lang="en-US"/>
        </a:p>
      </dgm:t>
    </dgm:pt>
    <dgm:pt modelId="{592666C3-9DC5-AE4A-A7B5-9EA0A106C73E}" type="pres">
      <dgm:prSet presAssocID="{BF0AA7D3-BD62-0E48-A792-5A662CC5D701}" presName="composite" presStyleCnt="0"/>
      <dgm:spPr/>
    </dgm:pt>
    <dgm:pt modelId="{C47B15C8-A880-7648-A14E-9CF40B4018BE}" type="pres">
      <dgm:prSet presAssocID="{BF0AA7D3-BD62-0E48-A792-5A662CC5D701}" presName="parTx" presStyleLbl="alignNode1" presStyleIdx="0" presStyleCnt="1">
        <dgm:presLayoutVars>
          <dgm:chMax val="0"/>
          <dgm:chPref val="0"/>
          <dgm:bulletEnabled val="1"/>
        </dgm:presLayoutVars>
      </dgm:prSet>
      <dgm:spPr/>
      <dgm:t>
        <a:bodyPr/>
        <a:lstStyle/>
        <a:p>
          <a:endParaRPr lang="en-US"/>
        </a:p>
      </dgm:t>
    </dgm:pt>
    <dgm:pt modelId="{F9ADF569-AC0A-C44F-8A4D-F54EE5B06548}" type="pres">
      <dgm:prSet presAssocID="{BF0AA7D3-BD62-0E48-A792-5A662CC5D701}" presName="desTx" presStyleLbl="alignAccFollowNode1" presStyleIdx="0" presStyleCnt="1">
        <dgm:presLayoutVars>
          <dgm:bulletEnabled val="1"/>
        </dgm:presLayoutVars>
      </dgm:prSet>
      <dgm:spPr/>
      <dgm:t>
        <a:bodyPr/>
        <a:lstStyle/>
        <a:p>
          <a:endParaRPr lang="en-US"/>
        </a:p>
      </dgm:t>
    </dgm:pt>
  </dgm:ptLst>
  <dgm:cxnLst>
    <dgm:cxn modelId="{6A50AC0C-1724-45BB-8418-C54053DCFCE3}" type="presOf" srcId="{87AC066D-44C6-1B43-8284-E2F12D3817BB}" destId="{F9ADF569-AC0A-C44F-8A4D-F54EE5B06548}" srcOrd="0" destOrd="0" presId="urn:microsoft.com/office/officeart/2005/8/layout/hList1"/>
    <dgm:cxn modelId="{094F8C80-4F9D-9141-A1A2-3F16BFE8E92A}" srcId="{D8676947-F161-7542-B30F-8D249BB95649}" destId="{BF0AA7D3-BD62-0E48-A792-5A662CC5D701}" srcOrd="0" destOrd="0" parTransId="{561906E6-2DF5-214C-B250-F52B4D78A433}" sibTransId="{F2606400-A3D7-8B49-8472-301E5153E25E}"/>
    <dgm:cxn modelId="{61898FCE-1D6B-45B2-8AA4-7ED4A5664E1C}" type="presOf" srcId="{94F49E41-03FC-9E43-95C0-C1806F09893E}" destId="{F9ADF569-AC0A-C44F-8A4D-F54EE5B06548}" srcOrd="0" destOrd="1" presId="urn:microsoft.com/office/officeart/2005/8/layout/hList1"/>
    <dgm:cxn modelId="{BDF9D263-285C-9E4D-B976-879B5EF8F2A3}" srcId="{BF0AA7D3-BD62-0E48-A792-5A662CC5D701}" destId="{87AC066D-44C6-1B43-8284-E2F12D3817BB}" srcOrd="0" destOrd="0" parTransId="{1EEAFFC9-EDFC-4540-8816-D030D1E4E65D}" sibTransId="{2FF38173-8318-2A4F-BCA4-9F3B406B8BF9}"/>
    <dgm:cxn modelId="{C469F6A0-B37F-8644-8586-025A289A983D}" srcId="{BF0AA7D3-BD62-0E48-A792-5A662CC5D701}" destId="{94F49E41-03FC-9E43-95C0-C1806F09893E}" srcOrd="1" destOrd="0" parTransId="{C8480A74-99E2-2B42-B2AB-FA8188F482F9}" sibTransId="{0799FA2D-67C8-B74B-9AFF-FB2EC8199BC9}"/>
    <dgm:cxn modelId="{235EA4AF-504E-40A5-B52B-9294B9B28B6B}" type="presOf" srcId="{BF0AA7D3-BD62-0E48-A792-5A662CC5D701}" destId="{C47B15C8-A880-7648-A14E-9CF40B4018BE}" srcOrd="0" destOrd="0" presId="urn:microsoft.com/office/officeart/2005/8/layout/hList1"/>
    <dgm:cxn modelId="{E4B262A2-04E6-49DA-9DEC-7106FBC3F8B5}" type="presOf" srcId="{D8676947-F161-7542-B30F-8D249BB95649}" destId="{4BD554FD-5624-D540-9D0B-15CE56AB3AEC}" srcOrd="0" destOrd="0" presId="urn:microsoft.com/office/officeart/2005/8/layout/hList1"/>
    <dgm:cxn modelId="{18DF9B4B-C094-47B5-83C4-2494931FA860}" type="presParOf" srcId="{4BD554FD-5624-D540-9D0B-15CE56AB3AEC}" destId="{592666C3-9DC5-AE4A-A7B5-9EA0A106C73E}" srcOrd="0" destOrd="0" presId="urn:microsoft.com/office/officeart/2005/8/layout/hList1"/>
    <dgm:cxn modelId="{A6DB82C3-8DFA-4069-98BA-15CE1342651C}" type="presParOf" srcId="{592666C3-9DC5-AE4A-A7B5-9EA0A106C73E}" destId="{C47B15C8-A880-7648-A14E-9CF40B4018BE}" srcOrd="0" destOrd="0" presId="urn:microsoft.com/office/officeart/2005/8/layout/hList1"/>
    <dgm:cxn modelId="{F81DAC37-1F22-4A5E-A278-E7E188F0B44D}" type="presParOf" srcId="{592666C3-9DC5-AE4A-A7B5-9EA0A106C73E}" destId="{F9ADF569-AC0A-C44F-8A4D-F54EE5B0654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CB705E-76F1-5E4D-B1AF-44625E2F5BEC}"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91FF514B-D8A2-434F-9717-E5632F3BC65A}">
      <dgm:prSet phldrT="[Text]"/>
      <dgm:spPr>
        <a:solidFill>
          <a:schemeClr val="tx1"/>
        </a:solidFill>
        <a:ln w="25400">
          <a:solidFill>
            <a:schemeClr val="accent2"/>
          </a:solidFill>
        </a:ln>
      </dgm:spPr>
      <dgm:t>
        <a:bodyPr/>
        <a:lstStyle/>
        <a:p>
          <a:r>
            <a:rPr lang="en-US" b="1" dirty="0" smtClean="0">
              <a:solidFill>
                <a:schemeClr val="bg1"/>
              </a:solidFill>
              <a:latin typeface="+mj-lt"/>
              <a:ea typeface="ＭＳ Ｐゴシック" pitchFamily="-109" charset="-128"/>
              <a:cs typeface="ＭＳ Ｐゴシック" pitchFamily="-109" charset="-128"/>
            </a:rPr>
            <a:t>Two approaches</a:t>
          </a:r>
          <a:endParaRPr lang="en-US" b="1" dirty="0">
            <a:solidFill>
              <a:schemeClr val="bg1"/>
            </a:solidFill>
            <a:latin typeface="+mj-lt"/>
          </a:endParaRPr>
        </a:p>
      </dgm:t>
    </dgm:pt>
    <dgm:pt modelId="{501B53D3-DC96-4B49-A79A-4F60B7351E4C}" type="parTrans" cxnId="{D4CFB1DB-2EE5-C543-A8A2-21F60F3C564A}">
      <dgm:prSet/>
      <dgm:spPr/>
      <dgm:t>
        <a:bodyPr/>
        <a:lstStyle/>
        <a:p>
          <a:endParaRPr lang="en-US"/>
        </a:p>
      </dgm:t>
    </dgm:pt>
    <dgm:pt modelId="{18951A3D-8832-7F44-8B94-7E9E0863F651}" type="sibTrans" cxnId="{D4CFB1DB-2EE5-C543-A8A2-21F60F3C564A}">
      <dgm:prSet/>
      <dgm:spPr/>
      <dgm:t>
        <a:bodyPr/>
        <a:lstStyle/>
        <a:p>
          <a:endParaRPr lang="en-US"/>
        </a:p>
      </dgm:t>
    </dgm:pt>
    <dgm:pt modelId="{D98D101B-1B5C-8E41-85BE-E913CE5EFEEA}">
      <dgm:prSet/>
      <dgm:spPr>
        <a:solidFill>
          <a:schemeClr val="tx1"/>
        </a:solidFill>
        <a:ln w="25400">
          <a:solidFill>
            <a:schemeClr val="accent2"/>
          </a:solidFill>
        </a:ln>
      </dgm:spPr>
      <dgm:t>
        <a:bodyPr/>
        <a:lstStyle/>
        <a:p>
          <a:r>
            <a:rPr lang="en-US" b="1" dirty="0" smtClean="0">
              <a:solidFill>
                <a:schemeClr val="bg1"/>
              </a:solidFill>
              <a:latin typeface="+mj-lt"/>
              <a:ea typeface="ＭＳ Ｐゴシック" pitchFamily="-109" charset="-128"/>
              <a:cs typeface="ＭＳ Ｐゴシック" pitchFamily="-109" charset="-128"/>
            </a:rPr>
            <a:t>Inference detection during database design</a:t>
          </a:r>
        </a:p>
      </dgm:t>
    </dgm:pt>
    <dgm:pt modelId="{4104917F-B2DC-D941-82A6-D4421C503886}" type="parTrans" cxnId="{69A79AD5-C95D-AA4C-BDA6-49C372158325}">
      <dgm:prSet/>
      <dgm:spPr>
        <a:ln>
          <a:solidFill>
            <a:schemeClr val="tx1"/>
          </a:solidFill>
        </a:ln>
      </dgm:spPr>
      <dgm:t>
        <a:bodyPr/>
        <a:lstStyle/>
        <a:p>
          <a:endParaRPr lang="en-US"/>
        </a:p>
      </dgm:t>
    </dgm:pt>
    <dgm:pt modelId="{1B55A844-C51E-B24E-AE1C-3D2C198FDCC1}" type="sibTrans" cxnId="{69A79AD5-C95D-AA4C-BDA6-49C372158325}">
      <dgm:prSet/>
      <dgm:spPr/>
      <dgm:t>
        <a:bodyPr/>
        <a:lstStyle/>
        <a:p>
          <a:endParaRPr lang="en-US"/>
        </a:p>
      </dgm:t>
    </dgm:pt>
    <dgm:pt modelId="{D92047D1-E64A-C541-BC3D-1697A8B040CE}">
      <dgm:prSet/>
      <dgm:spPr>
        <a:solidFill>
          <a:schemeClr val="tx1"/>
        </a:solidFill>
        <a:ln w="25400">
          <a:solidFill>
            <a:schemeClr val="accent2"/>
          </a:solidFill>
        </a:ln>
      </dgm:spPr>
      <dgm:t>
        <a:bodyPr/>
        <a:lstStyle/>
        <a:p>
          <a:r>
            <a:rPr lang="en-US" dirty="0" smtClean="0">
              <a:solidFill>
                <a:schemeClr val="bg1"/>
              </a:solidFill>
              <a:latin typeface="+mj-lt"/>
              <a:ea typeface="ＭＳ Ｐゴシック" pitchFamily="-109" charset="-128"/>
              <a:cs typeface="ＭＳ Ｐゴシック" pitchFamily="-109" charset="-128"/>
            </a:rPr>
            <a:t>Approach removes an inference channel by altering the database structure or by changing the access control regime to prevent inference</a:t>
          </a:r>
        </a:p>
      </dgm:t>
    </dgm:pt>
    <dgm:pt modelId="{149F13C6-20A6-2A4E-92C0-1003F49DE8DD}" type="parTrans" cxnId="{AD87E8BE-1399-E047-8AC1-05869A7D1AD2}">
      <dgm:prSet/>
      <dgm:spPr>
        <a:ln>
          <a:solidFill>
            <a:schemeClr val="tx1"/>
          </a:solidFill>
        </a:ln>
      </dgm:spPr>
      <dgm:t>
        <a:bodyPr/>
        <a:lstStyle/>
        <a:p>
          <a:endParaRPr lang="en-US"/>
        </a:p>
      </dgm:t>
    </dgm:pt>
    <dgm:pt modelId="{C92D8572-D564-114E-98BB-A15AEBF5888A}" type="sibTrans" cxnId="{AD87E8BE-1399-E047-8AC1-05869A7D1AD2}">
      <dgm:prSet/>
      <dgm:spPr/>
      <dgm:t>
        <a:bodyPr/>
        <a:lstStyle/>
        <a:p>
          <a:endParaRPr lang="en-US"/>
        </a:p>
      </dgm:t>
    </dgm:pt>
    <dgm:pt modelId="{01CB1067-8EED-BA45-8849-F4B96BE509CF}">
      <dgm:prSet/>
      <dgm:spPr>
        <a:solidFill>
          <a:schemeClr val="tx1"/>
        </a:solidFill>
        <a:ln w="25400">
          <a:solidFill>
            <a:schemeClr val="accent2"/>
          </a:solidFill>
        </a:ln>
      </dgm:spPr>
      <dgm:t>
        <a:bodyPr/>
        <a:lstStyle/>
        <a:p>
          <a:r>
            <a:rPr lang="en-US" dirty="0" smtClean="0">
              <a:solidFill>
                <a:schemeClr val="bg1"/>
              </a:solidFill>
              <a:latin typeface="+mj-lt"/>
              <a:ea typeface="ＭＳ Ｐゴシック" pitchFamily="-109" charset="-128"/>
              <a:cs typeface="ＭＳ Ｐゴシック" pitchFamily="-109" charset="-128"/>
            </a:rPr>
            <a:t>Techniques in this category often result in unnecessarily stricter access controls that reduce availability</a:t>
          </a:r>
        </a:p>
      </dgm:t>
    </dgm:pt>
    <dgm:pt modelId="{579C9069-944D-C74A-9CB5-7FEF2E3A1A9D}" type="parTrans" cxnId="{9963DDD3-7A39-3F45-98B6-08C64C7856BF}">
      <dgm:prSet/>
      <dgm:spPr>
        <a:ln>
          <a:solidFill>
            <a:schemeClr val="tx1"/>
          </a:solidFill>
        </a:ln>
      </dgm:spPr>
      <dgm:t>
        <a:bodyPr/>
        <a:lstStyle/>
        <a:p>
          <a:endParaRPr lang="en-US"/>
        </a:p>
      </dgm:t>
    </dgm:pt>
    <dgm:pt modelId="{19D947F8-237A-6041-884F-B6201A72FF9C}" type="sibTrans" cxnId="{9963DDD3-7A39-3F45-98B6-08C64C7856BF}">
      <dgm:prSet/>
      <dgm:spPr/>
      <dgm:t>
        <a:bodyPr/>
        <a:lstStyle/>
        <a:p>
          <a:endParaRPr lang="en-US"/>
        </a:p>
      </dgm:t>
    </dgm:pt>
    <dgm:pt modelId="{FEF4F3AC-C3C0-8047-A51D-02D7F5932329}">
      <dgm:prSet/>
      <dgm:spPr>
        <a:solidFill>
          <a:schemeClr val="tx1"/>
        </a:solidFill>
        <a:ln w="25400">
          <a:solidFill>
            <a:schemeClr val="accent2"/>
          </a:solidFill>
        </a:ln>
      </dgm:spPr>
      <dgm:t>
        <a:bodyPr/>
        <a:lstStyle/>
        <a:p>
          <a:r>
            <a:rPr lang="en-US" b="1" dirty="0" smtClean="0">
              <a:solidFill>
                <a:schemeClr val="bg1"/>
              </a:solidFill>
              <a:latin typeface="+mj-lt"/>
              <a:ea typeface="ＭＳ Ｐゴシック" pitchFamily="-109" charset="-128"/>
              <a:cs typeface="ＭＳ Ｐゴシック" pitchFamily="-109" charset="-128"/>
            </a:rPr>
            <a:t>Inference detection at query time</a:t>
          </a:r>
        </a:p>
      </dgm:t>
    </dgm:pt>
    <dgm:pt modelId="{B8A0F43B-D08F-7940-9E29-23569F9F5EF2}" type="parTrans" cxnId="{6950A639-E402-004D-95A8-0656A5969C72}">
      <dgm:prSet/>
      <dgm:spPr>
        <a:ln>
          <a:solidFill>
            <a:schemeClr val="tx1"/>
          </a:solidFill>
        </a:ln>
      </dgm:spPr>
      <dgm:t>
        <a:bodyPr/>
        <a:lstStyle/>
        <a:p>
          <a:endParaRPr lang="en-US"/>
        </a:p>
      </dgm:t>
    </dgm:pt>
    <dgm:pt modelId="{4452A03F-B7E7-5644-A770-BB2950B679EC}" type="sibTrans" cxnId="{6950A639-E402-004D-95A8-0656A5969C72}">
      <dgm:prSet/>
      <dgm:spPr/>
      <dgm:t>
        <a:bodyPr/>
        <a:lstStyle/>
        <a:p>
          <a:endParaRPr lang="en-US"/>
        </a:p>
      </dgm:t>
    </dgm:pt>
    <dgm:pt modelId="{71FF1088-508F-2E48-BD9A-8E518C1F3369}">
      <dgm:prSet/>
      <dgm:spPr>
        <a:solidFill>
          <a:schemeClr val="tx1"/>
        </a:solidFill>
        <a:ln w="25400">
          <a:solidFill>
            <a:schemeClr val="accent2"/>
          </a:solidFill>
        </a:ln>
      </dgm:spPr>
      <dgm:t>
        <a:bodyPr/>
        <a:lstStyle/>
        <a:p>
          <a:r>
            <a:rPr lang="en-US" dirty="0" smtClean="0">
              <a:solidFill>
                <a:schemeClr val="bg1"/>
              </a:solidFill>
              <a:latin typeface="+mj-lt"/>
              <a:ea typeface="ＭＳ Ｐゴシック" pitchFamily="-109" charset="-128"/>
              <a:cs typeface="ＭＳ Ｐゴシック" pitchFamily="-109" charset="-128"/>
            </a:rPr>
            <a:t>Approach seeks to eliminate an inference channel violation during a query or series of queries</a:t>
          </a:r>
        </a:p>
      </dgm:t>
    </dgm:pt>
    <dgm:pt modelId="{23C6BF7D-6A75-4E46-88A6-38F94ED286D5}" type="parTrans" cxnId="{4414D2D3-AF60-D743-BE9F-670A9369C24B}">
      <dgm:prSet/>
      <dgm:spPr>
        <a:ln>
          <a:solidFill>
            <a:schemeClr val="tx1"/>
          </a:solidFill>
        </a:ln>
      </dgm:spPr>
      <dgm:t>
        <a:bodyPr/>
        <a:lstStyle/>
        <a:p>
          <a:endParaRPr lang="en-US"/>
        </a:p>
      </dgm:t>
    </dgm:pt>
    <dgm:pt modelId="{4224530E-F585-5C4D-952D-8CB7723725D8}" type="sibTrans" cxnId="{4414D2D3-AF60-D743-BE9F-670A9369C24B}">
      <dgm:prSet/>
      <dgm:spPr/>
      <dgm:t>
        <a:bodyPr/>
        <a:lstStyle/>
        <a:p>
          <a:endParaRPr lang="en-US"/>
        </a:p>
      </dgm:t>
    </dgm:pt>
    <dgm:pt modelId="{B8226F96-9170-4F45-9642-8A71C6436A2B}">
      <dgm:prSet/>
      <dgm:spPr>
        <a:solidFill>
          <a:schemeClr val="tx1"/>
        </a:solidFill>
        <a:ln w="25400">
          <a:solidFill>
            <a:schemeClr val="accent2"/>
          </a:solidFill>
        </a:ln>
      </dgm:spPr>
      <dgm:t>
        <a:bodyPr/>
        <a:lstStyle/>
        <a:p>
          <a:r>
            <a:rPr lang="en-US" dirty="0" smtClean="0">
              <a:solidFill>
                <a:schemeClr val="bg1"/>
              </a:solidFill>
              <a:latin typeface="+mj-lt"/>
              <a:ea typeface="ＭＳ Ｐゴシック" pitchFamily="-109" charset="-128"/>
              <a:cs typeface="ＭＳ Ｐゴシック" pitchFamily="-109" charset="-128"/>
            </a:rPr>
            <a:t>If an inference channel is detected, the query is denied or altered</a:t>
          </a:r>
        </a:p>
      </dgm:t>
    </dgm:pt>
    <dgm:pt modelId="{AC89E0F6-53B4-7042-9BE7-5A719B1A7FBE}" type="parTrans" cxnId="{8003B635-0F54-0A4E-9CB8-7F22B2601DD4}">
      <dgm:prSet/>
      <dgm:spPr>
        <a:ln>
          <a:solidFill>
            <a:schemeClr val="tx1"/>
          </a:solidFill>
        </a:ln>
      </dgm:spPr>
      <dgm:t>
        <a:bodyPr/>
        <a:lstStyle/>
        <a:p>
          <a:endParaRPr lang="en-US"/>
        </a:p>
      </dgm:t>
    </dgm:pt>
    <dgm:pt modelId="{FE1B49B3-3AB3-454C-914C-964097912FA9}" type="sibTrans" cxnId="{8003B635-0F54-0A4E-9CB8-7F22B2601DD4}">
      <dgm:prSet/>
      <dgm:spPr/>
      <dgm:t>
        <a:bodyPr/>
        <a:lstStyle/>
        <a:p>
          <a:endParaRPr lang="en-US"/>
        </a:p>
      </dgm:t>
    </dgm:pt>
    <dgm:pt modelId="{9D070986-1880-834B-B846-5F16BD66E891}" type="pres">
      <dgm:prSet presAssocID="{83CB705E-76F1-5E4D-B1AF-44625E2F5BEC}" presName="diagram" presStyleCnt="0">
        <dgm:presLayoutVars>
          <dgm:chPref val="1"/>
          <dgm:dir/>
          <dgm:animOne val="branch"/>
          <dgm:animLvl val="lvl"/>
          <dgm:resizeHandles val="exact"/>
        </dgm:presLayoutVars>
      </dgm:prSet>
      <dgm:spPr/>
      <dgm:t>
        <a:bodyPr/>
        <a:lstStyle/>
        <a:p>
          <a:endParaRPr lang="en-US"/>
        </a:p>
      </dgm:t>
    </dgm:pt>
    <dgm:pt modelId="{001883CD-BBEE-BE41-A7C9-275562DD9E8F}" type="pres">
      <dgm:prSet presAssocID="{91FF514B-D8A2-434F-9717-E5632F3BC65A}" presName="root1" presStyleCnt="0"/>
      <dgm:spPr/>
    </dgm:pt>
    <dgm:pt modelId="{31AA0811-1552-F54A-A6BF-559E5E2E39F3}" type="pres">
      <dgm:prSet presAssocID="{91FF514B-D8A2-434F-9717-E5632F3BC65A}" presName="LevelOneTextNode" presStyleLbl="node0" presStyleIdx="0" presStyleCnt="1">
        <dgm:presLayoutVars>
          <dgm:chPref val="3"/>
        </dgm:presLayoutVars>
      </dgm:prSet>
      <dgm:spPr/>
      <dgm:t>
        <a:bodyPr/>
        <a:lstStyle/>
        <a:p>
          <a:endParaRPr lang="en-US"/>
        </a:p>
      </dgm:t>
    </dgm:pt>
    <dgm:pt modelId="{DC5B6B5E-0B0D-1F4A-983A-C2B17FC2A3DD}" type="pres">
      <dgm:prSet presAssocID="{91FF514B-D8A2-434F-9717-E5632F3BC65A}" presName="level2hierChild" presStyleCnt="0"/>
      <dgm:spPr/>
    </dgm:pt>
    <dgm:pt modelId="{74184425-649A-714A-A74A-BB588BC112AA}" type="pres">
      <dgm:prSet presAssocID="{4104917F-B2DC-D941-82A6-D4421C503886}" presName="conn2-1" presStyleLbl="parChTrans1D2" presStyleIdx="0" presStyleCnt="2"/>
      <dgm:spPr/>
      <dgm:t>
        <a:bodyPr/>
        <a:lstStyle/>
        <a:p>
          <a:endParaRPr lang="en-US"/>
        </a:p>
      </dgm:t>
    </dgm:pt>
    <dgm:pt modelId="{E7FCE77B-6505-5642-BE71-90A5E3A96598}" type="pres">
      <dgm:prSet presAssocID="{4104917F-B2DC-D941-82A6-D4421C503886}" presName="connTx" presStyleLbl="parChTrans1D2" presStyleIdx="0" presStyleCnt="2"/>
      <dgm:spPr/>
      <dgm:t>
        <a:bodyPr/>
        <a:lstStyle/>
        <a:p>
          <a:endParaRPr lang="en-US"/>
        </a:p>
      </dgm:t>
    </dgm:pt>
    <dgm:pt modelId="{CB306179-5692-1948-A006-FBDB01F28E08}" type="pres">
      <dgm:prSet presAssocID="{D98D101B-1B5C-8E41-85BE-E913CE5EFEEA}" presName="root2" presStyleCnt="0"/>
      <dgm:spPr/>
    </dgm:pt>
    <dgm:pt modelId="{D3538943-3B32-0849-9C3E-56643195B8D5}" type="pres">
      <dgm:prSet presAssocID="{D98D101B-1B5C-8E41-85BE-E913CE5EFEEA}" presName="LevelTwoTextNode" presStyleLbl="node2" presStyleIdx="0" presStyleCnt="2">
        <dgm:presLayoutVars>
          <dgm:chPref val="3"/>
        </dgm:presLayoutVars>
      </dgm:prSet>
      <dgm:spPr/>
      <dgm:t>
        <a:bodyPr/>
        <a:lstStyle/>
        <a:p>
          <a:endParaRPr lang="en-US"/>
        </a:p>
      </dgm:t>
    </dgm:pt>
    <dgm:pt modelId="{60EDF3C8-23FA-5843-9AE4-3AF2AE704C81}" type="pres">
      <dgm:prSet presAssocID="{D98D101B-1B5C-8E41-85BE-E913CE5EFEEA}" presName="level3hierChild" presStyleCnt="0"/>
      <dgm:spPr/>
    </dgm:pt>
    <dgm:pt modelId="{3D492C04-E505-5044-8E04-EA142117D0B6}" type="pres">
      <dgm:prSet presAssocID="{149F13C6-20A6-2A4E-92C0-1003F49DE8DD}" presName="conn2-1" presStyleLbl="parChTrans1D3" presStyleIdx="0" presStyleCnt="4"/>
      <dgm:spPr/>
      <dgm:t>
        <a:bodyPr/>
        <a:lstStyle/>
        <a:p>
          <a:endParaRPr lang="en-US"/>
        </a:p>
      </dgm:t>
    </dgm:pt>
    <dgm:pt modelId="{66D708C4-84C7-0C4A-AA7E-7B948C7BCBC0}" type="pres">
      <dgm:prSet presAssocID="{149F13C6-20A6-2A4E-92C0-1003F49DE8DD}" presName="connTx" presStyleLbl="parChTrans1D3" presStyleIdx="0" presStyleCnt="4"/>
      <dgm:spPr/>
      <dgm:t>
        <a:bodyPr/>
        <a:lstStyle/>
        <a:p>
          <a:endParaRPr lang="en-US"/>
        </a:p>
      </dgm:t>
    </dgm:pt>
    <dgm:pt modelId="{0FA83C92-0F96-9640-8F99-0B5FBA4824D1}" type="pres">
      <dgm:prSet presAssocID="{D92047D1-E64A-C541-BC3D-1697A8B040CE}" presName="root2" presStyleCnt="0"/>
      <dgm:spPr/>
    </dgm:pt>
    <dgm:pt modelId="{31ABA73E-0FFF-CE42-94D2-FFBED34A9266}" type="pres">
      <dgm:prSet presAssocID="{D92047D1-E64A-C541-BC3D-1697A8B040CE}" presName="LevelTwoTextNode" presStyleLbl="node3" presStyleIdx="0" presStyleCnt="4">
        <dgm:presLayoutVars>
          <dgm:chPref val="3"/>
        </dgm:presLayoutVars>
      </dgm:prSet>
      <dgm:spPr/>
      <dgm:t>
        <a:bodyPr/>
        <a:lstStyle/>
        <a:p>
          <a:endParaRPr lang="en-US"/>
        </a:p>
      </dgm:t>
    </dgm:pt>
    <dgm:pt modelId="{16EEFD1C-9912-BE48-90F0-FEFD2CE1CA0C}" type="pres">
      <dgm:prSet presAssocID="{D92047D1-E64A-C541-BC3D-1697A8B040CE}" presName="level3hierChild" presStyleCnt="0"/>
      <dgm:spPr/>
    </dgm:pt>
    <dgm:pt modelId="{9A36F379-9D31-C348-A6EE-B02AF01E2A13}" type="pres">
      <dgm:prSet presAssocID="{579C9069-944D-C74A-9CB5-7FEF2E3A1A9D}" presName="conn2-1" presStyleLbl="parChTrans1D3" presStyleIdx="1" presStyleCnt="4"/>
      <dgm:spPr/>
      <dgm:t>
        <a:bodyPr/>
        <a:lstStyle/>
        <a:p>
          <a:endParaRPr lang="en-US"/>
        </a:p>
      </dgm:t>
    </dgm:pt>
    <dgm:pt modelId="{75ABACAE-E580-B749-A8F7-97C9A0AF2DCE}" type="pres">
      <dgm:prSet presAssocID="{579C9069-944D-C74A-9CB5-7FEF2E3A1A9D}" presName="connTx" presStyleLbl="parChTrans1D3" presStyleIdx="1" presStyleCnt="4"/>
      <dgm:spPr/>
      <dgm:t>
        <a:bodyPr/>
        <a:lstStyle/>
        <a:p>
          <a:endParaRPr lang="en-US"/>
        </a:p>
      </dgm:t>
    </dgm:pt>
    <dgm:pt modelId="{B5B67CFB-9640-C34B-8A36-832A5D25119D}" type="pres">
      <dgm:prSet presAssocID="{01CB1067-8EED-BA45-8849-F4B96BE509CF}" presName="root2" presStyleCnt="0"/>
      <dgm:spPr/>
    </dgm:pt>
    <dgm:pt modelId="{8EE558E7-88A6-4545-86A5-A4D0C5ADCFCE}" type="pres">
      <dgm:prSet presAssocID="{01CB1067-8EED-BA45-8849-F4B96BE509CF}" presName="LevelTwoTextNode" presStyleLbl="node3" presStyleIdx="1" presStyleCnt="4">
        <dgm:presLayoutVars>
          <dgm:chPref val="3"/>
        </dgm:presLayoutVars>
      </dgm:prSet>
      <dgm:spPr/>
      <dgm:t>
        <a:bodyPr/>
        <a:lstStyle/>
        <a:p>
          <a:endParaRPr lang="en-US"/>
        </a:p>
      </dgm:t>
    </dgm:pt>
    <dgm:pt modelId="{13AD49C3-9BD0-344C-BC79-EE6DE226A793}" type="pres">
      <dgm:prSet presAssocID="{01CB1067-8EED-BA45-8849-F4B96BE509CF}" presName="level3hierChild" presStyleCnt="0"/>
      <dgm:spPr/>
    </dgm:pt>
    <dgm:pt modelId="{24D7240F-4C7B-3247-9A15-4FCF5F73321B}" type="pres">
      <dgm:prSet presAssocID="{B8A0F43B-D08F-7940-9E29-23569F9F5EF2}" presName="conn2-1" presStyleLbl="parChTrans1D2" presStyleIdx="1" presStyleCnt="2"/>
      <dgm:spPr/>
      <dgm:t>
        <a:bodyPr/>
        <a:lstStyle/>
        <a:p>
          <a:endParaRPr lang="en-US"/>
        </a:p>
      </dgm:t>
    </dgm:pt>
    <dgm:pt modelId="{949FBC29-D338-A04D-9580-82977FAF5E16}" type="pres">
      <dgm:prSet presAssocID="{B8A0F43B-D08F-7940-9E29-23569F9F5EF2}" presName="connTx" presStyleLbl="parChTrans1D2" presStyleIdx="1" presStyleCnt="2"/>
      <dgm:spPr/>
      <dgm:t>
        <a:bodyPr/>
        <a:lstStyle/>
        <a:p>
          <a:endParaRPr lang="en-US"/>
        </a:p>
      </dgm:t>
    </dgm:pt>
    <dgm:pt modelId="{83610003-5767-2C4E-BD16-732E0A51FCE9}" type="pres">
      <dgm:prSet presAssocID="{FEF4F3AC-C3C0-8047-A51D-02D7F5932329}" presName="root2" presStyleCnt="0"/>
      <dgm:spPr/>
    </dgm:pt>
    <dgm:pt modelId="{8059EED9-C4BF-A843-B465-30F1B00F70D6}" type="pres">
      <dgm:prSet presAssocID="{FEF4F3AC-C3C0-8047-A51D-02D7F5932329}" presName="LevelTwoTextNode" presStyleLbl="node2" presStyleIdx="1" presStyleCnt="2">
        <dgm:presLayoutVars>
          <dgm:chPref val="3"/>
        </dgm:presLayoutVars>
      </dgm:prSet>
      <dgm:spPr/>
      <dgm:t>
        <a:bodyPr/>
        <a:lstStyle/>
        <a:p>
          <a:endParaRPr lang="en-US"/>
        </a:p>
      </dgm:t>
    </dgm:pt>
    <dgm:pt modelId="{5139256E-93F9-8C47-A45E-27A7E981D643}" type="pres">
      <dgm:prSet presAssocID="{FEF4F3AC-C3C0-8047-A51D-02D7F5932329}" presName="level3hierChild" presStyleCnt="0"/>
      <dgm:spPr/>
    </dgm:pt>
    <dgm:pt modelId="{A6D70522-EC14-3543-94E1-D8BF5230A970}" type="pres">
      <dgm:prSet presAssocID="{23C6BF7D-6A75-4E46-88A6-38F94ED286D5}" presName="conn2-1" presStyleLbl="parChTrans1D3" presStyleIdx="2" presStyleCnt="4"/>
      <dgm:spPr/>
      <dgm:t>
        <a:bodyPr/>
        <a:lstStyle/>
        <a:p>
          <a:endParaRPr lang="en-US"/>
        </a:p>
      </dgm:t>
    </dgm:pt>
    <dgm:pt modelId="{6EC99E3E-FC1C-1A40-AC1C-C71890D4F119}" type="pres">
      <dgm:prSet presAssocID="{23C6BF7D-6A75-4E46-88A6-38F94ED286D5}" presName="connTx" presStyleLbl="parChTrans1D3" presStyleIdx="2" presStyleCnt="4"/>
      <dgm:spPr/>
      <dgm:t>
        <a:bodyPr/>
        <a:lstStyle/>
        <a:p>
          <a:endParaRPr lang="en-US"/>
        </a:p>
      </dgm:t>
    </dgm:pt>
    <dgm:pt modelId="{1C97CA38-0847-4845-B82F-274FC7CE491D}" type="pres">
      <dgm:prSet presAssocID="{71FF1088-508F-2E48-BD9A-8E518C1F3369}" presName="root2" presStyleCnt="0"/>
      <dgm:spPr/>
    </dgm:pt>
    <dgm:pt modelId="{E73D8748-E826-CF44-AA7E-5FA1EB43C8CB}" type="pres">
      <dgm:prSet presAssocID="{71FF1088-508F-2E48-BD9A-8E518C1F3369}" presName="LevelTwoTextNode" presStyleLbl="node3" presStyleIdx="2" presStyleCnt="4">
        <dgm:presLayoutVars>
          <dgm:chPref val="3"/>
        </dgm:presLayoutVars>
      </dgm:prSet>
      <dgm:spPr/>
      <dgm:t>
        <a:bodyPr/>
        <a:lstStyle/>
        <a:p>
          <a:endParaRPr lang="en-US"/>
        </a:p>
      </dgm:t>
    </dgm:pt>
    <dgm:pt modelId="{C3C4240C-D9B0-B945-92D8-2C9B5C1A939E}" type="pres">
      <dgm:prSet presAssocID="{71FF1088-508F-2E48-BD9A-8E518C1F3369}" presName="level3hierChild" presStyleCnt="0"/>
      <dgm:spPr/>
    </dgm:pt>
    <dgm:pt modelId="{A307FDED-E9F0-6E44-B363-7BD04B159A28}" type="pres">
      <dgm:prSet presAssocID="{AC89E0F6-53B4-7042-9BE7-5A719B1A7FBE}" presName="conn2-1" presStyleLbl="parChTrans1D3" presStyleIdx="3" presStyleCnt="4"/>
      <dgm:spPr/>
      <dgm:t>
        <a:bodyPr/>
        <a:lstStyle/>
        <a:p>
          <a:endParaRPr lang="en-US"/>
        </a:p>
      </dgm:t>
    </dgm:pt>
    <dgm:pt modelId="{7A1C4A94-8CAF-5C4E-A7F2-2375F6F503B5}" type="pres">
      <dgm:prSet presAssocID="{AC89E0F6-53B4-7042-9BE7-5A719B1A7FBE}" presName="connTx" presStyleLbl="parChTrans1D3" presStyleIdx="3" presStyleCnt="4"/>
      <dgm:spPr/>
      <dgm:t>
        <a:bodyPr/>
        <a:lstStyle/>
        <a:p>
          <a:endParaRPr lang="en-US"/>
        </a:p>
      </dgm:t>
    </dgm:pt>
    <dgm:pt modelId="{7C46AADA-F304-E44F-B3F0-299FB852D11E}" type="pres">
      <dgm:prSet presAssocID="{B8226F96-9170-4F45-9642-8A71C6436A2B}" presName="root2" presStyleCnt="0"/>
      <dgm:spPr/>
    </dgm:pt>
    <dgm:pt modelId="{9BABEE6A-6163-EC44-8DCB-D09200083CCC}" type="pres">
      <dgm:prSet presAssocID="{B8226F96-9170-4F45-9642-8A71C6436A2B}" presName="LevelTwoTextNode" presStyleLbl="node3" presStyleIdx="3" presStyleCnt="4">
        <dgm:presLayoutVars>
          <dgm:chPref val="3"/>
        </dgm:presLayoutVars>
      </dgm:prSet>
      <dgm:spPr/>
      <dgm:t>
        <a:bodyPr/>
        <a:lstStyle/>
        <a:p>
          <a:endParaRPr lang="en-US"/>
        </a:p>
      </dgm:t>
    </dgm:pt>
    <dgm:pt modelId="{417EEA00-74D1-124B-9828-C0813627C75A}" type="pres">
      <dgm:prSet presAssocID="{B8226F96-9170-4F45-9642-8A71C6436A2B}" presName="level3hierChild" presStyleCnt="0"/>
      <dgm:spPr/>
    </dgm:pt>
  </dgm:ptLst>
  <dgm:cxnLst>
    <dgm:cxn modelId="{69A79AD5-C95D-AA4C-BDA6-49C372158325}" srcId="{91FF514B-D8A2-434F-9717-E5632F3BC65A}" destId="{D98D101B-1B5C-8E41-85BE-E913CE5EFEEA}" srcOrd="0" destOrd="0" parTransId="{4104917F-B2DC-D941-82A6-D4421C503886}" sibTransId="{1B55A844-C51E-B24E-AE1C-3D2C198FDCC1}"/>
    <dgm:cxn modelId="{11912414-E3E8-49FC-89B7-2DCA548B8712}" type="presOf" srcId="{83CB705E-76F1-5E4D-B1AF-44625E2F5BEC}" destId="{9D070986-1880-834B-B846-5F16BD66E891}" srcOrd="0" destOrd="0" presId="urn:microsoft.com/office/officeart/2005/8/layout/hierarchy2"/>
    <dgm:cxn modelId="{006C1EF0-9247-4681-B970-7B618FFEDFBC}" type="presOf" srcId="{4104917F-B2DC-D941-82A6-D4421C503886}" destId="{74184425-649A-714A-A74A-BB588BC112AA}" srcOrd="0" destOrd="0" presId="urn:microsoft.com/office/officeart/2005/8/layout/hierarchy2"/>
    <dgm:cxn modelId="{60F59F93-6B5A-4AF3-A353-FC3C1C65E359}" type="presOf" srcId="{AC89E0F6-53B4-7042-9BE7-5A719B1A7FBE}" destId="{7A1C4A94-8CAF-5C4E-A7F2-2375F6F503B5}" srcOrd="1" destOrd="0" presId="urn:microsoft.com/office/officeart/2005/8/layout/hierarchy2"/>
    <dgm:cxn modelId="{1F75CD7B-E20F-4BB6-B23C-EC601F8DE974}" type="presOf" srcId="{71FF1088-508F-2E48-BD9A-8E518C1F3369}" destId="{E73D8748-E826-CF44-AA7E-5FA1EB43C8CB}" srcOrd="0" destOrd="0" presId="urn:microsoft.com/office/officeart/2005/8/layout/hierarchy2"/>
    <dgm:cxn modelId="{AD87E8BE-1399-E047-8AC1-05869A7D1AD2}" srcId="{D98D101B-1B5C-8E41-85BE-E913CE5EFEEA}" destId="{D92047D1-E64A-C541-BC3D-1697A8B040CE}" srcOrd="0" destOrd="0" parTransId="{149F13C6-20A6-2A4E-92C0-1003F49DE8DD}" sibTransId="{C92D8572-D564-114E-98BB-A15AEBF5888A}"/>
    <dgm:cxn modelId="{D4CFB1DB-2EE5-C543-A8A2-21F60F3C564A}" srcId="{83CB705E-76F1-5E4D-B1AF-44625E2F5BEC}" destId="{91FF514B-D8A2-434F-9717-E5632F3BC65A}" srcOrd="0" destOrd="0" parTransId="{501B53D3-DC96-4B49-A79A-4F60B7351E4C}" sibTransId="{18951A3D-8832-7F44-8B94-7E9E0863F651}"/>
    <dgm:cxn modelId="{966F691E-3671-42BD-8561-25D9A0BFE6FC}" type="presOf" srcId="{B8A0F43B-D08F-7940-9E29-23569F9F5EF2}" destId="{949FBC29-D338-A04D-9580-82977FAF5E16}" srcOrd="1" destOrd="0" presId="urn:microsoft.com/office/officeart/2005/8/layout/hierarchy2"/>
    <dgm:cxn modelId="{A015EAD3-ACBA-4CA8-B460-9C02E3A640EE}" type="presOf" srcId="{149F13C6-20A6-2A4E-92C0-1003F49DE8DD}" destId="{3D492C04-E505-5044-8E04-EA142117D0B6}" srcOrd="0" destOrd="0" presId="urn:microsoft.com/office/officeart/2005/8/layout/hierarchy2"/>
    <dgm:cxn modelId="{92718EEA-D919-487A-B6D7-62B97AE18BC9}" type="presOf" srcId="{579C9069-944D-C74A-9CB5-7FEF2E3A1A9D}" destId="{9A36F379-9D31-C348-A6EE-B02AF01E2A13}" srcOrd="0" destOrd="0" presId="urn:microsoft.com/office/officeart/2005/8/layout/hierarchy2"/>
    <dgm:cxn modelId="{318BBAC7-E0E6-4568-BEF9-B122566EC1B2}" type="presOf" srcId="{FEF4F3AC-C3C0-8047-A51D-02D7F5932329}" destId="{8059EED9-C4BF-A843-B465-30F1B00F70D6}" srcOrd="0" destOrd="0" presId="urn:microsoft.com/office/officeart/2005/8/layout/hierarchy2"/>
    <dgm:cxn modelId="{7E589522-326F-423E-B8A9-EDEDBCC3C97A}" type="presOf" srcId="{B8226F96-9170-4F45-9642-8A71C6436A2B}" destId="{9BABEE6A-6163-EC44-8DCB-D09200083CCC}" srcOrd="0" destOrd="0" presId="urn:microsoft.com/office/officeart/2005/8/layout/hierarchy2"/>
    <dgm:cxn modelId="{6950A639-E402-004D-95A8-0656A5969C72}" srcId="{91FF514B-D8A2-434F-9717-E5632F3BC65A}" destId="{FEF4F3AC-C3C0-8047-A51D-02D7F5932329}" srcOrd="1" destOrd="0" parTransId="{B8A0F43B-D08F-7940-9E29-23569F9F5EF2}" sibTransId="{4452A03F-B7E7-5644-A770-BB2950B679EC}"/>
    <dgm:cxn modelId="{65B1DF6A-446C-4B31-9899-9597148A602A}" type="presOf" srcId="{4104917F-B2DC-D941-82A6-D4421C503886}" destId="{E7FCE77B-6505-5642-BE71-90A5E3A96598}" srcOrd="1" destOrd="0" presId="urn:microsoft.com/office/officeart/2005/8/layout/hierarchy2"/>
    <dgm:cxn modelId="{4414D2D3-AF60-D743-BE9F-670A9369C24B}" srcId="{FEF4F3AC-C3C0-8047-A51D-02D7F5932329}" destId="{71FF1088-508F-2E48-BD9A-8E518C1F3369}" srcOrd="0" destOrd="0" parTransId="{23C6BF7D-6A75-4E46-88A6-38F94ED286D5}" sibTransId="{4224530E-F585-5C4D-952D-8CB7723725D8}"/>
    <dgm:cxn modelId="{52D96A5B-FD18-449D-AA5D-0DA0976C08BC}" type="presOf" srcId="{D98D101B-1B5C-8E41-85BE-E913CE5EFEEA}" destId="{D3538943-3B32-0849-9C3E-56643195B8D5}" srcOrd="0" destOrd="0" presId="urn:microsoft.com/office/officeart/2005/8/layout/hierarchy2"/>
    <dgm:cxn modelId="{A1F04247-384D-457F-81DB-C492663390B7}" type="presOf" srcId="{579C9069-944D-C74A-9CB5-7FEF2E3A1A9D}" destId="{75ABACAE-E580-B749-A8F7-97C9A0AF2DCE}" srcOrd="1" destOrd="0" presId="urn:microsoft.com/office/officeart/2005/8/layout/hierarchy2"/>
    <dgm:cxn modelId="{D0521643-2B65-4B2B-9393-B458802552A5}" type="presOf" srcId="{B8A0F43B-D08F-7940-9E29-23569F9F5EF2}" destId="{24D7240F-4C7B-3247-9A15-4FCF5F73321B}" srcOrd="0" destOrd="0" presId="urn:microsoft.com/office/officeart/2005/8/layout/hierarchy2"/>
    <dgm:cxn modelId="{8003B635-0F54-0A4E-9CB8-7F22B2601DD4}" srcId="{FEF4F3AC-C3C0-8047-A51D-02D7F5932329}" destId="{B8226F96-9170-4F45-9642-8A71C6436A2B}" srcOrd="1" destOrd="0" parTransId="{AC89E0F6-53B4-7042-9BE7-5A719B1A7FBE}" sibTransId="{FE1B49B3-3AB3-454C-914C-964097912FA9}"/>
    <dgm:cxn modelId="{910548F5-42AE-4D77-8933-3D6E854AA582}" type="presOf" srcId="{149F13C6-20A6-2A4E-92C0-1003F49DE8DD}" destId="{66D708C4-84C7-0C4A-AA7E-7B948C7BCBC0}" srcOrd="1" destOrd="0" presId="urn:microsoft.com/office/officeart/2005/8/layout/hierarchy2"/>
    <dgm:cxn modelId="{AE7CEC65-8B59-4713-98C6-FCC499B9B06C}" type="presOf" srcId="{23C6BF7D-6A75-4E46-88A6-38F94ED286D5}" destId="{A6D70522-EC14-3543-94E1-D8BF5230A970}" srcOrd="0" destOrd="0" presId="urn:microsoft.com/office/officeart/2005/8/layout/hierarchy2"/>
    <dgm:cxn modelId="{398E7135-F2F0-48AC-A083-DD0FBBE94E60}" type="presOf" srcId="{D92047D1-E64A-C541-BC3D-1697A8B040CE}" destId="{31ABA73E-0FFF-CE42-94D2-FFBED34A9266}" srcOrd="0" destOrd="0" presId="urn:microsoft.com/office/officeart/2005/8/layout/hierarchy2"/>
    <dgm:cxn modelId="{A63A7B55-5F99-485C-8E80-E8EB0AE5688E}" type="presOf" srcId="{AC89E0F6-53B4-7042-9BE7-5A719B1A7FBE}" destId="{A307FDED-E9F0-6E44-B363-7BD04B159A28}" srcOrd="0" destOrd="0" presId="urn:microsoft.com/office/officeart/2005/8/layout/hierarchy2"/>
    <dgm:cxn modelId="{116B978A-817A-496D-958B-51348F361E5B}" type="presOf" srcId="{01CB1067-8EED-BA45-8849-F4B96BE509CF}" destId="{8EE558E7-88A6-4545-86A5-A4D0C5ADCFCE}" srcOrd="0" destOrd="0" presId="urn:microsoft.com/office/officeart/2005/8/layout/hierarchy2"/>
    <dgm:cxn modelId="{3870F858-81CB-47D7-B24D-B47D4B5B6D96}" type="presOf" srcId="{23C6BF7D-6A75-4E46-88A6-38F94ED286D5}" destId="{6EC99E3E-FC1C-1A40-AC1C-C71890D4F119}" srcOrd="1" destOrd="0" presId="urn:microsoft.com/office/officeart/2005/8/layout/hierarchy2"/>
    <dgm:cxn modelId="{34CECDFF-10D7-4D1F-A0DF-2A5985D501A0}" type="presOf" srcId="{91FF514B-D8A2-434F-9717-E5632F3BC65A}" destId="{31AA0811-1552-F54A-A6BF-559E5E2E39F3}" srcOrd="0" destOrd="0" presId="urn:microsoft.com/office/officeart/2005/8/layout/hierarchy2"/>
    <dgm:cxn modelId="{9963DDD3-7A39-3F45-98B6-08C64C7856BF}" srcId="{D98D101B-1B5C-8E41-85BE-E913CE5EFEEA}" destId="{01CB1067-8EED-BA45-8849-F4B96BE509CF}" srcOrd="1" destOrd="0" parTransId="{579C9069-944D-C74A-9CB5-7FEF2E3A1A9D}" sibTransId="{19D947F8-237A-6041-884F-B6201A72FF9C}"/>
    <dgm:cxn modelId="{F4A55D5F-274F-489B-949A-1705C329C08E}" type="presParOf" srcId="{9D070986-1880-834B-B846-5F16BD66E891}" destId="{001883CD-BBEE-BE41-A7C9-275562DD9E8F}" srcOrd="0" destOrd="0" presId="urn:microsoft.com/office/officeart/2005/8/layout/hierarchy2"/>
    <dgm:cxn modelId="{0F69B640-7F48-4973-9C06-5994EBA4AD5F}" type="presParOf" srcId="{001883CD-BBEE-BE41-A7C9-275562DD9E8F}" destId="{31AA0811-1552-F54A-A6BF-559E5E2E39F3}" srcOrd="0" destOrd="0" presId="urn:microsoft.com/office/officeart/2005/8/layout/hierarchy2"/>
    <dgm:cxn modelId="{40F938AB-9D28-4F2B-9838-3AECBD94FC79}" type="presParOf" srcId="{001883CD-BBEE-BE41-A7C9-275562DD9E8F}" destId="{DC5B6B5E-0B0D-1F4A-983A-C2B17FC2A3DD}" srcOrd="1" destOrd="0" presId="urn:microsoft.com/office/officeart/2005/8/layout/hierarchy2"/>
    <dgm:cxn modelId="{7D9E4AB9-BDAE-4BEB-B798-DAB6EA3D17C7}" type="presParOf" srcId="{DC5B6B5E-0B0D-1F4A-983A-C2B17FC2A3DD}" destId="{74184425-649A-714A-A74A-BB588BC112AA}" srcOrd="0" destOrd="0" presId="urn:microsoft.com/office/officeart/2005/8/layout/hierarchy2"/>
    <dgm:cxn modelId="{AC578987-8F4E-43CD-AF0B-F2BB0DC4E7BD}" type="presParOf" srcId="{74184425-649A-714A-A74A-BB588BC112AA}" destId="{E7FCE77B-6505-5642-BE71-90A5E3A96598}" srcOrd="0" destOrd="0" presId="urn:microsoft.com/office/officeart/2005/8/layout/hierarchy2"/>
    <dgm:cxn modelId="{23CF3E25-986D-499B-AE86-320B7DBFEA7F}" type="presParOf" srcId="{DC5B6B5E-0B0D-1F4A-983A-C2B17FC2A3DD}" destId="{CB306179-5692-1948-A006-FBDB01F28E08}" srcOrd="1" destOrd="0" presId="urn:microsoft.com/office/officeart/2005/8/layout/hierarchy2"/>
    <dgm:cxn modelId="{282ED943-8D82-404A-9251-27C42EED0B90}" type="presParOf" srcId="{CB306179-5692-1948-A006-FBDB01F28E08}" destId="{D3538943-3B32-0849-9C3E-56643195B8D5}" srcOrd="0" destOrd="0" presId="urn:microsoft.com/office/officeart/2005/8/layout/hierarchy2"/>
    <dgm:cxn modelId="{4FCB2827-D02F-4689-A05E-56F08AD9644B}" type="presParOf" srcId="{CB306179-5692-1948-A006-FBDB01F28E08}" destId="{60EDF3C8-23FA-5843-9AE4-3AF2AE704C81}" srcOrd="1" destOrd="0" presId="urn:microsoft.com/office/officeart/2005/8/layout/hierarchy2"/>
    <dgm:cxn modelId="{7703BD40-CDA7-4609-82E2-5B54D8AC6FDF}" type="presParOf" srcId="{60EDF3C8-23FA-5843-9AE4-3AF2AE704C81}" destId="{3D492C04-E505-5044-8E04-EA142117D0B6}" srcOrd="0" destOrd="0" presId="urn:microsoft.com/office/officeart/2005/8/layout/hierarchy2"/>
    <dgm:cxn modelId="{6681E22E-0CAA-4ACE-946B-782D4280A4F8}" type="presParOf" srcId="{3D492C04-E505-5044-8E04-EA142117D0B6}" destId="{66D708C4-84C7-0C4A-AA7E-7B948C7BCBC0}" srcOrd="0" destOrd="0" presId="urn:microsoft.com/office/officeart/2005/8/layout/hierarchy2"/>
    <dgm:cxn modelId="{86D9880E-2023-47F4-8227-391A86BE13F5}" type="presParOf" srcId="{60EDF3C8-23FA-5843-9AE4-3AF2AE704C81}" destId="{0FA83C92-0F96-9640-8F99-0B5FBA4824D1}" srcOrd="1" destOrd="0" presId="urn:microsoft.com/office/officeart/2005/8/layout/hierarchy2"/>
    <dgm:cxn modelId="{68A367BD-290F-4A59-BF11-292F634D7800}" type="presParOf" srcId="{0FA83C92-0F96-9640-8F99-0B5FBA4824D1}" destId="{31ABA73E-0FFF-CE42-94D2-FFBED34A9266}" srcOrd="0" destOrd="0" presId="urn:microsoft.com/office/officeart/2005/8/layout/hierarchy2"/>
    <dgm:cxn modelId="{3C88BD2F-7DB6-46FF-9F77-BF884BB5BE35}" type="presParOf" srcId="{0FA83C92-0F96-9640-8F99-0B5FBA4824D1}" destId="{16EEFD1C-9912-BE48-90F0-FEFD2CE1CA0C}" srcOrd="1" destOrd="0" presId="urn:microsoft.com/office/officeart/2005/8/layout/hierarchy2"/>
    <dgm:cxn modelId="{22EC8335-4470-4EF0-8E5C-70A90D717945}" type="presParOf" srcId="{60EDF3C8-23FA-5843-9AE4-3AF2AE704C81}" destId="{9A36F379-9D31-C348-A6EE-B02AF01E2A13}" srcOrd="2" destOrd="0" presId="urn:microsoft.com/office/officeart/2005/8/layout/hierarchy2"/>
    <dgm:cxn modelId="{1546E9F9-CDC1-45B7-BB8C-B1301ECE2FAD}" type="presParOf" srcId="{9A36F379-9D31-C348-A6EE-B02AF01E2A13}" destId="{75ABACAE-E580-B749-A8F7-97C9A0AF2DCE}" srcOrd="0" destOrd="0" presId="urn:microsoft.com/office/officeart/2005/8/layout/hierarchy2"/>
    <dgm:cxn modelId="{BA1A64C1-D0AB-4283-B1E7-7A77105AC1FB}" type="presParOf" srcId="{60EDF3C8-23FA-5843-9AE4-3AF2AE704C81}" destId="{B5B67CFB-9640-C34B-8A36-832A5D25119D}" srcOrd="3" destOrd="0" presId="urn:microsoft.com/office/officeart/2005/8/layout/hierarchy2"/>
    <dgm:cxn modelId="{54901B30-A780-4BF5-8A84-A35E9D74E9A8}" type="presParOf" srcId="{B5B67CFB-9640-C34B-8A36-832A5D25119D}" destId="{8EE558E7-88A6-4545-86A5-A4D0C5ADCFCE}" srcOrd="0" destOrd="0" presId="urn:microsoft.com/office/officeart/2005/8/layout/hierarchy2"/>
    <dgm:cxn modelId="{F5FE8134-4FB8-44D2-A7A5-DD92A5520520}" type="presParOf" srcId="{B5B67CFB-9640-C34B-8A36-832A5D25119D}" destId="{13AD49C3-9BD0-344C-BC79-EE6DE226A793}" srcOrd="1" destOrd="0" presId="urn:microsoft.com/office/officeart/2005/8/layout/hierarchy2"/>
    <dgm:cxn modelId="{59041B1C-4422-4D49-8F3B-80434BDE7866}" type="presParOf" srcId="{DC5B6B5E-0B0D-1F4A-983A-C2B17FC2A3DD}" destId="{24D7240F-4C7B-3247-9A15-4FCF5F73321B}" srcOrd="2" destOrd="0" presId="urn:microsoft.com/office/officeart/2005/8/layout/hierarchy2"/>
    <dgm:cxn modelId="{7B1E9748-EC04-4C4D-8AE9-FBBEBD557E43}" type="presParOf" srcId="{24D7240F-4C7B-3247-9A15-4FCF5F73321B}" destId="{949FBC29-D338-A04D-9580-82977FAF5E16}" srcOrd="0" destOrd="0" presId="urn:microsoft.com/office/officeart/2005/8/layout/hierarchy2"/>
    <dgm:cxn modelId="{057FE7DF-60CD-4974-AD0F-83B4CD3986D6}" type="presParOf" srcId="{DC5B6B5E-0B0D-1F4A-983A-C2B17FC2A3DD}" destId="{83610003-5767-2C4E-BD16-732E0A51FCE9}" srcOrd="3" destOrd="0" presId="urn:microsoft.com/office/officeart/2005/8/layout/hierarchy2"/>
    <dgm:cxn modelId="{BD194835-E788-4382-9AAB-D87F2CE41310}" type="presParOf" srcId="{83610003-5767-2C4E-BD16-732E0A51FCE9}" destId="{8059EED9-C4BF-A843-B465-30F1B00F70D6}" srcOrd="0" destOrd="0" presId="urn:microsoft.com/office/officeart/2005/8/layout/hierarchy2"/>
    <dgm:cxn modelId="{03664A64-408A-4E31-90CE-9C0D29A326E5}" type="presParOf" srcId="{83610003-5767-2C4E-BD16-732E0A51FCE9}" destId="{5139256E-93F9-8C47-A45E-27A7E981D643}" srcOrd="1" destOrd="0" presId="urn:microsoft.com/office/officeart/2005/8/layout/hierarchy2"/>
    <dgm:cxn modelId="{B65CAAB6-E2E2-4ABB-A68D-C9802E2966BB}" type="presParOf" srcId="{5139256E-93F9-8C47-A45E-27A7E981D643}" destId="{A6D70522-EC14-3543-94E1-D8BF5230A970}" srcOrd="0" destOrd="0" presId="urn:microsoft.com/office/officeart/2005/8/layout/hierarchy2"/>
    <dgm:cxn modelId="{155C309F-02F0-4227-BE74-1EEF65D247D4}" type="presParOf" srcId="{A6D70522-EC14-3543-94E1-D8BF5230A970}" destId="{6EC99E3E-FC1C-1A40-AC1C-C71890D4F119}" srcOrd="0" destOrd="0" presId="urn:microsoft.com/office/officeart/2005/8/layout/hierarchy2"/>
    <dgm:cxn modelId="{DA2230E3-05F4-47E5-AC7A-177834BF88B1}" type="presParOf" srcId="{5139256E-93F9-8C47-A45E-27A7E981D643}" destId="{1C97CA38-0847-4845-B82F-274FC7CE491D}" srcOrd="1" destOrd="0" presId="urn:microsoft.com/office/officeart/2005/8/layout/hierarchy2"/>
    <dgm:cxn modelId="{EB7463A0-7AC9-44D9-ACAE-9E6F560C1D83}" type="presParOf" srcId="{1C97CA38-0847-4845-B82F-274FC7CE491D}" destId="{E73D8748-E826-CF44-AA7E-5FA1EB43C8CB}" srcOrd="0" destOrd="0" presId="urn:microsoft.com/office/officeart/2005/8/layout/hierarchy2"/>
    <dgm:cxn modelId="{01838D2A-D05F-4F2F-A85D-72FAF90A7531}" type="presParOf" srcId="{1C97CA38-0847-4845-B82F-274FC7CE491D}" destId="{C3C4240C-D9B0-B945-92D8-2C9B5C1A939E}" srcOrd="1" destOrd="0" presId="urn:microsoft.com/office/officeart/2005/8/layout/hierarchy2"/>
    <dgm:cxn modelId="{A70D82B4-AADF-4D67-89EE-66DDF01B69DE}" type="presParOf" srcId="{5139256E-93F9-8C47-A45E-27A7E981D643}" destId="{A307FDED-E9F0-6E44-B363-7BD04B159A28}" srcOrd="2" destOrd="0" presId="urn:microsoft.com/office/officeart/2005/8/layout/hierarchy2"/>
    <dgm:cxn modelId="{E88C7DBD-AFBA-4E54-9757-CBCDF4487B35}" type="presParOf" srcId="{A307FDED-E9F0-6E44-B363-7BD04B159A28}" destId="{7A1C4A94-8CAF-5C4E-A7F2-2375F6F503B5}" srcOrd="0" destOrd="0" presId="urn:microsoft.com/office/officeart/2005/8/layout/hierarchy2"/>
    <dgm:cxn modelId="{B36CEFDC-541D-4A33-B33B-7A65AF34C22D}" type="presParOf" srcId="{5139256E-93F9-8C47-A45E-27A7E981D643}" destId="{7C46AADA-F304-E44F-B3F0-299FB852D11E}" srcOrd="3" destOrd="0" presId="urn:microsoft.com/office/officeart/2005/8/layout/hierarchy2"/>
    <dgm:cxn modelId="{9E8E8A58-43F8-4422-ACB1-C02A5D12CFD0}" type="presParOf" srcId="{7C46AADA-F304-E44F-B3F0-299FB852D11E}" destId="{9BABEE6A-6163-EC44-8DCB-D09200083CCC}" srcOrd="0" destOrd="0" presId="urn:microsoft.com/office/officeart/2005/8/layout/hierarchy2"/>
    <dgm:cxn modelId="{A9763DE9-A67B-4678-857A-481DA3AD2D5E}" type="presParOf" srcId="{7C46AADA-F304-E44F-B3F0-299FB852D11E}" destId="{417EEA00-74D1-124B-9828-C0813627C75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2E12D3-05FA-354D-87C3-5CB631BC09B5}"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6B46145D-088C-DB4B-AAE3-54ACC3E983A9}">
      <dgm:prSet custT="1"/>
      <dgm:spPr>
        <a:solidFill>
          <a:schemeClr val="accent5">
            <a:lumMod val="60000"/>
            <a:lumOff val="40000"/>
          </a:schemeClr>
        </a:solidFill>
        <a:ln w="25400">
          <a:solidFill>
            <a:schemeClr val="bg1"/>
          </a:solidFill>
        </a:ln>
      </dgm:spPr>
      <dgm:t>
        <a:bodyPr/>
        <a:lstStyle/>
        <a:p>
          <a:pPr rtl="0"/>
          <a:r>
            <a:rPr lang="en-US" sz="1400" b="1" i="0" dirty="0" smtClean="0">
              <a:solidFill>
                <a:schemeClr val="bg1"/>
              </a:solidFill>
            </a:rPr>
            <a:t>Public cloud</a:t>
          </a:r>
          <a:endParaRPr lang="en-US" sz="1400" b="1" i="0" dirty="0">
            <a:solidFill>
              <a:schemeClr val="bg1"/>
            </a:solidFill>
          </a:endParaRPr>
        </a:p>
      </dgm:t>
    </dgm:pt>
    <dgm:pt modelId="{4ED2FA9D-AC14-F84A-B7DC-8133C2E64CB7}" type="parTrans" cxnId="{2C555AFB-6BDA-084F-82DF-746610906D36}">
      <dgm:prSet/>
      <dgm:spPr/>
      <dgm:t>
        <a:bodyPr/>
        <a:lstStyle/>
        <a:p>
          <a:endParaRPr lang="en-US"/>
        </a:p>
      </dgm:t>
    </dgm:pt>
    <dgm:pt modelId="{AEA77169-AE69-864B-B139-2C32D6F070EF}" type="sibTrans" cxnId="{2C555AFB-6BDA-084F-82DF-746610906D36}">
      <dgm:prSet/>
      <dgm:spPr/>
      <dgm:t>
        <a:bodyPr/>
        <a:lstStyle/>
        <a:p>
          <a:endParaRPr lang="en-US"/>
        </a:p>
      </dgm:t>
    </dgm:pt>
    <dgm:pt modelId="{F94D2EC8-581C-2348-892C-FBA48FAA78C2}">
      <dgm:prSet custT="1"/>
      <dgm:spPr>
        <a:solidFill>
          <a:schemeClr val="accent5">
            <a:lumMod val="60000"/>
            <a:lumOff val="40000"/>
          </a:schemeClr>
        </a:solidFill>
        <a:ln w="25400">
          <a:solidFill>
            <a:schemeClr val="bg1"/>
          </a:solidFill>
        </a:ln>
      </dgm:spPr>
      <dgm:t>
        <a:bodyPr/>
        <a:lstStyle/>
        <a:p>
          <a:pPr rtl="0"/>
          <a:r>
            <a:rPr lang="en-US" sz="1300" b="1" i="0" dirty="0" smtClean="0">
              <a:solidFill>
                <a:schemeClr val="bg1"/>
              </a:solidFill>
            </a:rPr>
            <a:t>The cloud infrastructure is made available to the general public or a large industry group and is owned by an organization selling cloud services</a:t>
          </a:r>
          <a:endParaRPr lang="en-US" sz="1300" b="1" i="0" dirty="0">
            <a:solidFill>
              <a:schemeClr val="bg1"/>
            </a:solidFill>
          </a:endParaRPr>
        </a:p>
      </dgm:t>
    </dgm:pt>
    <dgm:pt modelId="{441474F4-2C6A-2F46-A395-FAC7008CEF5E}" type="parTrans" cxnId="{BF5294A4-9039-AF4A-9D4D-1536E3A8EEC0}">
      <dgm:prSet/>
      <dgm:spPr/>
      <dgm:t>
        <a:bodyPr/>
        <a:lstStyle/>
        <a:p>
          <a:endParaRPr lang="en-US"/>
        </a:p>
      </dgm:t>
    </dgm:pt>
    <dgm:pt modelId="{33D57992-30B2-094C-9AD0-CEF893B327AF}" type="sibTrans" cxnId="{BF5294A4-9039-AF4A-9D4D-1536E3A8EEC0}">
      <dgm:prSet/>
      <dgm:spPr/>
      <dgm:t>
        <a:bodyPr/>
        <a:lstStyle/>
        <a:p>
          <a:endParaRPr lang="en-US"/>
        </a:p>
      </dgm:t>
    </dgm:pt>
    <dgm:pt modelId="{28CA5AF2-085F-5940-B4FF-701A0FDE6C5B}">
      <dgm:prSet custT="1"/>
      <dgm:spPr>
        <a:solidFill>
          <a:schemeClr val="accent5">
            <a:lumMod val="60000"/>
            <a:lumOff val="40000"/>
          </a:schemeClr>
        </a:solidFill>
        <a:ln w="25400">
          <a:solidFill>
            <a:schemeClr val="bg1"/>
          </a:solidFill>
        </a:ln>
      </dgm:spPr>
      <dgm:t>
        <a:bodyPr/>
        <a:lstStyle/>
        <a:p>
          <a:pPr rtl="0"/>
          <a:r>
            <a:rPr lang="en-US" sz="1300" b="1" i="0" dirty="0" smtClean="0">
              <a:solidFill>
                <a:schemeClr val="bg1"/>
              </a:solidFill>
            </a:rPr>
            <a:t>The cloud provider is responsible both for the cloud infrastructure and for the control of data and operations within the cloud</a:t>
          </a:r>
          <a:endParaRPr lang="en-US" sz="1300" b="1" i="0" dirty="0">
            <a:solidFill>
              <a:schemeClr val="bg1"/>
            </a:solidFill>
          </a:endParaRPr>
        </a:p>
      </dgm:t>
    </dgm:pt>
    <dgm:pt modelId="{EF0F4287-D30C-364D-B869-F73BC742D6C0}" type="parTrans" cxnId="{936D53CF-B767-6E46-B7B6-E6C022CD31F1}">
      <dgm:prSet/>
      <dgm:spPr/>
      <dgm:t>
        <a:bodyPr/>
        <a:lstStyle/>
        <a:p>
          <a:endParaRPr lang="en-US"/>
        </a:p>
      </dgm:t>
    </dgm:pt>
    <dgm:pt modelId="{74ABE3F7-96FB-0E44-98EF-52112498AC8B}" type="sibTrans" cxnId="{936D53CF-B767-6E46-B7B6-E6C022CD31F1}">
      <dgm:prSet/>
      <dgm:spPr/>
      <dgm:t>
        <a:bodyPr/>
        <a:lstStyle/>
        <a:p>
          <a:endParaRPr lang="en-US"/>
        </a:p>
      </dgm:t>
    </dgm:pt>
    <dgm:pt modelId="{0DAC8C04-2692-574A-BD45-B1B26BC08EDC}">
      <dgm:prSet custT="1"/>
      <dgm:spPr>
        <a:solidFill>
          <a:schemeClr val="accent5">
            <a:lumMod val="60000"/>
            <a:lumOff val="40000"/>
          </a:schemeClr>
        </a:solidFill>
        <a:ln w="25400">
          <a:solidFill>
            <a:schemeClr val="bg1"/>
          </a:solidFill>
        </a:ln>
      </dgm:spPr>
      <dgm:t>
        <a:bodyPr/>
        <a:lstStyle/>
        <a:p>
          <a:pPr rtl="0"/>
          <a:r>
            <a:rPr lang="en-US" sz="1400" b="1" i="0" dirty="0" smtClean="0">
              <a:solidFill>
                <a:schemeClr val="bg1"/>
              </a:solidFill>
            </a:rPr>
            <a:t>Private cloud</a:t>
          </a:r>
          <a:endParaRPr lang="en-US" sz="1400" b="1" i="0" dirty="0">
            <a:solidFill>
              <a:schemeClr val="bg1"/>
            </a:solidFill>
          </a:endParaRPr>
        </a:p>
      </dgm:t>
    </dgm:pt>
    <dgm:pt modelId="{E28AE89D-2A94-4A4A-9FDE-F69E1F3ADD0C}" type="parTrans" cxnId="{34CD0E62-D9A3-0A47-927A-F60F628A3732}">
      <dgm:prSet/>
      <dgm:spPr/>
      <dgm:t>
        <a:bodyPr/>
        <a:lstStyle/>
        <a:p>
          <a:endParaRPr lang="en-US"/>
        </a:p>
      </dgm:t>
    </dgm:pt>
    <dgm:pt modelId="{03AA40AD-F6C6-9645-A5ED-6336CA386FD5}" type="sibTrans" cxnId="{34CD0E62-D9A3-0A47-927A-F60F628A3732}">
      <dgm:prSet/>
      <dgm:spPr/>
      <dgm:t>
        <a:bodyPr/>
        <a:lstStyle/>
        <a:p>
          <a:endParaRPr lang="en-US"/>
        </a:p>
      </dgm:t>
    </dgm:pt>
    <dgm:pt modelId="{6EFDD71D-23FA-9848-9709-2F8FC3A89DD9}">
      <dgm:prSet custT="1"/>
      <dgm:spPr>
        <a:solidFill>
          <a:schemeClr val="accent5">
            <a:lumMod val="60000"/>
            <a:lumOff val="40000"/>
          </a:schemeClr>
        </a:solidFill>
        <a:ln w="25400">
          <a:solidFill>
            <a:schemeClr val="bg1"/>
          </a:solidFill>
        </a:ln>
      </dgm:spPr>
      <dgm:t>
        <a:bodyPr/>
        <a:lstStyle/>
        <a:p>
          <a:pPr rtl="0"/>
          <a:r>
            <a:rPr lang="en-US" sz="1300" b="1" i="0" dirty="0" smtClean="0">
              <a:solidFill>
                <a:schemeClr val="bg1"/>
              </a:solidFill>
            </a:rPr>
            <a:t>The cloud infrastructure is operated solely for an organization</a:t>
          </a:r>
          <a:endParaRPr lang="en-US" sz="1300" b="1" i="0" dirty="0">
            <a:solidFill>
              <a:schemeClr val="bg1"/>
            </a:solidFill>
          </a:endParaRPr>
        </a:p>
      </dgm:t>
    </dgm:pt>
    <dgm:pt modelId="{6394D0ED-D40E-B447-BD6A-30171F4EBA46}" type="parTrans" cxnId="{9F7A0EA0-358B-8146-B4ED-26C647F567E1}">
      <dgm:prSet/>
      <dgm:spPr/>
      <dgm:t>
        <a:bodyPr/>
        <a:lstStyle/>
        <a:p>
          <a:endParaRPr lang="en-US"/>
        </a:p>
      </dgm:t>
    </dgm:pt>
    <dgm:pt modelId="{326A1000-1DDF-7748-A458-4E6655040C4A}" type="sibTrans" cxnId="{9F7A0EA0-358B-8146-B4ED-26C647F567E1}">
      <dgm:prSet/>
      <dgm:spPr/>
      <dgm:t>
        <a:bodyPr/>
        <a:lstStyle/>
        <a:p>
          <a:endParaRPr lang="en-US"/>
        </a:p>
      </dgm:t>
    </dgm:pt>
    <dgm:pt modelId="{D423A223-F488-6243-A387-2E3406E3B70C}">
      <dgm:prSet custT="1"/>
      <dgm:spPr>
        <a:solidFill>
          <a:schemeClr val="accent5">
            <a:lumMod val="60000"/>
            <a:lumOff val="40000"/>
          </a:schemeClr>
        </a:solidFill>
        <a:ln w="25400">
          <a:solidFill>
            <a:schemeClr val="bg1"/>
          </a:solidFill>
        </a:ln>
      </dgm:spPr>
      <dgm:t>
        <a:bodyPr/>
        <a:lstStyle/>
        <a:p>
          <a:pPr rtl="0"/>
          <a:r>
            <a:rPr lang="en-US" sz="1300" b="1" i="0" dirty="0" smtClean="0">
              <a:solidFill>
                <a:schemeClr val="bg1"/>
              </a:solidFill>
            </a:rPr>
            <a:t>It may be managed by the organization or a third party and may exist on premise or off premise</a:t>
          </a:r>
          <a:endParaRPr lang="en-US" sz="1300" b="1" i="0" dirty="0">
            <a:solidFill>
              <a:schemeClr val="bg1"/>
            </a:solidFill>
          </a:endParaRPr>
        </a:p>
      </dgm:t>
    </dgm:pt>
    <dgm:pt modelId="{3A33A3BD-F104-EA40-A672-522C86BFA282}" type="parTrans" cxnId="{59084E4E-C998-C54B-817F-2D0AFECA1BFE}">
      <dgm:prSet/>
      <dgm:spPr/>
      <dgm:t>
        <a:bodyPr/>
        <a:lstStyle/>
        <a:p>
          <a:endParaRPr lang="en-US"/>
        </a:p>
      </dgm:t>
    </dgm:pt>
    <dgm:pt modelId="{E1BDD2C0-26B0-674E-8CF0-5B3FDC0F0309}" type="sibTrans" cxnId="{59084E4E-C998-C54B-817F-2D0AFECA1BFE}">
      <dgm:prSet/>
      <dgm:spPr/>
      <dgm:t>
        <a:bodyPr/>
        <a:lstStyle/>
        <a:p>
          <a:endParaRPr lang="en-US"/>
        </a:p>
      </dgm:t>
    </dgm:pt>
    <dgm:pt modelId="{B32C855A-A26A-B043-8800-BB0FF10E42D7}">
      <dgm:prSet custT="1"/>
      <dgm:spPr>
        <a:solidFill>
          <a:schemeClr val="accent5">
            <a:lumMod val="60000"/>
            <a:lumOff val="40000"/>
          </a:schemeClr>
        </a:solidFill>
        <a:ln w="25400">
          <a:solidFill>
            <a:schemeClr val="bg1"/>
          </a:solidFill>
        </a:ln>
      </dgm:spPr>
      <dgm:t>
        <a:bodyPr/>
        <a:lstStyle/>
        <a:p>
          <a:pPr rtl="0"/>
          <a:r>
            <a:rPr lang="en-US" sz="1300" b="1" i="0" dirty="0" smtClean="0">
              <a:solidFill>
                <a:schemeClr val="bg1"/>
              </a:solidFill>
            </a:rPr>
            <a:t>The cloud provider is responsible only for the infrastructure and not for the control</a:t>
          </a:r>
          <a:endParaRPr lang="en-US" sz="1300" b="1" i="0" dirty="0">
            <a:solidFill>
              <a:schemeClr val="bg1"/>
            </a:solidFill>
          </a:endParaRPr>
        </a:p>
      </dgm:t>
    </dgm:pt>
    <dgm:pt modelId="{F616D66E-0D33-3B40-B1C7-9E1C44D05926}" type="parTrans" cxnId="{8294A2B1-4FEE-6C47-83F5-997AE053995B}">
      <dgm:prSet/>
      <dgm:spPr/>
      <dgm:t>
        <a:bodyPr/>
        <a:lstStyle/>
        <a:p>
          <a:endParaRPr lang="en-US"/>
        </a:p>
      </dgm:t>
    </dgm:pt>
    <dgm:pt modelId="{26BDFCEB-DDB5-3049-9BDE-3DB76AFAEDA7}" type="sibTrans" cxnId="{8294A2B1-4FEE-6C47-83F5-997AE053995B}">
      <dgm:prSet/>
      <dgm:spPr/>
      <dgm:t>
        <a:bodyPr/>
        <a:lstStyle/>
        <a:p>
          <a:endParaRPr lang="en-US"/>
        </a:p>
      </dgm:t>
    </dgm:pt>
    <dgm:pt modelId="{853EF3CE-0745-D84E-82AE-DDFDAFF41709}">
      <dgm:prSet custT="1"/>
      <dgm:spPr>
        <a:solidFill>
          <a:schemeClr val="accent5">
            <a:lumMod val="60000"/>
            <a:lumOff val="40000"/>
          </a:schemeClr>
        </a:solidFill>
        <a:ln w="25400">
          <a:solidFill>
            <a:schemeClr val="bg1"/>
          </a:solidFill>
        </a:ln>
      </dgm:spPr>
      <dgm:t>
        <a:bodyPr/>
        <a:lstStyle/>
        <a:p>
          <a:pPr rtl="0"/>
          <a:r>
            <a:rPr lang="en-US" sz="1400" b="1" i="0" dirty="0" smtClean="0">
              <a:solidFill>
                <a:schemeClr val="bg1"/>
              </a:solidFill>
            </a:rPr>
            <a:t>Community cloud</a:t>
          </a:r>
          <a:endParaRPr lang="en-US" sz="1400" b="1" i="0" dirty="0">
            <a:solidFill>
              <a:schemeClr val="bg1"/>
            </a:solidFill>
          </a:endParaRPr>
        </a:p>
      </dgm:t>
    </dgm:pt>
    <dgm:pt modelId="{891FF7D3-69ED-0F4B-9953-09AC2B286841}" type="parTrans" cxnId="{A64FA1C4-2AB2-F940-A7AA-4B13342999C0}">
      <dgm:prSet/>
      <dgm:spPr/>
      <dgm:t>
        <a:bodyPr/>
        <a:lstStyle/>
        <a:p>
          <a:endParaRPr lang="en-US"/>
        </a:p>
      </dgm:t>
    </dgm:pt>
    <dgm:pt modelId="{88E14263-852F-8847-8A25-0DD2DAA2F78A}" type="sibTrans" cxnId="{A64FA1C4-2AB2-F940-A7AA-4B13342999C0}">
      <dgm:prSet/>
      <dgm:spPr/>
      <dgm:t>
        <a:bodyPr/>
        <a:lstStyle/>
        <a:p>
          <a:endParaRPr lang="en-US"/>
        </a:p>
      </dgm:t>
    </dgm:pt>
    <dgm:pt modelId="{49CE5EAE-0398-1F45-95A5-60D358265518}">
      <dgm:prSet custT="1"/>
      <dgm:spPr>
        <a:solidFill>
          <a:schemeClr val="accent5">
            <a:lumMod val="60000"/>
            <a:lumOff val="40000"/>
          </a:schemeClr>
        </a:solidFill>
        <a:ln w="25400">
          <a:solidFill>
            <a:schemeClr val="bg1"/>
          </a:solidFill>
        </a:ln>
      </dgm:spPr>
      <dgm:t>
        <a:bodyPr/>
        <a:lstStyle/>
        <a:p>
          <a:pPr rtl="0"/>
          <a:r>
            <a:rPr lang="en-US" sz="1300" b="1" i="0" dirty="0" smtClean="0">
              <a:solidFill>
                <a:schemeClr val="bg1"/>
              </a:solidFill>
            </a:rPr>
            <a:t>The cloud infrastructure is shared by several organizations and supports a specific community that has shared concerns</a:t>
          </a:r>
          <a:endParaRPr lang="en-US" sz="1300" b="1" i="0" dirty="0">
            <a:solidFill>
              <a:schemeClr val="bg1"/>
            </a:solidFill>
          </a:endParaRPr>
        </a:p>
      </dgm:t>
    </dgm:pt>
    <dgm:pt modelId="{5D15DA17-EB55-7F4C-B5E8-2CC88137716A}" type="parTrans" cxnId="{D5CA3A6F-099A-D54D-AAF6-5D777A7A3F18}">
      <dgm:prSet/>
      <dgm:spPr/>
      <dgm:t>
        <a:bodyPr/>
        <a:lstStyle/>
        <a:p>
          <a:endParaRPr lang="en-US"/>
        </a:p>
      </dgm:t>
    </dgm:pt>
    <dgm:pt modelId="{AE329D8A-C626-AB4C-AA7E-45490D415CED}" type="sibTrans" cxnId="{D5CA3A6F-099A-D54D-AAF6-5D777A7A3F18}">
      <dgm:prSet/>
      <dgm:spPr/>
      <dgm:t>
        <a:bodyPr/>
        <a:lstStyle/>
        <a:p>
          <a:endParaRPr lang="en-US"/>
        </a:p>
      </dgm:t>
    </dgm:pt>
    <dgm:pt modelId="{83170DA2-0667-BD49-BB59-3D3F326258EF}">
      <dgm:prSet custT="1"/>
      <dgm:spPr>
        <a:solidFill>
          <a:schemeClr val="accent5">
            <a:lumMod val="60000"/>
            <a:lumOff val="40000"/>
          </a:schemeClr>
        </a:solidFill>
        <a:ln w="25400">
          <a:solidFill>
            <a:schemeClr val="bg1"/>
          </a:solidFill>
        </a:ln>
      </dgm:spPr>
      <dgm:t>
        <a:bodyPr/>
        <a:lstStyle/>
        <a:p>
          <a:pPr rtl="0"/>
          <a:r>
            <a:rPr lang="en-US" sz="1300" b="1" i="0" dirty="0" smtClean="0">
              <a:solidFill>
                <a:schemeClr val="bg1"/>
              </a:solidFill>
            </a:rPr>
            <a:t>It may be managed by the organizations or a third party and may exist on premise or off premise</a:t>
          </a:r>
          <a:endParaRPr lang="en-US" sz="1300" b="1" i="0" dirty="0">
            <a:solidFill>
              <a:schemeClr val="bg1"/>
            </a:solidFill>
          </a:endParaRPr>
        </a:p>
      </dgm:t>
    </dgm:pt>
    <dgm:pt modelId="{2ABDC45F-6A0D-F144-8923-9820843B8775}" type="parTrans" cxnId="{84096B92-18F0-6E4D-9410-54E3C50C08B0}">
      <dgm:prSet/>
      <dgm:spPr/>
      <dgm:t>
        <a:bodyPr/>
        <a:lstStyle/>
        <a:p>
          <a:endParaRPr lang="en-US"/>
        </a:p>
      </dgm:t>
    </dgm:pt>
    <dgm:pt modelId="{A340D79B-FF08-F34B-9554-3CC23647CA8B}" type="sibTrans" cxnId="{84096B92-18F0-6E4D-9410-54E3C50C08B0}">
      <dgm:prSet/>
      <dgm:spPr/>
      <dgm:t>
        <a:bodyPr/>
        <a:lstStyle/>
        <a:p>
          <a:endParaRPr lang="en-US"/>
        </a:p>
      </dgm:t>
    </dgm:pt>
    <dgm:pt modelId="{9F823C0C-3D05-2D4E-A0A2-834AB50EA06C}">
      <dgm:prSet custT="1"/>
      <dgm:spPr>
        <a:solidFill>
          <a:schemeClr val="accent5">
            <a:lumMod val="60000"/>
            <a:lumOff val="40000"/>
          </a:schemeClr>
        </a:solidFill>
        <a:ln w="25400">
          <a:solidFill>
            <a:schemeClr val="bg1"/>
          </a:solidFill>
        </a:ln>
      </dgm:spPr>
      <dgm:t>
        <a:bodyPr/>
        <a:lstStyle/>
        <a:p>
          <a:pPr rtl="0"/>
          <a:r>
            <a:rPr lang="en-US" sz="1400" b="1" i="0" dirty="0" smtClean="0">
              <a:solidFill>
                <a:schemeClr val="bg1"/>
              </a:solidFill>
            </a:rPr>
            <a:t>Hybrid cloud</a:t>
          </a:r>
          <a:endParaRPr lang="en-US" sz="1400" b="1" i="0" dirty="0">
            <a:solidFill>
              <a:schemeClr val="bg1"/>
            </a:solidFill>
          </a:endParaRPr>
        </a:p>
      </dgm:t>
    </dgm:pt>
    <dgm:pt modelId="{3E231542-E844-F144-BCFD-BFC0F170F5C6}" type="parTrans" cxnId="{1E326449-CA82-8A4E-B1AC-601CDCE0CF88}">
      <dgm:prSet/>
      <dgm:spPr/>
      <dgm:t>
        <a:bodyPr/>
        <a:lstStyle/>
        <a:p>
          <a:endParaRPr lang="en-US"/>
        </a:p>
      </dgm:t>
    </dgm:pt>
    <dgm:pt modelId="{5A6AEC36-71CE-BB42-B816-6B3DC49C72AE}" type="sibTrans" cxnId="{1E326449-CA82-8A4E-B1AC-601CDCE0CF88}">
      <dgm:prSet/>
      <dgm:spPr/>
      <dgm:t>
        <a:bodyPr/>
        <a:lstStyle/>
        <a:p>
          <a:endParaRPr lang="en-US"/>
        </a:p>
      </dgm:t>
    </dgm:pt>
    <dgm:pt modelId="{67D4E272-AD66-AF4D-BB2C-2C6EB295247A}">
      <dgm:prSet custT="1"/>
      <dgm:spPr>
        <a:solidFill>
          <a:schemeClr val="accent5">
            <a:lumMod val="60000"/>
            <a:lumOff val="40000"/>
          </a:schemeClr>
        </a:solidFill>
        <a:ln w="25400">
          <a:solidFill>
            <a:schemeClr val="bg1"/>
          </a:solidFill>
        </a:ln>
      </dgm:spPr>
      <dgm:t>
        <a:bodyPr/>
        <a:lstStyle/>
        <a:p>
          <a:pPr rtl="0"/>
          <a:r>
            <a:rPr lang="en-US" sz="1300" b="1" i="0" dirty="0" smtClean="0">
              <a:solidFill>
                <a:schemeClr val="bg1"/>
              </a:solidFill>
            </a:rPr>
            <a:t>The cloud infrastructure is a composition of two or more clouds that remain unique entities but are bound together by standardized or proprietary technology that enables data and application portability</a:t>
          </a:r>
          <a:endParaRPr lang="en-US" sz="1300" b="1" i="0" dirty="0">
            <a:solidFill>
              <a:schemeClr val="bg1"/>
            </a:solidFill>
          </a:endParaRPr>
        </a:p>
      </dgm:t>
    </dgm:pt>
    <dgm:pt modelId="{EE7FE38D-B1A3-FF4E-904E-B6724A01AAFF}" type="parTrans" cxnId="{9DCDCA0E-316A-7047-A58D-7B0A1201D51F}">
      <dgm:prSet/>
      <dgm:spPr/>
      <dgm:t>
        <a:bodyPr/>
        <a:lstStyle/>
        <a:p>
          <a:endParaRPr lang="en-US"/>
        </a:p>
      </dgm:t>
    </dgm:pt>
    <dgm:pt modelId="{BBAE48C0-1CB6-034C-B71E-A17B1E47386A}" type="sibTrans" cxnId="{9DCDCA0E-316A-7047-A58D-7B0A1201D51F}">
      <dgm:prSet/>
      <dgm:spPr/>
      <dgm:t>
        <a:bodyPr/>
        <a:lstStyle/>
        <a:p>
          <a:endParaRPr lang="en-US"/>
        </a:p>
      </dgm:t>
    </dgm:pt>
    <dgm:pt modelId="{F6299E7D-B558-AA4C-B54E-43D8E1D39FFA}" type="pres">
      <dgm:prSet presAssocID="{672E12D3-05FA-354D-87C3-5CB631BC09B5}" presName="matrix" presStyleCnt="0">
        <dgm:presLayoutVars>
          <dgm:chMax val="1"/>
          <dgm:dir/>
          <dgm:resizeHandles val="exact"/>
        </dgm:presLayoutVars>
      </dgm:prSet>
      <dgm:spPr/>
      <dgm:t>
        <a:bodyPr/>
        <a:lstStyle/>
        <a:p>
          <a:endParaRPr lang="en-US"/>
        </a:p>
      </dgm:t>
    </dgm:pt>
    <dgm:pt modelId="{3943F94D-2803-5148-ACDA-EFDF13576304}" type="pres">
      <dgm:prSet presAssocID="{672E12D3-05FA-354D-87C3-5CB631BC09B5}" presName="diamond" presStyleLbl="bgShp" presStyleIdx="0" presStyleCnt="1"/>
      <dgm:spPr>
        <a:solidFill>
          <a:schemeClr val="tx1"/>
        </a:solidFill>
      </dgm:spPr>
    </dgm:pt>
    <dgm:pt modelId="{7A51407F-DCFD-8B47-A1CB-780E79F19ABA}" type="pres">
      <dgm:prSet presAssocID="{672E12D3-05FA-354D-87C3-5CB631BC09B5}" presName="quad1" presStyleLbl="node1" presStyleIdx="0" presStyleCnt="4" custScaleX="128475" custScaleY="114440" custLinFactNeighborX="-10121" custLinFactNeighborY="3104">
        <dgm:presLayoutVars>
          <dgm:chMax val="0"/>
          <dgm:chPref val="0"/>
          <dgm:bulletEnabled val="1"/>
        </dgm:presLayoutVars>
      </dgm:prSet>
      <dgm:spPr/>
      <dgm:t>
        <a:bodyPr/>
        <a:lstStyle/>
        <a:p>
          <a:endParaRPr lang="en-US"/>
        </a:p>
      </dgm:t>
    </dgm:pt>
    <dgm:pt modelId="{81155ED7-A63C-0F48-B6CF-0C88DB8B778A}" type="pres">
      <dgm:prSet presAssocID="{672E12D3-05FA-354D-87C3-5CB631BC09B5}" presName="quad2" presStyleLbl="node1" presStyleIdx="1" presStyleCnt="4" custScaleX="128475" custScaleY="114440" custLinFactNeighborX="10392" custLinFactNeighborY="3104">
        <dgm:presLayoutVars>
          <dgm:chMax val="0"/>
          <dgm:chPref val="0"/>
          <dgm:bulletEnabled val="1"/>
        </dgm:presLayoutVars>
      </dgm:prSet>
      <dgm:spPr/>
      <dgm:t>
        <a:bodyPr/>
        <a:lstStyle/>
        <a:p>
          <a:endParaRPr lang="en-US"/>
        </a:p>
      </dgm:t>
    </dgm:pt>
    <dgm:pt modelId="{CBF38E0F-6CD0-D545-9A2B-E219FBA2A6C5}" type="pres">
      <dgm:prSet presAssocID="{672E12D3-05FA-354D-87C3-5CB631BC09B5}" presName="quad3" presStyleLbl="node1" presStyleIdx="2" presStyleCnt="4" custScaleX="128475" custScaleY="107692" custLinFactNeighborX="-10121" custLinFactNeighborY="3374">
        <dgm:presLayoutVars>
          <dgm:chMax val="0"/>
          <dgm:chPref val="0"/>
          <dgm:bulletEnabled val="1"/>
        </dgm:presLayoutVars>
      </dgm:prSet>
      <dgm:spPr/>
      <dgm:t>
        <a:bodyPr/>
        <a:lstStyle/>
        <a:p>
          <a:endParaRPr lang="en-US"/>
        </a:p>
      </dgm:t>
    </dgm:pt>
    <dgm:pt modelId="{364AD296-CCF5-F24D-B687-2F9F7DDECCB7}" type="pres">
      <dgm:prSet presAssocID="{672E12D3-05FA-354D-87C3-5CB631BC09B5}" presName="quad4" presStyleLbl="node1" presStyleIdx="3" presStyleCnt="4" custScaleX="128475" custScaleY="107692" custLinFactNeighborX="10392" custLinFactNeighborY="3374">
        <dgm:presLayoutVars>
          <dgm:chMax val="0"/>
          <dgm:chPref val="0"/>
          <dgm:bulletEnabled val="1"/>
        </dgm:presLayoutVars>
      </dgm:prSet>
      <dgm:spPr/>
      <dgm:t>
        <a:bodyPr/>
        <a:lstStyle/>
        <a:p>
          <a:endParaRPr lang="en-US"/>
        </a:p>
      </dgm:t>
    </dgm:pt>
  </dgm:ptLst>
  <dgm:cxnLst>
    <dgm:cxn modelId="{34CD0E62-D9A3-0A47-927A-F60F628A3732}" srcId="{672E12D3-05FA-354D-87C3-5CB631BC09B5}" destId="{0DAC8C04-2692-574A-BD45-B1B26BC08EDC}" srcOrd="1" destOrd="0" parTransId="{E28AE89D-2A94-4A4A-9FDE-F69E1F3ADD0C}" sibTransId="{03AA40AD-F6C6-9645-A5ED-6336CA386FD5}"/>
    <dgm:cxn modelId="{BF5294A4-9039-AF4A-9D4D-1536E3A8EEC0}" srcId="{6B46145D-088C-DB4B-AAE3-54ACC3E983A9}" destId="{F94D2EC8-581C-2348-892C-FBA48FAA78C2}" srcOrd="0" destOrd="0" parTransId="{441474F4-2C6A-2F46-A395-FAC7008CEF5E}" sibTransId="{33D57992-30B2-094C-9AD0-CEF893B327AF}"/>
    <dgm:cxn modelId="{D5CA3A6F-099A-D54D-AAF6-5D777A7A3F18}" srcId="{853EF3CE-0745-D84E-82AE-DDFDAFF41709}" destId="{49CE5EAE-0398-1F45-95A5-60D358265518}" srcOrd="0" destOrd="0" parTransId="{5D15DA17-EB55-7F4C-B5E8-2CC88137716A}" sibTransId="{AE329D8A-C626-AB4C-AA7E-45490D415CED}"/>
    <dgm:cxn modelId="{1E326449-CA82-8A4E-B1AC-601CDCE0CF88}" srcId="{672E12D3-05FA-354D-87C3-5CB631BC09B5}" destId="{9F823C0C-3D05-2D4E-A0A2-834AB50EA06C}" srcOrd="3" destOrd="0" parTransId="{3E231542-E844-F144-BCFD-BFC0F170F5C6}" sibTransId="{5A6AEC36-71CE-BB42-B816-6B3DC49C72AE}"/>
    <dgm:cxn modelId="{8294A2B1-4FEE-6C47-83F5-997AE053995B}" srcId="{0DAC8C04-2692-574A-BD45-B1B26BC08EDC}" destId="{B32C855A-A26A-B043-8800-BB0FF10E42D7}" srcOrd="2" destOrd="0" parTransId="{F616D66E-0D33-3B40-B1C7-9E1C44D05926}" sibTransId="{26BDFCEB-DDB5-3049-9BDE-3DB76AFAEDA7}"/>
    <dgm:cxn modelId="{70C57D40-32C1-49A9-8B8A-C883B5AB9F43}" type="presOf" srcId="{6B46145D-088C-DB4B-AAE3-54ACC3E983A9}" destId="{7A51407F-DCFD-8B47-A1CB-780E79F19ABA}" srcOrd="0" destOrd="0" presId="urn:microsoft.com/office/officeart/2005/8/layout/matrix3"/>
    <dgm:cxn modelId="{F1041318-27B6-4406-B27A-1EB1B565D039}" type="presOf" srcId="{B32C855A-A26A-B043-8800-BB0FF10E42D7}" destId="{81155ED7-A63C-0F48-B6CF-0C88DB8B778A}" srcOrd="0" destOrd="3" presId="urn:microsoft.com/office/officeart/2005/8/layout/matrix3"/>
    <dgm:cxn modelId="{7DBCE31A-75E9-4E9B-B8A9-12C0FBBA92A1}" type="presOf" srcId="{D423A223-F488-6243-A387-2E3406E3B70C}" destId="{81155ED7-A63C-0F48-B6CF-0C88DB8B778A}" srcOrd="0" destOrd="2" presId="urn:microsoft.com/office/officeart/2005/8/layout/matrix3"/>
    <dgm:cxn modelId="{93B4FB46-3F1F-415D-9C96-861D286D2E13}" type="presOf" srcId="{0DAC8C04-2692-574A-BD45-B1B26BC08EDC}" destId="{81155ED7-A63C-0F48-B6CF-0C88DB8B778A}" srcOrd="0" destOrd="0" presId="urn:microsoft.com/office/officeart/2005/8/layout/matrix3"/>
    <dgm:cxn modelId="{8C0475C1-1EC2-441F-9B8B-EF47DB6908A7}" type="presOf" srcId="{F94D2EC8-581C-2348-892C-FBA48FAA78C2}" destId="{7A51407F-DCFD-8B47-A1CB-780E79F19ABA}" srcOrd="0" destOrd="1" presId="urn:microsoft.com/office/officeart/2005/8/layout/matrix3"/>
    <dgm:cxn modelId="{2C555AFB-6BDA-084F-82DF-746610906D36}" srcId="{672E12D3-05FA-354D-87C3-5CB631BC09B5}" destId="{6B46145D-088C-DB4B-AAE3-54ACC3E983A9}" srcOrd="0" destOrd="0" parTransId="{4ED2FA9D-AC14-F84A-B7DC-8133C2E64CB7}" sibTransId="{AEA77169-AE69-864B-B139-2C32D6F070EF}"/>
    <dgm:cxn modelId="{59084E4E-C998-C54B-817F-2D0AFECA1BFE}" srcId="{0DAC8C04-2692-574A-BD45-B1B26BC08EDC}" destId="{D423A223-F488-6243-A387-2E3406E3B70C}" srcOrd="1" destOrd="0" parTransId="{3A33A3BD-F104-EA40-A672-522C86BFA282}" sibTransId="{E1BDD2C0-26B0-674E-8CF0-5B3FDC0F0309}"/>
    <dgm:cxn modelId="{F1C352D4-D72D-4E12-AE66-2F8FE6EECEB6}" type="presOf" srcId="{28CA5AF2-085F-5940-B4FF-701A0FDE6C5B}" destId="{7A51407F-DCFD-8B47-A1CB-780E79F19ABA}" srcOrd="0" destOrd="2" presId="urn:microsoft.com/office/officeart/2005/8/layout/matrix3"/>
    <dgm:cxn modelId="{F42E3F6E-4C29-4B19-9773-392E4FB70447}" type="presOf" srcId="{83170DA2-0667-BD49-BB59-3D3F326258EF}" destId="{CBF38E0F-6CD0-D545-9A2B-E219FBA2A6C5}" srcOrd="0" destOrd="2" presId="urn:microsoft.com/office/officeart/2005/8/layout/matrix3"/>
    <dgm:cxn modelId="{A64FA1C4-2AB2-F940-A7AA-4B13342999C0}" srcId="{672E12D3-05FA-354D-87C3-5CB631BC09B5}" destId="{853EF3CE-0745-D84E-82AE-DDFDAFF41709}" srcOrd="2" destOrd="0" parTransId="{891FF7D3-69ED-0F4B-9953-09AC2B286841}" sibTransId="{88E14263-852F-8847-8A25-0DD2DAA2F78A}"/>
    <dgm:cxn modelId="{9F3FC239-4BB3-4445-8241-0922E3EF6A10}" type="presOf" srcId="{6EFDD71D-23FA-9848-9709-2F8FC3A89DD9}" destId="{81155ED7-A63C-0F48-B6CF-0C88DB8B778A}" srcOrd="0" destOrd="1" presId="urn:microsoft.com/office/officeart/2005/8/layout/matrix3"/>
    <dgm:cxn modelId="{190E1B08-2A87-4D47-93ED-298A3F93E178}" type="presOf" srcId="{672E12D3-05FA-354D-87C3-5CB631BC09B5}" destId="{F6299E7D-B558-AA4C-B54E-43D8E1D39FFA}" srcOrd="0" destOrd="0" presId="urn:microsoft.com/office/officeart/2005/8/layout/matrix3"/>
    <dgm:cxn modelId="{5AA4EC59-C48D-401F-9320-4403DE7E359D}" type="presOf" srcId="{49CE5EAE-0398-1F45-95A5-60D358265518}" destId="{CBF38E0F-6CD0-D545-9A2B-E219FBA2A6C5}" srcOrd="0" destOrd="1" presId="urn:microsoft.com/office/officeart/2005/8/layout/matrix3"/>
    <dgm:cxn modelId="{40E7D95E-ABAD-471D-AD3C-33970D352515}" type="presOf" srcId="{67D4E272-AD66-AF4D-BB2C-2C6EB295247A}" destId="{364AD296-CCF5-F24D-B687-2F9F7DDECCB7}" srcOrd="0" destOrd="1" presId="urn:microsoft.com/office/officeart/2005/8/layout/matrix3"/>
    <dgm:cxn modelId="{84096B92-18F0-6E4D-9410-54E3C50C08B0}" srcId="{853EF3CE-0745-D84E-82AE-DDFDAFF41709}" destId="{83170DA2-0667-BD49-BB59-3D3F326258EF}" srcOrd="1" destOrd="0" parTransId="{2ABDC45F-6A0D-F144-8923-9820843B8775}" sibTransId="{A340D79B-FF08-F34B-9554-3CC23647CA8B}"/>
    <dgm:cxn modelId="{936D53CF-B767-6E46-B7B6-E6C022CD31F1}" srcId="{6B46145D-088C-DB4B-AAE3-54ACC3E983A9}" destId="{28CA5AF2-085F-5940-B4FF-701A0FDE6C5B}" srcOrd="1" destOrd="0" parTransId="{EF0F4287-D30C-364D-B869-F73BC742D6C0}" sibTransId="{74ABE3F7-96FB-0E44-98EF-52112498AC8B}"/>
    <dgm:cxn modelId="{9DCDCA0E-316A-7047-A58D-7B0A1201D51F}" srcId="{9F823C0C-3D05-2D4E-A0A2-834AB50EA06C}" destId="{67D4E272-AD66-AF4D-BB2C-2C6EB295247A}" srcOrd="0" destOrd="0" parTransId="{EE7FE38D-B1A3-FF4E-904E-B6724A01AAFF}" sibTransId="{BBAE48C0-1CB6-034C-B71E-A17B1E47386A}"/>
    <dgm:cxn modelId="{9F7A0EA0-358B-8146-B4ED-26C647F567E1}" srcId="{0DAC8C04-2692-574A-BD45-B1B26BC08EDC}" destId="{6EFDD71D-23FA-9848-9709-2F8FC3A89DD9}" srcOrd="0" destOrd="0" parTransId="{6394D0ED-D40E-B447-BD6A-30171F4EBA46}" sibTransId="{326A1000-1DDF-7748-A458-4E6655040C4A}"/>
    <dgm:cxn modelId="{784E38C2-53A2-4B5F-9C86-CEE3665C1C1A}" type="presOf" srcId="{9F823C0C-3D05-2D4E-A0A2-834AB50EA06C}" destId="{364AD296-CCF5-F24D-B687-2F9F7DDECCB7}" srcOrd="0" destOrd="0" presId="urn:microsoft.com/office/officeart/2005/8/layout/matrix3"/>
    <dgm:cxn modelId="{A00427B4-959C-4DE6-9474-173682683EE6}" type="presOf" srcId="{853EF3CE-0745-D84E-82AE-DDFDAFF41709}" destId="{CBF38E0F-6CD0-D545-9A2B-E219FBA2A6C5}" srcOrd="0" destOrd="0" presId="urn:microsoft.com/office/officeart/2005/8/layout/matrix3"/>
    <dgm:cxn modelId="{2AC774FB-ACBA-4DE1-9E87-8169876FD058}" type="presParOf" srcId="{F6299E7D-B558-AA4C-B54E-43D8E1D39FFA}" destId="{3943F94D-2803-5148-ACDA-EFDF13576304}" srcOrd="0" destOrd="0" presId="urn:microsoft.com/office/officeart/2005/8/layout/matrix3"/>
    <dgm:cxn modelId="{A3BA35E2-FC2E-4010-85FC-6A4700774B9B}" type="presParOf" srcId="{F6299E7D-B558-AA4C-B54E-43D8E1D39FFA}" destId="{7A51407F-DCFD-8B47-A1CB-780E79F19ABA}" srcOrd="1" destOrd="0" presId="urn:microsoft.com/office/officeart/2005/8/layout/matrix3"/>
    <dgm:cxn modelId="{5156D0C3-731D-4E4E-B404-8DA2B2070C8A}" type="presParOf" srcId="{F6299E7D-B558-AA4C-B54E-43D8E1D39FFA}" destId="{81155ED7-A63C-0F48-B6CF-0C88DB8B778A}" srcOrd="2" destOrd="0" presId="urn:microsoft.com/office/officeart/2005/8/layout/matrix3"/>
    <dgm:cxn modelId="{28E5EE98-B39E-4484-85A1-D4DCF834B294}" type="presParOf" srcId="{F6299E7D-B558-AA4C-B54E-43D8E1D39FFA}" destId="{CBF38E0F-6CD0-D545-9A2B-E219FBA2A6C5}" srcOrd="3" destOrd="0" presId="urn:microsoft.com/office/officeart/2005/8/layout/matrix3"/>
    <dgm:cxn modelId="{B54E8BD2-4197-4C91-84EC-2657A48177F2}" type="presParOf" srcId="{F6299E7D-B558-AA4C-B54E-43D8E1D39FFA}" destId="{364AD296-CCF5-F24D-B687-2F9F7DDECCB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FDA552-CA92-2F43-9D76-62AF7295C78F}" type="doc">
      <dgm:prSet loTypeId="urn:microsoft.com/office/officeart/2005/8/layout/default#7" loCatId="list" qsTypeId="urn:microsoft.com/office/officeart/2005/8/quickstyle/simple4" qsCatId="simple" csTypeId="urn:microsoft.com/office/officeart/2005/8/colors/accent1_2" csCatId="accent1" phldr="1"/>
      <dgm:spPr/>
      <dgm:t>
        <a:bodyPr/>
        <a:lstStyle/>
        <a:p>
          <a:endParaRPr lang="en-US"/>
        </a:p>
      </dgm:t>
    </dgm:pt>
    <dgm:pt modelId="{63AD282E-217D-2A4C-A054-13D68FF8CC95}">
      <dgm:prSet phldrT="[Text]"/>
      <dgm:spPr>
        <a:solidFill>
          <a:schemeClr val="accent5"/>
        </a:solidFill>
        <a:ln w="25400">
          <a:solidFill>
            <a:schemeClr val="bg1"/>
          </a:solidFill>
        </a:ln>
      </dgm:spPr>
      <dgm:t>
        <a:bodyPr/>
        <a:lstStyle/>
        <a:p>
          <a:r>
            <a:rPr lang="en-US" b="1" dirty="0" smtClean="0">
              <a:solidFill>
                <a:srgbClr val="A9432B"/>
              </a:solidFill>
            </a:rPr>
            <a:t>Abuse and nefarious use of cloud computing</a:t>
          </a:r>
          <a:endParaRPr lang="en-US" b="1" dirty="0">
            <a:solidFill>
              <a:srgbClr val="A9432B"/>
            </a:solidFill>
          </a:endParaRPr>
        </a:p>
      </dgm:t>
    </dgm:pt>
    <dgm:pt modelId="{DC6D79EA-99A3-8F41-9A1A-9941AEEF657F}" type="parTrans" cxnId="{CAEA1FC9-3BBE-0540-A87A-06C5B3A69474}">
      <dgm:prSet/>
      <dgm:spPr/>
      <dgm:t>
        <a:bodyPr/>
        <a:lstStyle/>
        <a:p>
          <a:endParaRPr lang="en-US"/>
        </a:p>
      </dgm:t>
    </dgm:pt>
    <dgm:pt modelId="{D3E31122-0F41-7244-8BA5-427BC1260503}" type="sibTrans" cxnId="{CAEA1FC9-3BBE-0540-A87A-06C5B3A69474}">
      <dgm:prSet/>
      <dgm:spPr/>
      <dgm:t>
        <a:bodyPr/>
        <a:lstStyle/>
        <a:p>
          <a:endParaRPr lang="en-US"/>
        </a:p>
      </dgm:t>
    </dgm:pt>
    <dgm:pt modelId="{C18959FE-573E-3A4E-A43F-583427344034}">
      <dgm:prSet/>
      <dgm:spPr>
        <a:solidFill>
          <a:schemeClr val="accent1"/>
        </a:solidFill>
        <a:ln w="25400">
          <a:solidFill>
            <a:schemeClr val="bg1"/>
          </a:solidFill>
        </a:ln>
      </dgm:spPr>
      <dgm:t>
        <a:bodyPr/>
        <a:lstStyle/>
        <a:p>
          <a:r>
            <a:rPr lang="en-US" b="1" dirty="0" smtClean="0">
              <a:solidFill>
                <a:schemeClr val="bg1"/>
              </a:solidFill>
            </a:rPr>
            <a:t>Insecure interfaces and APIs</a:t>
          </a:r>
        </a:p>
      </dgm:t>
    </dgm:pt>
    <dgm:pt modelId="{FB7BB933-032F-2242-9282-3014063496B8}" type="parTrans" cxnId="{94D3B629-B568-374E-9C3D-B9128B0B57B8}">
      <dgm:prSet/>
      <dgm:spPr/>
      <dgm:t>
        <a:bodyPr/>
        <a:lstStyle/>
        <a:p>
          <a:endParaRPr lang="en-US"/>
        </a:p>
      </dgm:t>
    </dgm:pt>
    <dgm:pt modelId="{D4BD11BB-B684-7845-A0D5-17BD1B00E32C}" type="sibTrans" cxnId="{94D3B629-B568-374E-9C3D-B9128B0B57B8}">
      <dgm:prSet/>
      <dgm:spPr/>
      <dgm:t>
        <a:bodyPr/>
        <a:lstStyle/>
        <a:p>
          <a:endParaRPr lang="en-US"/>
        </a:p>
      </dgm:t>
    </dgm:pt>
    <dgm:pt modelId="{DE28EB89-E62F-4C4E-AAB2-37A21DD412EB}">
      <dgm:prSet/>
      <dgm:spPr>
        <a:solidFill>
          <a:schemeClr val="accent5"/>
        </a:solidFill>
        <a:ln w="25400">
          <a:solidFill>
            <a:schemeClr val="bg1"/>
          </a:solidFill>
        </a:ln>
      </dgm:spPr>
      <dgm:t>
        <a:bodyPr/>
        <a:lstStyle/>
        <a:p>
          <a:r>
            <a:rPr lang="en-US" b="1" dirty="0" smtClean="0">
              <a:solidFill>
                <a:srgbClr val="A9432B"/>
              </a:solidFill>
            </a:rPr>
            <a:t>Malicious insiders</a:t>
          </a:r>
        </a:p>
      </dgm:t>
    </dgm:pt>
    <dgm:pt modelId="{4E22F136-9E5D-194D-BF4D-0376E802AF22}" type="parTrans" cxnId="{BC8BFA12-C1B6-E540-9E77-8005C5F378FF}">
      <dgm:prSet/>
      <dgm:spPr/>
      <dgm:t>
        <a:bodyPr/>
        <a:lstStyle/>
        <a:p>
          <a:endParaRPr lang="en-US"/>
        </a:p>
      </dgm:t>
    </dgm:pt>
    <dgm:pt modelId="{DBBBFA1A-FB83-8144-89B8-70795CA3B84D}" type="sibTrans" cxnId="{BC8BFA12-C1B6-E540-9E77-8005C5F378FF}">
      <dgm:prSet/>
      <dgm:spPr/>
      <dgm:t>
        <a:bodyPr/>
        <a:lstStyle/>
        <a:p>
          <a:endParaRPr lang="en-US"/>
        </a:p>
      </dgm:t>
    </dgm:pt>
    <dgm:pt modelId="{E386FA11-CB22-CA40-8FC7-7152A02A4F52}">
      <dgm:prSet/>
      <dgm:spPr>
        <a:solidFill>
          <a:schemeClr val="accent1"/>
        </a:solidFill>
        <a:ln w="25400">
          <a:solidFill>
            <a:schemeClr val="bg1"/>
          </a:solidFill>
        </a:ln>
      </dgm:spPr>
      <dgm:t>
        <a:bodyPr/>
        <a:lstStyle/>
        <a:p>
          <a:r>
            <a:rPr lang="en-US" b="1" dirty="0" smtClean="0">
              <a:solidFill>
                <a:schemeClr val="bg1"/>
              </a:solidFill>
            </a:rPr>
            <a:t>Shared technology issues</a:t>
          </a:r>
        </a:p>
      </dgm:t>
    </dgm:pt>
    <dgm:pt modelId="{862145F9-9A02-1F49-8DD4-E1929001DCAD}" type="parTrans" cxnId="{6768D80D-DCA1-DD41-A481-8727E5B8D38A}">
      <dgm:prSet/>
      <dgm:spPr/>
      <dgm:t>
        <a:bodyPr/>
        <a:lstStyle/>
        <a:p>
          <a:endParaRPr lang="en-US"/>
        </a:p>
      </dgm:t>
    </dgm:pt>
    <dgm:pt modelId="{B65D5DCF-D1E8-C940-9C06-A5C9F060044A}" type="sibTrans" cxnId="{6768D80D-DCA1-DD41-A481-8727E5B8D38A}">
      <dgm:prSet/>
      <dgm:spPr/>
      <dgm:t>
        <a:bodyPr/>
        <a:lstStyle/>
        <a:p>
          <a:endParaRPr lang="en-US"/>
        </a:p>
      </dgm:t>
    </dgm:pt>
    <dgm:pt modelId="{F5B8C495-B9A6-044B-8603-9812CC20CC0C}">
      <dgm:prSet/>
      <dgm:spPr>
        <a:solidFill>
          <a:schemeClr val="accent5"/>
        </a:solidFill>
        <a:ln w="25400">
          <a:solidFill>
            <a:schemeClr val="bg1"/>
          </a:solidFill>
        </a:ln>
      </dgm:spPr>
      <dgm:t>
        <a:bodyPr/>
        <a:lstStyle/>
        <a:p>
          <a:r>
            <a:rPr lang="en-US" b="1" dirty="0" smtClean="0">
              <a:solidFill>
                <a:schemeClr val="accent1">
                  <a:lumMod val="75000"/>
                </a:schemeClr>
              </a:solidFill>
            </a:rPr>
            <a:t>Data loss or leakage</a:t>
          </a:r>
        </a:p>
      </dgm:t>
    </dgm:pt>
    <dgm:pt modelId="{94B380E0-ABA8-9046-A222-A24EB0259371}" type="parTrans" cxnId="{B9B456F3-4200-FF49-B5C1-8C7F45EA3AB3}">
      <dgm:prSet/>
      <dgm:spPr/>
      <dgm:t>
        <a:bodyPr/>
        <a:lstStyle/>
        <a:p>
          <a:endParaRPr lang="en-US"/>
        </a:p>
      </dgm:t>
    </dgm:pt>
    <dgm:pt modelId="{551A7682-EBF8-FB4F-8629-90F7FDEB8A2C}" type="sibTrans" cxnId="{B9B456F3-4200-FF49-B5C1-8C7F45EA3AB3}">
      <dgm:prSet/>
      <dgm:spPr/>
      <dgm:t>
        <a:bodyPr/>
        <a:lstStyle/>
        <a:p>
          <a:endParaRPr lang="en-US"/>
        </a:p>
      </dgm:t>
    </dgm:pt>
    <dgm:pt modelId="{5C2936E0-6FB7-B24B-9E94-737DD5352055}">
      <dgm:prSet/>
      <dgm:spPr>
        <a:solidFill>
          <a:schemeClr val="accent1"/>
        </a:solidFill>
        <a:ln w="25400">
          <a:solidFill>
            <a:schemeClr val="bg1"/>
          </a:solidFill>
        </a:ln>
      </dgm:spPr>
      <dgm:t>
        <a:bodyPr/>
        <a:lstStyle/>
        <a:p>
          <a:r>
            <a:rPr lang="en-US" b="1" dirty="0" smtClean="0">
              <a:solidFill>
                <a:schemeClr val="bg1"/>
              </a:solidFill>
            </a:rPr>
            <a:t>Account or service hijacking</a:t>
          </a:r>
        </a:p>
      </dgm:t>
    </dgm:pt>
    <dgm:pt modelId="{7F470F01-6BA2-4A49-9099-31688C9BE878}" type="parTrans" cxnId="{F9D5C65B-FE50-6547-A027-B60B5989D58C}">
      <dgm:prSet/>
      <dgm:spPr/>
      <dgm:t>
        <a:bodyPr/>
        <a:lstStyle/>
        <a:p>
          <a:endParaRPr lang="en-US"/>
        </a:p>
      </dgm:t>
    </dgm:pt>
    <dgm:pt modelId="{4061EF59-FCC1-454D-B4F0-C2A3F250BF90}" type="sibTrans" cxnId="{F9D5C65B-FE50-6547-A027-B60B5989D58C}">
      <dgm:prSet/>
      <dgm:spPr/>
      <dgm:t>
        <a:bodyPr/>
        <a:lstStyle/>
        <a:p>
          <a:endParaRPr lang="en-US"/>
        </a:p>
      </dgm:t>
    </dgm:pt>
    <dgm:pt modelId="{852C6681-4F39-7847-96D6-4D800201C748}">
      <dgm:prSet/>
      <dgm:spPr>
        <a:solidFill>
          <a:schemeClr val="accent1"/>
        </a:solidFill>
        <a:ln w="25400">
          <a:solidFill>
            <a:schemeClr val="bg1"/>
          </a:solidFill>
        </a:ln>
      </dgm:spPr>
      <dgm:t>
        <a:bodyPr/>
        <a:lstStyle/>
        <a:p>
          <a:r>
            <a:rPr lang="en-US" b="1" dirty="0" smtClean="0">
              <a:solidFill>
                <a:schemeClr val="bg1"/>
              </a:solidFill>
            </a:rPr>
            <a:t>Unknown risk profile</a:t>
          </a:r>
          <a:endParaRPr lang="en-US" b="1" dirty="0">
            <a:solidFill>
              <a:schemeClr val="bg1"/>
            </a:solidFill>
          </a:endParaRPr>
        </a:p>
      </dgm:t>
    </dgm:pt>
    <dgm:pt modelId="{42236D8A-0EC3-B84C-9CC9-3384DD676A01}" type="parTrans" cxnId="{EEAFD9D9-3860-584F-AA28-85CEF67F777A}">
      <dgm:prSet/>
      <dgm:spPr/>
      <dgm:t>
        <a:bodyPr/>
        <a:lstStyle/>
        <a:p>
          <a:endParaRPr lang="en-US"/>
        </a:p>
      </dgm:t>
    </dgm:pt>
    <dgm:pt modelId="{401E377C-F3F4-0F41-A2FE-6B0861B605EA}" type="sibTrans" cxnId="{EEAFD9D9-3860-584F-AA28-85CEF67F777A}">
      <dgm:prSet/>
      <dgm:spPr/>
      <dgm:t>
        <a:bodyPr/>
        <a:lstStyle/>
        <a:p>
          <a:endParaRPr lang="en-US"/>
        </a:p>
      </dgm:t>
    </dgm:pt>
    <dgm:pt modelId="{0057497A-6706-8A4D-90BE-4D8E93CCE4DE}" type="pres">
      <dgm:prSet presAssocID="{61FDA552-CA92-2F43-9D76-62AF7295C78F}" presName="diagram" presStyleCnt="0">
        <dgm:presLayoutVars>
          <dgm:dir/>
          <dgm:resizeHandles val="exact"/>
        </dgm:presLayoutVars>
      </dgm:prSet>
      <dgm:spPr/>
      <dgm:t>
        <a:bodyPr/>
        <a:lstStyle/>
        <a:p>
          <a:endParaRPr lang="en-US"/>
        </a:p>
      </dgm:t>
    </dgm:pt>
    <dgm:pt modelId="{E0FB00AE-1803-CB43-8E8A-3A3925018091}" type="pres">
      <dgm:prSet presAssocID="{63AD282E-217D-2A4C-A054-13D68FF8CC95}" presName="node" presStyleLbl="node1" presStyleIdx="0" presStyleCnt="7">
        <dgm:presLayoutVars>
          <dgm:bulletEnabled val="1"/>
        </dgm:presLayoutVars>
      </dgm:prSet>
      <dgm:spPr/>
      <dgm:t>
        <a:bodyPr/>
        <a:lstStyle/>
        <a:p>
          <a:endParaRPr lang="en-US"/>
        </a:p>
      </dgm:t>
    </dgm:pt>
    <dgm:pt modelId="{B5DA2323-057A-C641-A0C5-D3AD3CED08F0}" type="pres">
      <dgm:prSet presAssocID="{D3E31122-0F41-7244-8BA5-427BC1260503}" presName="sibTrans" presStyleCnt="0"/>
      <dgm:spPr/>
    </dgm:pt>
    <dgm:pt modelId="{26930AA2-44EA-894B-BCBA-4F68EAA1DF05}" type="pres">
      <dgm:prSet presAssocID="{C18959FE-573E-3A4E-A43F-583427344034}" presName="node" presStyleLbl="node1" presStyleIdx="1" presStyleCnt="7">
        <dgm:presLayoutVars>
          <dgm:bulletEnabled val="1"/>
        </dgm:presLayoutVars>
      </dgm:prSet>
      <dgm:spPr/>
      <dgm:t>
        <a:bodyPr/>
        <a:lstStyle/>
        <a:p>
          <a:endParaRPr lang="en-US"/>
        </a:p>
      </dgm:t>
    </dgm:pt>
    <dgm:pt modelId="{14641164-32EF-9643-B75F-54AD3E949788}" type="pres">
      <dgm:prSet presAssocID="{D4BD11BB-B684-7845-A0D5-17BD1B00E32C}" presName="sibTrans" presStyleCnt="0"/>
      <dgm:spPr/>
    </dgm:pt>
    <dgm:pt modelId="{34C59A8F-39CE-C24E-B11C-FAFE84FBBDA5}" type="pres">
      <dgm:prSet presAssocID="{DE28EB89-E62F-4C4E-AAB2-37A21DD412EB}" presName="node" presStyleLbl="node1" presStyleIdx="2" presStyleCnt="7">
        <dgm:presLayoutVars>
          <dgm:bulletEnabled val="1"/>
        </dgm:presLayoutVars>
      </dgm:prSet>
      <dgm:spPr/>
      <dgm:t>
        <a:bodyPr/>
        <a:lstStyle/>
        <a:p>
          <a:endParaRPr lang="en-US"/>
        </a:p>
      </dgm:t>
    </dgm:pt>
    <dgm:pt modelId="{C0623303-99DF-1C40-8E6B-E9AD3EF7C93C}" type="pres">
      <dgm:prSet presAssocID="{DBBBFA1A-FB83-8144-89B8-70795CA3B84D}" presName="sibTrans" presStyleCnt="0"/>
      <dgm:spPr/>
    </dgm:pt>
    <dgm:pt modelId="{A3847720-A869-144D-8FF2-0711F6FC1718}" type="pres">
      <dgm:prSet presAssocID="{E386FA11-CB22-CA40-8FC7-7152A02A4F52}" presName="node" presStyleLbl="node1" presStyleIdx="3" presStyleCnt="7">
        <dgm:presLayoutVars>
          <dgm:bulletEnabled val="1"/>
        </dgm:presLayoutVars>
      </dgm:prSet>
      <dgm:spPr/>
      <dgm:t>
        <a:bodyPr/>
        <a:lstStyle/>
        <a:p>
          <a:endParaRPr lang="en-US"/>
        </a:p>
      </dgm:t>
    </dgm:pt>
    <dgm:pt modelId="{D7C10FAB-E0CF-F646-B4E9-13B8FCD6C434}" type="pres">
      <dgm:prSet presAssocID="{B65D5DCF-D1E8-C940-9C06-A5C9F060044A}" presName="sibTrans" presStyleCnt="0"/>
      <dgm:spPr/>
    </dgm:pt>
    <dgm:pt modelId="{249A0792-09F7-3E47-B70F-9173FAADE4F9}" type="pres">
      <dgm:prSet presAssocID="{F5B8C495-B9A6-044B-8603-9812CC20CC0C}" presName="node" presStyleLbl="node1" presStyleIdx="4" presStyleCnt="7">
        <dgm:presLayoutVars>
          <dgm:bulletEnabled val="1"/>
        </dgm:presLayoutVars>
      </dgm:prSet>
      <dgm:spPr/>
      <dgm:t>
        <a:bodyPr/>
        <a:lstStyle/>
        <a:p>
          <a:endParaRPr lang="en-US"/>
        </a:p>
      </dgm:t>
    </dgm:pt>
    <dgm:pt modelId="{4C95497F-B050-9B4E-8B36-6EF2A061BFAB}" type="pres">
      <dgm:prSet presAssocID="{551A7682-EBF8-FB4F-8629-90F7FDEB8A2C}" presName="sibTrans" presStyleCnt="0"/>
      <dgm:spPr/>
    </dgm:pt>
    <dgm:pt modelId="{58755FA6-9DF2-3049-8E07-AA82137C2C21}" type="pres">
      <dgm:prSet presAssocID="{5C2936E0-6FB7-B24B-9E94-737DD5352055}" presName="node" presStyleLbl="node1" presStyleIdx="5" presStyleCnt="7">
        <dgm:presLayoutVars>
          <dgm:bulletEnabled val="1"/>
        </dgm:presLayoutVars>
      </dgm:prSet>
      <dgm:spPr/>
      <dgm:t>
        <a:bodyPr/>
        <a:lstStyle/>
        <a:p>
          <a:endParaRPr lang="en-US"/>
        </a:p>
      </dgm:t>
    </dgm:pt>
    <dgm:pt modelId="{CDFD049A-A6D4-6C44-A28B-036506BA258D}" type="pres">
      <dgm:prSet presAssocID="{4061EF59-FCC1-454D-B4F0-C2A3F250BF90}" presName="sibTrans" presStyleCnt="0"/>
      <dgm:spPr/>
    </dgm:pt>
    <dgm:pt modelId="{997C2D5B-46C2-E542-BF66-C949B42FB4A1}" type="pres">
      <dgm:prSet presAssocID="{852C6681-4F39-7847-96D6-4D800201C748}" presName="node" presStyleLbl="node1" presStyleIdx="6" presStyleCnt="7">
        <dgm:presLayoutVars>
          <dgm:bulletEnabled val="1"/>
        </dgm:presLayoutVars>
      </dgm:prSet>
      <dgm:spPr/>
      <dgm:t>
        <a:bodyPr/>
        <a:lstStyle/>
        <a:p>
          <a:endParaRPr lang="en-US"/>
        </a:p>
      </dgm:t>
    </dgm:pt>
  </dgm:ptLst>
  <dgm:cxnLst>
    <dgm:cxn modelId="{BB7EDBB9-B216-45E1-93B5-FD574174FFB4}" type="presOf" srcId="{61FDA552-CA92-2F43-9D76-62AF7295C78F}" destId="{0057497A-6706-8A4D-90BE-4D8E93CCE4DE}" srcOrd="0" destOrd="0" presId="urn:microsoft.com/office/officeart/2005/8/layout/default#7"/>
    <dgm:cxn modelId="{C41C0916-1527-43CA-B805-157EF376F3C9}" type="presOf" srcId="{DE28EB89-E62F-4C4E-AAB2-37A21DD412EB}" destId="{34C59A8F-39CE-C24E-B11C-FAFE84FBBDA5}" srcOrd="0" destOrd="0" presId="urn:microsoft.com/office/officeart/2005/8/layout/default#7"/>
    <dgm:cxn modelId="{A3F33BF8-CC81-47C9-A9B0-EEAD40993997}" type="presOf" srcId="{C18959FE-573E-3A4E-A43F-583427344034}" destId="{26930AA2-44EA-894B-BCBA-4F68EAA1DF05}" srcOrd="0" destOrd="0" presId="urn:microsoft.com/office/officeart/2005/8/layout/default#7"/>
    <dgm:cxn modelId="{E1D5A0FA-5736-4540-B6A9-7C66AC071B31}" type="presOf" srcId="{852C6681-4F39-7847-96D6-4D800201C748}" destId="{997C2D5B-46C2-E542-BF66-C949B42FB4A1}" srcOrd="0" destOrd="0" presId="urn:microsoft.com/office/officeart/2005/8/layout/default#7"/>
    <dgm:cxn modelId="{F9D5C65B-FE50-6547-A027-B60B5989D58C}" srcId="{61FDA552-CA92-2F43-9D76-62AF7295C78F}" destId="{5C2936E0-6FB7-B24B-9E94-737DD5352055}" srcOrd="5" destOrd="0" parTransId="{7F470F01-6BA2-4A49-9099-31688C9BE878}" sibTransId="{4061EF59-FCC1-454D-B4F0-C2A3F250BF90}"/>
    <dgm:cxn modelId="{CAEA1FC9-3BBE-0540-A87A-06C5B3A69474}" srcId="{61FDA552-CA92-2F43-9D76-62AF7295C78F}" destId="{63AD282E-217D-2A4C-A054-13D68FF8CC95}" srcOrd="0" destOrd="0" parTransId="{DC6D79EA-99A3-8F41-9A1A-9941AEEF657F}" sibTransId="{D3E31122-0F41-7244-8BA5-427BC1260503}"/>
    <dgm:cxn modelId="{E4D4585F-EC34-4845-B4B1-AAD39EAF9040}" type="presOf" srcId="{F5B8C495-B9A6-044B-8603-9812CC20CC0C}" destId="{249A0792-09F7-3E47-B70F-9173FAADE4F9}" srcOrd="0" destOrd="0" presId="urn:microsoft.com/office/officeart/2005/8/layout/default#7"/>
    <dgm:cxn modelId="{6B6A7930-1DE6-42F6-B73E-3398B84E8958}" type="presOf" srcId="{63AD282E-217D-2A4C-A054-13D68FF8CC95}" destId="{E0FB00AE-1803-CB43-8E8A-3A3925018091}" srcOrd="0" destOrd="0" presId="urn:microsoft.com/office/officeart/2005/8/layout/default#7"/>
    <dgm:cxn modelId="{94D3B629-B568-374E-9C3D-B9128B0B57B8}" srcId="{61FDA552-CA92-2F43-9D76-62AF7295C78F}" destId="{C18959FE-573E-3A4E-A43F-583427344034}" srcOrd="1" destOrd="0" parTransId="{FB7BB933-032F-2242-9282-3014063496B8}" sibTransId="{D4BD11BB-B684-7845-A0D5-17BD1B00E32C}"/>
    <dgm:cxn modelId="{66AE2052-754E-4223-B3C1-C03979F3DDCB}" type="presOf" srcId="{5C2936E0-6FB7-B24B-9E94-737DD5352055}" destId="{58755FA6-9DF2-3049-8E07-AA82137C2C21}" srcOrd="0" destOrd="0" presId="urn:microsoft.com/office/officeart/2005/8/layout/default#7"/>
    <dgm:cxn modelId="{BC8BFA12-C1B6-E540-9E77-8005C5F378FF}" srcId="{61FDA552-CA92-2F43-9D76-62AF7295C78F}" destId="{DE28EB89-E62F-4C4E-AAB2-37A21DD412EB}" srcOrd="2" destOrd="0" parTransId="{4E22F136-9E5D-194D-BF4D-0376E802AF22}" sibTransId="{DBBBFA1A-FB83-8144-89B8-70795CA3B84D}"/>
    <dgm:cxn modelId="{6768D80D-DCA1-DD41-A481-8727E5B8D38A}" srcId="{61FDA552-CA92-2F43-9D76-62AF7295C78F}" destId="{E386FA11-CB22-CA40-8FC7-7152A02A4F52}" srcOrd="3" destOrd="0" parTransId="{862145F9-9A02-1F49-8DD4-E1929001DCAD}" sibTransId="{B65D5DCF-D1E8-C940-9C06-A5C9F060044A}"/>
    <dgm:cxn modelId="{005B754C-FB49-42AA-A63F-49CC68FE3E2F}" type="presOf" srcId="{E386FA11-CB22-CA40-8FC7-7152A02A4F52}" destId="{A3847720-A869-144D-8FF2-0711F6FC1718}" srcOrd="0" destOrd="0" presId="urn:microsoft.com/office/officeart/2005/8/layout/default#7"/>
    <dgm:cxn modelId="{EEAFD9D9-3860-584F-AA28-85CEF67F777A}" srcId="{61FDA552-CA92-2F43-9D76-62AF7295C78F}" destId="{852C6681-4F39-7847-96D6-4D800201C748}" srcOrd="6" destOrd="0" parTransId="{42236D8A-0EC3-B84C-9CC9-3384DD676A01}" sibTransId="{401E377C-F3F4-0F41-A2FE-6B0861B605EA}"/>
    <dgm:cxn modelId="{B9B456F3-4200-FF49-B5C1-8C7F45EA3AB3}" srcId="{61FDA552-CA92-2F43-9D76-62AF7295C78F}" destId="{F5B8C495-B9A6-044B-8603-9812CC20CC0C}" srcOrd="4" destOrd="0" parTransId="{94B380E0-ABA8-9046-A222-A24EB0259371}" sibTransId="{551A7682-EBF8-FB4F-8629-90F7FDEB8A2C}"/>
    <dgm:cxn modelId="{D5ED141F-EDDF-4B1D-ADBA-00973CB81209}" type="presParOf" srcId="{0057497A-6706-8A4D-90BE-4D8E93CCE4DE}" destId="{E0FB00AE-1803-CB43-8E8A-3A3925018091}" srcOrd="0" destOrd="0" presId="urn:microsoft.com/office/officeart/2005/8/layout/default#7"/>
    <dgm:cxn modelId="{0C70B3E8-18CB-4086-B94C-0EA1FB32499B}" type="presParOf" srcId="{0057497A-6706-8A4D-90BE-4D8E93CCE4DE}" destId="{B5DA2323-057A-C641-A0C5-D3AD3CED08F0}" srcOrd="1" destOrd="0" presId="urn:microsoft.com/office/officeart/2005/8/layout/default#7"/>
    <dgm:cxn modelId="{B72A34CF-BB6C-4387-8324-70538CDF71AF}" type="presParOf" srcId="{0057497A-6706-8A4D-90BE-4D8E93CCE4DE}" destId="{26930AA2-44EA-894B-BCBA-4F68EAA1DF05}" srcOrd="2" destOrd="0" presId="urn:microsoft.com/office/officeart/2005/8/layout/default#7"/>
    <dgm:cxn modelId="{21CE4D85-0217-4855-AC7D-93F839D7D5A6}" type="presParOf" srcId="{0057497A-6706-8A4D-90BE-4D8E93CCE4DE}" destId="{14641164-32EF-9643-B75F-54AD3E949788}" srcOrd="3" destOrd="0" presId="urn:microsoft.com/office/officeart/2005/8/layout/default#7"/>
    <dgm:cxn modelId="{C24237C0-455E-469E-9DF5-EBE3BE1063A0}" type="presParOf" srcId="{0057497A-6706-8A4D-90BE-4D8E93CCE4DE}" destId="{34C59A8F-39CE-C24E-B11C-FAFE84FBBDA5}" srcOrd="4" destOrd="0" presId="urn:microsoft.com/office/officeart/2005/8/layout/default#7"/>
    <dgm:cxn modelId="{77F87B56-E72A-43A2-871E-50396479F20A}" type="presParOf" srcId="{0057497A-6706-8A4D-90BE-4D8E93CCE4DE}" destId="{C0623303-99DF-1C40-8E6B-E9AD3EF7C93C}" srcOrd="5" destOrd="0" presId="urn:microsoft.com/office/officeart/2005/8/layout/default#7"/>
    <dgm:cxn modelId="{1ABD46EB-5BDC-4704-8752-C769C30940FA}" type="presParOf" srcId="{0057497A-6706-8A4D-90BE-4D8E93CCE4DE}" destId="{A3847720-A869-144D-8FF2-0711F6FC1718}" srcOrd="6" destOrd="0" presId="urn:microsoft.com/office/officeart/2005/8/layout/default#7"/>
    <dgm:cxn modelId="{9C1984B5-23DA-4C6E-952B-FD1B9637ADA8}" type="presParOf" srcId="{0057497A-6706-8A4D-90BE-4D8E93CCE4DE}" destId="{D7C10FAB-E0CF-F646-B4E9-13B8FCD6C434}" srcOrd="7" destOrd="0" presId="urn:microsoft.com/office/officeart/2005/8/layout/default#7"/>
    <dgm:cxn modelId="{DC0A48B2-123F-472E-BC84-94613F2B388C}" type="presParOf" srcId="{0057497A-6706-8A4D-90BE-4D8E93CCE4DE}" destId="{249A0792-09F7-3E47-B70F-9173FAADE4F9}" srcOrd="8" destOrd="0" presId="urn:microsoft.com/office/officeart/2005/8/layout/default#7"/>
    <dgm:cxn modelId="{96DC89C5-EF2F-47B7-AF38-8C397241882B}" type="presParOf" srcId="{0057497A-6706-8A4D-90BE-4D8E93CCE4DE}" destId="{4C95497F-B050-9B4E-8B36-6EF2A061BFAB}" srcOrd="9" destOrd="0" presId="urn:microsoft.com/office/officeart/2005/8/layout/default#7"/>
    <dgm:cxn modelId="{B7496BDD-2BE4-4BBE-AE80-454642B08575}" type="presParOf" srcId="{0057497A-6706-8A4D-90BE-4D8E93CCE4DE}" destId="{58755FA6-9DF2-3049-8E07-AA82137C2C21}" srcOrd="10" destOrd="0" presId="urn:microsoft.com/office/officeart/2005/8/layout/default#7"/>
    <dgm:cxn modelId="{655328EB-5581-4BE5-ABB2-C5B17BAF9242}" type="presParOf" srcId="{0057497A-6706-8A4D-90BE-4D8E93CCE4DE}" destId="{CDFD049A-A6D4-6C44-A28B-036506BA258D}" srcOrd="11" destOrd="0" presId="urn:microsoft.com/office/officeart/2005/8/layout/default#7"/>
    <dgm:cxn modelId="{FA1FF692-FDFC-4545-A9FE-EF536D2DC25C}" type="presParOf" srcId="{0057497A-6706-8A4D-90BE-4D8E93CCE4DE}" destId="{997C2D5B-46C2-E542-BF66-C949B42FB4A1}" srcOrd="12" destOrd="0" presId="urn:microsoft.com/office/officeart/2005/8/layout/defaul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797DB4-1F44-BF43-8818-B4087398C35A}"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46172B7B-D013-9743-80E5-3D7C88A0058D}">
      <dgm:prSet custT="1"/>
      <dgm:spPr/>
      <dgm:t>
        <a:bodyPr/>
        <a:lstStyle/>
        <a:p>
          <a:pPr marL="0" rtl="0">
            <a:lnSpc>
              <a:spcPts val="3040"/>
            </a:lnSpc>
            <a:spcBef>
              <a:spcPts val="3000"/>
            </a:spcBef>
            <a:spcAft>
              <a:spcPts val="4800"/>
            </a:spcAft>
          </a:pPr>
          <a:r>
            <a:rPr lang="en-US" sz="3400" b="1" dirty="0" smtClean="0">
              <a:ln>
                <a:noFill/>
              </a:ln>
              <a:solidFill>
                <a:schemeClr val="tx1"/>
              </a:solidFill>
              <a:effectLst>
                <a:outerShdw blurRad="38100" dist="38100" dir="2700000" algn="tl">
                  <a:srgbClr val="000000">
                    <a:alpha val="43137"/>
                  </a:srgbClr>
                </a:outerShdw>
              </a:effectLst>
            </a:rPr>
            <a:t>The threat of data compromise increases in the cloud </a:t>
          </a:r>
          <a:endParaRPr lang="en-US" sz="3400" dirty="0">
            <a:ln>
              <a:noFill/>
            </a:ln>
            <a:solidFill>
              <a:schemeClr val="tx1"/>
            </a:solidFill>
            <a:effectLst>
              <a:outerShdw blurRad="38100" dist="38100" dir="2700000" algn="tl">
                <a:srgbClr val="000000">
                  <a:alpha val="43137"/>
                </a:srgbClr>
              </a:outerShdw>
            </a:effectLst>
          </a:endParaRPr>
        </a:p>
      </dgm:t>
    </dgm:pt>
    <dgm:pt modelId="{17AA5332-8684-5540-A04D-61EBA70A23C9}" type="parTrans" cxnId="{0ED25F6A-CBBA-6B4E-AF07-24AE2959B3B3}">
      <dgm:prSet/>
      <dgm:spPr/>
      <dgm:t>
        <a:bodyPr/>
        <a:lstStyle/>
        <a:p>
          <a:endParaRPr lang="en-US"/>
        </a:p>
      </dgm:t>
    </dgm:pt>
    <dgm:pt modelId="{3442720F-C6EC-2740-B42D-E3C69CEFD4CA}" type="sibTrans" cxnId="{0ED25F6A-CBBA-6B4E-AF07-24AE2959B3B3}">
      <dgm:prSet/>
      <dgm:spPr/>
      <dgm:t>
        <a:bodyPr/>
        <a:lstStyle/>
        <a:p>
          <a:endParaRPr lang="en-US"/>
        </a:p>
      </dgm:t>
    </dgm:pt>
    <dgm:pt modelId="{5085EF1C-1B3F-214A-B8F3-238A1FB9E253}">
      <dgm:prSet custT="1"/>
      <dgm:spPr/>
      <dgm:t>
        <a:bodyPr/>
        <a:lstStyle/>
        <a:p>
          <a:pPr rtl="0"/>
          <a:r>
            <a:rPr lang="en-US" sz="1200" b="1" dirty="0" smtClean="0">
              <a:latin typeface="+mj-lt"/>
            </a:rPr>
            <a:t>Risks and challenges that are unique to the cloud </a:t>
          </a:r>
          <a:endParaRPr lang="en-US" sz="1200" dirty="0">
            <a:latin typeface="+mj-lt"/>
          </a:endParaRPr>
        </a:p>
      </dgm:t>
    </dgm:pt>
    <dgm:pt modelId="{74DBA14F-E0F6-AA43-8A98-EB151D70C1DC}" type="parTrans" cxnId="{39F15C30-8A90-884A-8B12-CE55ECF513C7}">
      <dgm:prSet/>
      <dgm:spPr/>
      <dgm:t>
        <a:bodyPr/>
        <a:lstStyle/>
        <a:p>
          <a:endParaRPr lang="en-US"/>
        </a:p>
      </dgm:t>
    </dgm:pt>
    <dgm:pt modelId="{58323B7B-AF07-414B-8B1D-D955DB9B3DA4}" type="sibTrans" cxnId="{39F15C30-8A90-884A-8B12-CE55ECF513C7}">
      <dgm:prSet/>
      <dgm:spPr/>
      <dgm:t>
        <a:bodyPr/>
        <a:lstStyle/>
        <a:p>
          <a:endParaRPr lang="en-US"/>
        </a:p>
      </dgm:t>
    </dgm:pt>
    <dgm:pt modelId="{9CA16267-EC17-A941-BA42-89CB559E761E}">
      <dgm:prSet custT="1"/>
      <dgm:spPr/>
      <dgm:t>
        <a:bodyPr/>
        <a:lstStyle/>
        <a:p>
          <a:pPr rtl="0"/>
          <a:r>
            <a:rPr lang="en-US" sz="1200" b="1" dirty="0" smtClean="0">
              <a:latin typeface="+mj-lt"/>
            </a:rPr>
            <a:t>Architectural or operational characteristics of the cloud environment</a:t>
          </a:r>
          <a:endParaRPr lang="en-US" sz="1200" dirty="0">
            <a:latin typeface="+mj-lt"/>
          </a:endParaRPr>
        </a:p>
      </dgm:t>
    </dgm:pt>
    <dgm:pt modelId="{F04621F9-CB82-8340-94FF-1A294EBF90D8}" type="parTrans" cxnId="{8C61EA0C-2C50-E447-A167-5B29031BADC7}">
      <dgm:prSet/>
      <dgm:spPr/>
      <dgm:t>
        <a:bodyPr/>
        <a:lstStyle/>
        <a:p>
          <a:endParaRPr lang="en-US"/>
        </a:p>
      </dgm:t>
    </dgm:pt>
    <dgm:pt modelId="{C85E48D9-EEEB-3F40-82F1-60912A810A00}" type="sibTrans" cxnId="{8C61EA0C-2C50-E447-A167-5B29031BADC7}">
      <dgm:prSet/>
      <dgm:spPr/>
      <dgm:t>
        <a:bodyPr/>
        <a:lstStyle/>
        <a:p>
          <a:endParaRPr lang="en-US"/>
        </a:p>
      </dgm:t>
    </dgm:pt>
    <dgm:pt modelId="{87A7F38C-77C7-AD4A-8B7C-1AF0F5ED6EA8}">
      <dgm:prSet/>
      <dgm:spPr>
        <a:solidFill>
          <a:schemeClr val="bg2"/>
        </a:solidFill>
      </dgm:spPr>
      <dgm:t>
        <a:bodyPr/>
        <a:lstStyle/>
        <a:p>
          <a:pPr rtl="0"/>
          <a:r>
            <a:rPr lang="en-US" b="1" dirty="0" smtClean="0">
              <a:effectLst>
                <a:outerShdw blurRad="38100" dist="38100" dir="2700000" algn="tl">
                  <a:srgbClr val="000000">
                    <a:alpha val="43137"/>
                  </a:srgbClr>
                </a:outerShdw>
              </a:effectLst>
            </a:rPr>
            <a:t>Multi-instance model</a:t>
          </a:r>
          <a:endParaRPr lang="en-US" dirty="0">
            <a:effectLst>
              <a:outerShdw blurRad="38100" dist="38100" dir="2700000" algn="tl">
                <a:srgbClr val="000000">
                  <a:alpha val="43137"/>
                </a:srgbClr>
              </a:outerShdw>
            </a:effectLst>
          </a:endParaRPr>
        </a:p>
      </dgm:t>
    </dgm:pt>
    <dgm:pt modelId="{F7786C2C-8E3D-D84B-97CB-443409E14A0F}" type="parTrans" cxnId="{64D0F874-CEFD-9E4A-857E-ABB7A201C205}">
      <dgm:prSet/>
      <dgm:spPr/>
      <dgm:t>
        <a:bodyPr/>
        <a:lstStyle/>
        <a:p>
          <a:endParaRPr lang="en-US"/>
        </a:p>
      </dgm:t>
    </dgm:pt>
    <dgm:pt modelId="{640FE7D9-4652-9040-BA73-517DFB2B7639}" type="sibTrans" cxnId="{64D0F874-CEFD-9E4A-857E-ABB7A201C205}">
      <dgm:prSet/>
      <dgm:spPr/>
      <dgm:t>
        <a:bodyPr/>
        <a:lstStyle/>
        <a:p>
          <a:endParaRPr lang="en-US"/>
        </a:p>
      </dgm:t>
    </dgm:pt>
    <dgm:pt modelId="{4F0D8CE7-78A5-D94A-9683-613D66892DE6}">
      <dgm:prSet/>
      <dgm:spPr/>
      <dgm:t>
        <a:bodyPr/>
        <a:lstStyle/>
        <a:p>
          <a:pPr rtl="0"/>
          <a:r>
            <a:rPr lang="en-US" b="1" dirty="0" smtClean="0">
              <a:latin typeface="+mj-lt"/>
            </a:rPr>
            <a:t>Provides a unique DBMS running on a virtual machine instance for each cloud subscriber</a:t>
          </a:r>
          <a:endParaRPr lang="en-US" dirty="0">
            <a:latin typeface="+mj-lt"/>
          </a:endParaRPr>
        </a:p>
      </dgm:t>
    </dgm:pt>
    <dgm:pt modelId="{51F3DE48-ADBA-A047-91E5-164D6D7F0A48}" type="parTrans" cxnId="{9F8CFA0B-42AA-E440-9584-8C4A1992089B}">
      <dgm:prSet/>
      <dgm:spPr/>
      <dgm:t>
        <a:bodyPr/>
        <a:lstStyle/>
        <a:p>
          <a:endParaRPr lang="en-US"/>
        </a:p>
      </dgm:t>
    </dgm:pt>
    <dgm:pt modelId="{D0416D68-591D-EA47-B981-294F23B1F0BD}" type="sibTrans" cxnId="{9F8CFA0B-42AA-E440-9584-8C4A1992089B}">
      <dgm:prSet/>
      <dgm:spPr/>
      <dgm:t>
        <a:bodyPr/>
        <a:lstStyle/>
        <a:p>
          <a:endParaRPr lang="en-US"/>
        </a:p>
      </dgm:t>
    </dgm:pt>
    <dgm:pt modelId="{69F61453-850D-A04B-8D1B-49DAE15C7132}">
      <dgm:prSet/>
      <dgm:spPr/>
      <dgm:t>
        <a:bodyPr/>
        <a:lstStyle/>
        <a:p>
          <a:pPr rtl="0"/>
          <a:r>
            <a:rPr lang="en-US" b="1" dirty="0" smtClean="0">
              <a:latin typeface="+mj-lt"/>
            </a:rPr>
            <a:t>Gives the subscriber complete control over administrative tasks related to security</a:t>
          </a:r>
          <a:endParaRPr lang="en-US" dirty="0">
            <a:latin typeface="+mj-lt"/>
          </a:endParaRPr>
        </a:p>
      </dgm:t>
    </dgm:pt>
    <dgm:pt modelId="{1768D3FF-9B34-B54A-B9E8-B4B29BA48C95}" type="parTrans" cxnId="{716C70F0-3BFD-7747-9070-0D4E70990E17}">
      <dgm:prSet/>
      <dgm:spPr/>
      <dgm:t>
        <a:bodyPr/>
        <a:lstStyle/>
        <a:p>
          <a:endParaRPr lang="en-US"/>
        </a:p>
      </dgm:t>
    </dgm:pt>
    <dgm:pt modelId="{6A89FC37-6449-BC47-9F93-EE7ED99A5D21}" type="sibTrans" cxnId="{716C70F0-3BFD-7747-9070-0D4E70990E17}">
      <dgm:prSet/>
      <dgm:spPr/>
      <dgm:t>
        <a:bodyPr/>
        <a:lstStyle/>
        <a:p>
          <a:endParaRPr lang="en-US"/>
        </a:p>
      </dgm:t>
    </dgm:pt>
    <dgm:pt modelId="{FFBC6FE7-6DB0-2348-8466-EB0C2A51180E}">
      <dgm:prSet/>
      <dgm:spPr>
        <a:solidFill>
          <a:schemeClr val="accent5"/>
        </a:solidFill>
      </dgm:spPr>
      <dgm:t>
        <a:bodyPr/>
        <a:lstStyle/>
        <a:p>
          <a:pPr rtl="0"/>
          <a:r>
            <a:rPr lang="en-US" b="1" dirty="0" smtClean="0">
              <a:effectLst>
                <a:outerShdw blurRad="38100" dist="38100" dir="2700000" algn="tl">
                  <a:srgbClr val="000000">
                    <a:alpha val="43137"/>
                  </a:srgbClr>
                </a:outerShdw>
              </a:effectLst>
            </a:rPr>
            <a:t>Multi-tenant model</a:t>
          </a:r>
          <a:endParaRPr lang="en-US" dirty="0">
            <a:effectLst>
              <a:outerShdw blurRad="38100" dist="38100" dir="2700000" algn="tl">
                <a:srgbClr val="000000">
                  <a:alpha val="43137"/>
                </a:srgbClr>
              </a:outerShdw>
            </a:effectLst>
          </a:endParaRPr>
        </a:p>
      </dgm:t>
    </dgm:pt>
    <dgm:pt modelId="{6D651088-FA38-FE49-8FD0-0867FEBED7F9}" type="parTrans" cxnId="{788B35FE-2C5E-0044-B44C-C70757EFD217}">
      <dgm:prSet/>
      <dgm:spPr/>
      <dgm:t>
        <a:bodyPr/>
        <a:lstStyle/>
        <a:p>
          <a:endParaRPr lang="en-US"/>
        </a:p>
      </dgm:t>
    </dgm:pt>
    <dgm:pt modelId="{D3EB5F34-222D-CF4F-BE4E-E3F4DB05C8AD}" type="sibTrans" cxnId="{788B35FE-2C5E-0044-B44C-C70757EFD217}">
      <dgm:prSet/>
      <dgm:spPr/>
      <dgm:t>
        <a:bodyPr/>
        <a:lstStyle/>
        <a:p>
          <a:endParaRPr lang="en-US"/>
        </a:p>
      </dgm:t>
    </dgm:pt>
    <dgm:pt modelId="{EB9D00E1-A696-684E-A298-1593FC198E82}">
      <dgm:prSet/>
      <dgm:spPr/>
      <dgm:t>
        <a:bodyPr/>
        <a:lstStyle/>
        <a:p>
          <a:pPr rtl="0"/>
          <a:r>
            <a:rPr lang="en-US" b="1" dirty="0" smtClean="0">
              <a:latin typeface="+mj-lt"/>
            </a:rPr>
            <a:t>Provides a predefined environment for the cloud subscriber that is shared with other tenants typically through tagging data with a subscriber identifier</a:t>
          </a:r>
          <a:endParaRPr lang="en-US" dirty="0">
            <a:latin typeface="+mj-lt"/>
          </a:endParaRPr>
        </a:p>
      </dgm:t>
    </dgm:pt>
    <dgm:pt modelId="{A061E0E5-A170-D049-8FE9-EFDB6860FDDC}" type="parTrans" cxnId="{A5A33CEC-91A8-0047-888C-601FAD879085}">
      <dgm:prSet/>
      <dgm:spPr/>
      <dgm:t>
        <a:bodyPr/>
        <a:lstStyle/>
        <a:p>
          <a:endParaRPr lang="en-US"/>
        </a:p>
      </dgm:t>
    </dgm:pt>
    <dgm:pt modelId="{EA604FA8-CD98-B748-A3D3-4C73F3D8D05C}" type="sibTrans" cxnId="{A5A33CEC-91A8-0047-888C-601FAD879085}">
      <dgm:prSet/>
      <dgm:spPr/>
      <dgm:t>
        <a:bodyPr/>
        <a:lstStyle/>
        <a:p>
          <a:endParaRPr lang="en-US"/>
        </a:p>
      </dgm:t>
    </dgm:pt>
    <dgm:pt modelId="{3B5B1BF5-3254-274A-87BB-E4C4C8806628}">
      <dgm:prSet/>
      <dgm:spPr/>
      <dgm:t>
        <a:bodyPr/>
        <a:lstStyle/>
        <a:p>
          <a:pPr rtl="0"/>
          <a:r>
            <a:rPr lang="en-US" b="1" dirty="0" smtClean="0">
              <a:latin typeface="+mj-lt"/>
            </a:rPr>
            <a:t>Gives the appearance of exclusive use of the instance but relies on the cloud provider to establish and maintain a secure database environment</a:t>
          </a:r>
          <a:endParaRPr lang="en-US" dirty="0">
            <a:latin typeface="+mj-lt"/>
          </a:endParaRPr>
        </a:p>
      </dgm:t>
    </dgm:pt>
    <dgm:pt modelId="{EF0EF930-FF95-0D4F-AB52-2710A24EA46F}" type="parTrans" cxnId="{AA48E24D-F935-9048-9CC6-57E9244EE50E}">
      <dgm:prSet/>
      <dgm:spPr/>
      <dgm:t>
        <a:bodyPr/>
        <a:lstStyle/>
        <a:p>
          <a:endParaRPr lang="en-US"/>
        </a:p>
      </dgm:t>
    </dgm:pt>
    <dgm:pt modelId="{8D37944A-74B4-C849-8312-42F71B56DF97}" type="sibTrans" cxnId="{AA48E24D-F935-9048-9CC6-57E9244EE50E}">
      <dgm:prSet/>
      <dgm:spPr/>
      <dgm:t>
        <a:bodyPr/>
        <a:lstStyle/>
        <a:p>
          <a:endParaRPr lang="en-US"/>
        </a:p>
      </dgm:t>
    </dgm:pt>
    <dgm:pt modelId="{03E323E0-349A-6746-8AA2-67288E49AB17}" type="pres">
      <dgm:prSet presAssocID="{3C797DB4-1F44-BF43-8818-B4087398C35A}" presName="Name0" presStyleCnt="0">
        <dgm:presLayoutVars>
          <dgm:chMax val="3"/>
          <dgm:chPref val="1"/>
          <dgm:dir/>
          <dgm:animLvl val="lvl"/>
          <dgm:resizeHandles/>
        </dgm:presLayoutVars>
      </dgm:prSet>
      <dgm:spPr/>
      <dgm:t>
        <a:bodyPr/>
        <a:lstStyle/>
        <a:p>
          <a:endParaRPr lang="en-US"/>
        </a:p>
      </dgm:t>
    </dgm:pt>
    <dgm:pt modelId="{01AF0C5F-3909-0940-8132-44B6088361E3}" type="pres">
      <dgm:prSet presAssocID="{3C797DB4-1F44-BF43-8818-B4087398C35A}" presName="outerBox" presStyleCnt="0"/>
      <dgm:spPr/>
      <dgm:t>
        <a:bodyPr/>
        <a:lstStyle/>
        <a:p>
          <a:endParaRPr lang="en-US"/>
        </a:p>
      </dgm:t>
    </dgm:pt>
    <dgm:pt modelId="{FA341568-E404-EE4B-BA08-93D81B8D1B0E}" type="pres">
      <dgm:prSet presAssocID="{3C797DB4-1F44-BF43-8818-B4087398C35A}" presName="outerBoxParent" presStyleLbl="node1" presStyleIdx="0" presStyleCnt="3"/>
      <dgm:spPr/>
      <dgm:t>
        <a:bodyPr/>
        <a:lstStyle/>
        <a:p>
          <a:endParaRPr lang="en-US"/>
        </a:p>
      </dgm:t>
    </dgm:pt>
    <dgm:pt modelId="{1912A5A0-60AC-634E-AE95-E28DF10081E1}" type="pres">
      <dgm:prSet presAssocID="{3C797DB4-1F44-BF43-8818-B4087398C35A}" presName="outerBoxChildren" presStyleCnt="0"/>
      <dgm:spPr/>
      <dgm:t>
        <a:bodyPr/>
        <a:lstStyle/>
        <a:p>
          <a:endParaRPr lang="en-US"/>
        </a:p>
      </dgm:t>
    </dgm:pt>
    <dgm:pt modelId="{2DCCE705-E081-0F46-B6A1-256508969471}" type="pres">
      <dgm:prSet presAssocID="{5085EF1C-1B3F-214A-B8F3-238A1FB9E253}" presName="oChild" presStyleLbl="fgAcc1" presStyleIdx="0" presStyleCnt="6">
        <dgm:presLayoutVars>
          <dgm:bulletEnabled val="1"/>
        </dgm:presLayoutVars>
      </dgm:prSet>
      <dgm:spPr/>
      <dgm:t>
        <a:bodyPr/>
        <a:lstStyle/>
        <a:p>
          <a:endParaRPr lang="en-US"/>
        </a:p>
      </dgm:t>
    </dgm:pt>
    <dgm:pt modelId="{6E7247FB-A912-B949-92B1-42C17F0E6840}" type="pres">
      <dgm:prSet presAssocID="{58323B7B-AF07-414B-8B1D-D955DB9B3DA4}" presName="outerSibTrans" presStyleCnt="0"/>
      <dgm:spPr/>
      <dgm:t>
        <a:bodyPr/>
        <a:lstStyle/>
        <a:p>
          <a:endParaRPr lang="en-US"/>
        </a:p>
      </dgm:t>
    </dgm:pt>
    <dgm:pt modelId="{EEED0463-9B26-B34B-BB6E-F1FD4C0F5E5B}" type="pres">
      <dgm:prSet presAssocID="{9CA16267-EC17-A941-BA42-89CB559E761E}" presName="oChild" presStyleLbl="fgAcc1" presStyleIdx="1" presStyleCnt="6">
        <dgm:presLayoutVars>
          <dgm:bulletEnabled val="1"/>
        </dgm:presLayoutVars>
      </dgm:prSet>
      <dgm:spPr/>
      <dgm:t>
        <a:bodyPr/>
        <a:lstStyle/>
        <a:p>
          <a:endParaRPr lang="en-US"/>
        </a:p>
      </dgm:t>
    </dgm:pt>
    <dgm:pt modelId="{3DE62423-6CA1-E540-A3B6-30EED054514C}" type="pres">
      <dgm:prSet presAssocID="{3C797DB4-1F44-BF43-8818-B4087398C35A}" presName="middleBox" presStyleCnt="0"/>
      <dgm:spPr/>
      <dgm:t>
        <a:bodyPr/>
        <a:lstStyle/>
        <a:p>
          <a:endParaRPr lang="en-US"/>
        </a:p>
      </dgm:t>
    </dgm:pt>
    <dgm:pt modelId="{D7C613FF-2281-BF4D-B93D-A83242EA9724}" type="pres">
      <dgm:prSet presAssocID="{3C797DB4-1F44-BF43-8818-B4087398C35A}" presName="middleBoxParent" presStyleLbl="node1" presStyleIdx="1" presStyleCnt="3"/>
      <dgm:spPr/>
      <dgm:t>
        <a:bodyPr/>
        <a:lstStyle/>
        <a:p>
          <a:endParaRPr lang="en-US"/>
        </a:p>
      </dgm:t>
    </dgm:pt>
    <dgm:pt modelId="{041110E9-7986-2F4C-9FB0-EA957389991F}" type="pres">
      <dgm:prSet presAssocID="{3C797DB4-1F44-BF43-8818-B4087398C35A}" presName="middleBoxChildren" presStyleCnt="0"/>
      <dgm:spPr/>
      <dgm:t>
        <a:bodyPr/>
        <a:lstStyle/>
        <a:p>
          <a:endParaRPr lang="en-US"/>
        </a:p>
      </dgm:t>
    </dgm:pt>
    <dgm:pt modelId="{4B16656B-CB27-E648-B7C5-213C585D8160}" type="pres">
      <dgm:prSet presAssocID="{4F0D8CE7-78A5-D94A-9683-613D66892DE6}" presName="mChild" presStyleLbl="fgAcc1" presStyleIdx="2" presStyleCnt="6">
        <dgm:presLayoutVars>
          <dgm:bulletEnabled val="1"/>
        </dgm:presLayoutVars>
      </dgm:prSet>
      <dgm:spPr/>
      <dgm:t>
        <a:bodyPr/>
        <a:lstStyle/>
        <a:p>
          <a:endParaRPr lang="en-US"/>
        </a:p>
      </dgm:t>
    </dgm:pt>
    <dgm:pt modelId="{F9AB6C1E-6292-2249-B8EC-0A9EA42CC84A}" type="pres">
      <dgm:prSet presAssocID="{D0416D68-591D-EA47-B981-294F23B1F0BD}" presName="middleSibTrans" presStyleCnt="0"/>
      <dgm:spPr/>
      <dgm:t>
        <a:bodyPr/>
        <a:lstStyle/>
        <a:p>
          <a:endParaRPr lang="en-US"/>
        </a:p>
      </dgm:t>
    </dgm:pt>
    <dgm:pt modelId="{CCCD4F90-C6C0-CD4D-93AB-1B5FC8A02298}" type="pres">
      <dgm:prSet presAssocID="{69F61453-850D-A04B-8D1B-49DAE15C7132}" presName="mChild" presStyleLbl="fgAcc1" presStyleIdx="3" presStyleCnt="6">
        <dgm:presLayoutVars>
          <dgm:bulletEnabled val="1"/>
        </dgm:presLayoutVars>
      </dgm:prSet>
      <dgm:spPr/>
      <dgm:t>
        <a:bodyPr/>
        <a:lstStyle/>
        <a:p>
          <a:endParaRPr lang="en-US"/>
        </a:p>
      </dgm:t>
    </dgm:pt>
    <dgm:pt modelId="{A91106DC-BF88-BA4E-A031-D9F2ADEB277E}" type="pres">
      <dgm:prSet presAssocID="{3C797DB4-1F44-BF43-8818-B4087398C35A}" presName="centerBox" presStyleCnt="0"/>
      <dgm:spPr/>
      <dgm:t>
        <a:bodyPr/>
        <a:lstStyle/>
        <a:p>
          <a:endParaRPr lang="en-US"/>
        </a:p>
      </dgm:t>
    </dgm:pt>
    <dgm:pt modelId="{5CD8C0C3-9873-204E-ABCF-DD69E3F572DE}" type="pres">
      <dgm:prSet presAssocID="{3C797DB4-1F44-BF43-8818-B4087398C35A}" presName="centerBoxParent" presStyleLbl="node1" presStyleIdx="2" presStyleCnt="3"/>
      <dgm:spPr/>
      <dgm:t>
        <a:bodyPr/>
        <a:lstStyle/>
        <a:p>
          <a:endParaRPr lang="en-US"/>
        </a:p>
      </dgm:t>
    </dgm:pt>
    <dgm:pt modelId="{C8EDA536-E718-CB41-8CCC-84C1DE077BA1}" type="pres">
      <dgm:prSet presAssocID="{3C797DB4-1F44-BF43-8818-B4087398C35A}" presName="centerBoxChildren" presStyleCnt="0"/>
      <dgm:spPr/>
      <dgm:t>
        <a:bodyPr/>
        <a:lstStyle/>
        <a:p>
          <a:endParaRPr lang="en-US"/>
        </a:p>
      </dgm:t>
    </dgm:pt>
    <dgm:pt modelId="{09D191F2-93EC-C740-B38E-292A6BC2A73E}" type="pres">
      <dgm:prSet presAssocID="{EB9D00E1-A696-684E-A298-1593FC198E82}" presName="cChild" presStyleLbl="fgAcc1" presStyleIdx="4" presStyleCnt="6">
        <dgm:presLayoutVars>
          <dgm:bulletEnabled val="1"/>
        </dgm:presLayoutVars>
      </dgm:prSet>
      <dgm:spPr/>
      <dgm:t>
        <a:bodyPr/>
        <a:lstStyle/>
        <a:p>
          <a:endParaRPr lang="en-US"/>
        </a:p>
      </dgm:t>
    </dgm:pt>
    <dgm:pt modelId="{166E409F-74DC-1F4F-A620-BEB240548896}" type="pres">
      <dgm:prSet presAssocID="{EA604FA8-CD98-B748-A3D3-4C73F3D8D05C}" presName="centerSibTrans" presStyleCnt="0"/>
      <dgm:spPr/>
      <dgm:t>
        <a:bodyPr/>
        <a:lstStyle/>
        <a:p>
          <a:endParaRPr lang="en-US"/>
        </a:p>
      </dgm:t>
    </dgm:pt>
    <dgm:pt modelId="{C6E0D525-31EF-A44D-8762-A31DE6E2620B}" type="pres">
      <dgm:prSet presAssocID="{3B5B1BF5-3254-274A-87BB-E4C4C8806628}" presName="cChild" presStyleLbl="fgAcc1" presStyleIdx="5" presStyleCnt="6">
        <dgm:presLayoutVars>
          <dgm:bulletEnabled val="1"/>
        </dgm:presLayoutVars>
      </dgm:prSet>
      <dgm:spPr/>
      <dgm:t>
        <a:bodyPr/>
        <a:lstStyle/>
        <a:p>
          <a:endParaRPr lang="en-US"/>
        </a:p>
      </dgm:t>
    </dgm:pt>
  </dgm:ptLst>
  <dgm:cxnLst>
    <dgm:cxn modelId="{DF1A0538-20A2-4906-A1C0-9561CF85E58F}" type="presOf" srcId="{69F61453-850D-A04B-8D1B-49DAE15C7132}" destId="{CCCD4F90-C6C0-CD4D-93AB-1B5FC8A02298}" srcOrd="0" destOrd="0" presId="urn:microsoft.com/office/officeart/2005/8/layout/target2"/>
    <dgm:cxn modelId="{788B35FE-2C5E-0044-B44C-C70757EFD217}" srcId="{3C797DB4-1F44-BF43-8818-B4087398C35A}" destId="{FFBC6FE7-6DB0-2348-8466-EB0C2A51180E}" srcOrd="2" destOrd="0" parTransId="{6D651088-FA38-FE49-8FD0-0867FEBED7F9}" sibTransId="{D3EB5F34-222D-CF4F-BE4E-E3F4DB05C8AD}"/>
    <dgm:cxn modelId="{9F8CFA0B-42AA-E440-9584-8C4A1992089B}" srcId="{87A7F38C-77C7-AD4A-8B7C-1AF0F5ED6EA8}" destId="{4F0D8CE7-78A5-D94A-9683-613D66892DE6}" srcOrd="0" destOrd="0" parTransId="{51F3DE48-ADBA-A047-91E5-164D6D7F0A48}" sibTransId="{D0416D68-591D-EA47-B981-294F23B1F0BD}"/>
    <dgm:cxn modelId="{FC3F473C-8743-4A83-9B01-C588E18691EC}" type="presOf" srcId="{3C797DB4-1F44-BF43-8818-B4087398C35A}" destId="{03E323E0-349A-6746-8AA2-67288E49AB17}" srcOrd="0" destOrd="0" presId="urn:microsoft.com/office/officeart/2005/8/layout/target2"/>
    <dgm:cxn modelId="{A5A33CEC-91A8-0047-888C-601FAD879085}" srcId="{FFBC6FE7-6DB0-2348-8466-EB0C2A51180E}" destId="{EB9D00E1-A696-684E-A298-1593FC198E82}" srcOrd="0" destOrd="0" parTransId="{A061E0E5-A170-D049-8FE9-EFDB6860FDDC}" sibTransId="{EA604FA8-CD98-B748-A3D3-4C73F3D8D05C}"/>
    <dgm:cxn modelId="{9505841B-9D5A-4E8F-8B3F-2C664213D558}" type="presOf" srcId="{5085EF1C-1B3F-214A-B8F3-238A1FB9E253}" destId="{2DCCE705-E081-0F46-B6A1-256508969471}" srcOrd="0" destOrd="0" presId="urn:microsoft.com/office/officeart/2005/8/layout/target2"/>
    <dgm:cxn modelId="{ED35D567-8152-4606-B529-6CA6614B2703}" type="presOf" srcId="{4F0D8CE7-78A5-D94A-9683-613D66892DE6}" destId="{4B16656B-CB27-E648-B7C5-213C585D8160}" srcOrd="0" destOrd="0" presId="urn:microsoft.com/office/officeart/2005/8/layout/target2"/>
    <dgm:cxn modelId="{AA48E24D-F935-9048-9CC6-57E9244EE50E}" srcId="{FFBC6FE7-6DB0-2348-8466-EB0C2A51180E}" destId="{3B5B1BF5-3254-274A-87BB-E4C4C8806628}" srcOrd="1" destOrd="0" parTransId="{EF0EF930-FF95-0D4F-AB52-2710A24EA46F}" sibTransId="{8D37944A-74B4-C849-8312-42F71B56DF97}"/>
    <dgm:cxn modelId="{8C61EA0C-2C50-E447-A167-5B29031BADC7}" srcId="{46172B7B-D013-9743-80E5-3D7C88A0058D}" destId="{9CA16267-EC17-A941-BA42-89CB559E761E}" srcOrd="1" destOrd="0" parTransId="{F04621F9-CB82-8340-94FF-1A294EBF90D8}" sibTransId="{C85E48D9-EEEB-3F40-82F1-60912A810A00}"/>
    <dgm:cxn modelId="{716C70F0-3BFD-7747-9070-0D4E70990E17}" srcId="{87A7F38C-77C7-AD4A-8B7C-1AF0F5ED6EA8}" destId="{69F61453-850D-A04B-8D1B-49DAE15C7132}" srcOrd="1" destOrd="0" parTransId="{1768D3FF-9B34-B54A-B9E8-B4B29BA48C95}" sibTransId="{6A89FC37-6449-BC47-9F93-EE7ED99A5D21}"/>
    <dgm:cxn modelId="{27BE3E26-4F5F-45E2-869E-E46F294859D6}" type="presOf" srcId="{46172B7B-D013-9743-80E5-3D7C88A0058D}" destId="{FA341568-E404-EE4B-BA08-93D81B8D1B0E}" srcOrd="0" destOrd="0" presId="urn:microsoft.com/office/officeart/2005/8/layout/target2"/>
    <dgm:cxn modelId="{1E36BC7A-F3C9-4FD1-8F30-9825337E0133}" type="presOf" srcId="{87A7F38C-77C7-AD4A-8B7C-1AF0F5ED6EA8}" destId="{D7C613FF-2281-BF4D-B93D-A83242EA9724}" srcOrd="0" destOrd="0" presId="urn:microsoft.com/office/officeart/2005/8/layout/target2"/>
    <dgm:cxn modelId="{39F15C30-8A90-884A-8B12-CE55ECF513C7}" srcId="{46172B7B-D013-9743-80E5-3D7C88A0058D}" destId="{5085EF1C-1B3F-214A-B8F3-238A1FB9E253}" srcOrd="0" destOrd="0" parTransId="{74DBA14F-E0F6-AA43-8A98-EB151D70C1DC}" sibTransId="{58323B7B-AF07-414B-8B1D-D955DB9B3DA4}"/>
    <dgm:cxn modelId="{E728D478-EE3D-4C6A-BDD3-BE37C6EC7EA6}" type="presOf" srcId="{EB9D00E1-A696-684E-A298-1593FC198E82}" destId="{09D191F2-93EC-C740-B38E-292A6BC2A73E}" srcOrd="0" destOrd="0" presId="urn:microsoft.com/office/officeart/2005/8/layout/target2"/>
    <dgm:cxn modelId="{2E27E7E8-DAB0-46D8-A7F8-A719586CB7DF}" type="presOf" srcId="{9CA16267-EC17-A941-BA42-89CB559E761E}" destId="{EEED0463-9B26-B34B-BB6E-F1FD4C0F5E5B}" srcOrd="0" destOrd="0" presId="urn:microsoft.com/office/officeart/2005/8/layout/target2"/>
    <dgm:cxn modelId="{9156FF75-0D56-4D7A-A74C-65F72C537F1E}" type="presOf" srcId="{FFBC6FE7-6DB0-2348-8466-EB0C2A51180E}" destId="{5CD8C0C3-9873-204E-ABCF-DD69E3F572DE}" srcOrd="0" destOrd="0" presId="urn:microsoft.com/office/officeart/2005/8/layout/target2"/>
    <dgm:cxn modelId="{64D0F874-CEFD-9E4A-857E-ABB7A201C205}" srcId="{3C797DB4-1F44-BF43-8818-B4087398C35A}" destId="{87A7F38C-77C7-AD4A-8B7C-1AF0F5ED6EA8}" srcOrd="1" destOrd="0" parTransId="{F7786C2C-8E3D-D84B-97CB-443409E14A0F}" sibTransId="{640FE7D9-4652-9040-BA73-517DFB2B7639}"/>
    <dgm:cxn modelId="{4C183E4A-5838-42A0-AB83-EBAE929DEB1D}" type="presOf" srcId="{3B5B1BF5-3254-274A-87BB-E4C4C8806628}" destId="{C6E0D525-31EF-A44D-8762-A31DE6E2620B}" srcOrd="0" destOrd="0" presId="urn:microsoft.com/office/officeart/2005/8/layout/target2"/>
    <dgm:cxn modelId="{0ED25F6A-CBBA-6B4E-AF07-24AE2959B3B3}" srcId="{3C797DB4-1F44-BF43-8818-B4087398C35A}" destId="{46172B7B-D013-9743-80E5-3D7C88A0058D}" srcOrd="0" destOrd="0" parTransId="{17AA5332-8684-5540-A04D-61EBA70A23C9}" sibTransId="{3442720F-C6EC-2740-B42D-E3C69CEFD4CA}"/>
    <dgm:cxn modelId="{C89554BD-2A16-485C-A104-888520C560F7}" type="presParOf" srcId="{03E323E0-349A-6746-8AA2-67288E49AB17}" destId="{01AF0C5F-3909-0940-8132-44B6088361E3}" srcOrd="0" destOrd="0" presId="urn:microsoft.com/office/officeart/2005/8/layout/target2"/>
    <dgm:cxn modelId="{C1E0CC22-825E-4847-A343-557BD10B3773}" type="presParOf" srcId="{01AF0C5F-3909-0940-8132-44B6088361E3}" destId="{FA341568-E404-EE4B-BA08-93D81B8D1B0E}" srcOrd="0" destOrd="0" presId="urn:microsoft.com/office/officeart/2005/8/layout/target2"/>
    <dgm:cxn modelId="{52A5256A-94B2-43E5-ADF1-9F8415E6F0C4}" type="presParOf" srcId="{01AF0C5F-3909-0940-8132-44B6088361E3}" destId="{1912A5A0-60AC-634E-AE95-E28DF10081E1}" srcOrd="1" destOrd="0" presId="urn:microsoft.com/office/officeart/2005/8/layout/target2"/>
    <dgm:cxn modelId="{A16B0E28-3EDF-4C60-9F61-16F2C36921C5}" type="presParOf" srcId="{1912A5A0-60AC-634E-AE95-E28DF10081E1}" destId="{2DCCE705-E081-0F46-B6A1-256508969471}" srcOrd="0" destOrd="0" presId="urn:microsoft.com/office/officeart/2005/8/layout/target2"/>
    <dgm:cxn modelId="{9A194E98-0917-497C-93A7-D6716A9B6231}" type="presParOf" srcId="{1912A5A0-60AC-634E-AE95-E28DF10081E1}" destId="{6E7247FB-A912-B949-92B1-42C17F0E6840}" srcOrd="1" destOrd="0" presId="urn:microsoft.com/office/officeart/2005/8/layout/target2"/>
    <dgm:cxn modelId="{BABD1412-F624-41B8-80AC-CE103140C047}" type="presParOf" srcId="{1912A5A0-60AC-634E-AE95-E28DF10081E1}" destId="{EEED0463-9B26-B34B-BB6E-F1FD4C0F5E5B}" srcOrd="2" destOrd="0" presId="urn:microsoft.com/office/officeart/2005/8/layout/target2"/>
    <dgm:cxn modelId="{5DB46D17-60C3-4FA5-A7C9-B4765A19C4BC}" type="presParOf" srcId="{03E323E0-349A-6746-8AA2-67288E49AB17}" destId="{3DE62423-6CA1-E540-A3B6-30EED054514C}" srcOrd="1" destOrd="0" presId="urn:microsoft.com/office/officeart/2005/8/layout/target2"/>
    <dgm:cxn modelId="{79685220-A814-460B-895F-DD0C2D56EF59}" type="presParOf" srcId="{3DE62423-6CA1-E540-A3B6-30EED054514C}" destId="{D7C613FF-2281-BF4D-B93D-A83242EA9724}" srcOrd="0" destOrd="0" presId="urn:microsoft.com/office/officeart/2005/8/layout/target2"/>
    <dgm:cxn modelId="{5369172A-CE80-40F3-9C90-2B28F27D2B5B}" type="presParOf" srcId="{3DE62423-6CA1-E540-A3B6-30EED054514C}" destId="{041110E9-7986-2F4C-9FB0-EA957389991F}" srcOrd="1" destOrd="0" presId="urn:microsoft.com/office/officeart/2005/8/layout/target2"/>
    <dgm:cxn modelId="{99C5C45E-2DFC-4212-900C-1CB4D1B6CF3A}" type="presParOf" srcId="{041110E9-7986-2F4C-9FB0-EA957389991F}" destId="{4B16656B-CB27-E648-B7C5-213C585D8160}" srcOrd="0" destOrd="0" presId="urn:microsoft.com/office/officeart/2005/8/layout/target2"/>
    <dgm:cxn modelId="{35554FEA-9570-4DC7-8291-3BE112A03A2F}" type="presParOf" srcId="{041110E9-7986-2F4C-9FB0-EA957389991F}" destId="{F9AB6C1E-6292-2249-B8EC-0A9EA42CC84A}" srcOrd="1" destOrd="0" presId="urn:microsoft.com/office/officeart/2005/8/layout/target2"/>
    <dgm:cxn modelId="{E70E6122-489F-494D-B368-846EA19980C8}" type="presParOf" srcId="{041110E9-7986-2F4C-9FB0-EA957389991F}" destId="{CCCD4F90-C6C0-CD4D-93AB-1B5FC8A02298}" srcOrd="2" destOrd="0" presId="urn:microsoft.com/office/officeart/2005/8/layout/target2"/>
    <dgm:cxn modelId="{5A4BFFC7-F341-4F39-84FB-4518730B1FFF}" type="presParOf" srcId="{03E323E0-349A-6746-8AA2-67288E49AB17}" destId="{A91106DC-BF88-BA4E-A031-D9F2ADEB277E}" srcOrd="2" destOrd="0" presId="urn:microsoft.com/office/officeart/2005/8/layout/target2"/>
    <dgm:cxn modelId="{66E03A77-6233-420B-AA6D-0B24116A3855}" type="presParOf" srcId="{A91106DC-BF88-BA4E-A031-D9F2ADEB277E}" destId="{5CD8C0C3-9873-204E-ABCF-DD69E3F572DE}" srcOrd="0" destOrd="0" presId="urn:microsoft.com/office/officeart/2005/8/layout/target2"/>
    <dgm:cxn modelId="{A5C3705C-7DE9-4B6C-AEB9-F8048D03F062}" type="presParOf" srcId="{A91106DC-BF88-BA4E-A031-D9F2ADEB277E}" destId="{C8EDA536-E718-CB41-8CCC-84C1DE077BA1}" srcOrd="1" destOrd="0" presId="urn:microsoft.com/office/officeart/2005/8/layout/target2"/>
    <dgm:cxn modelId="{FF875481-73A6-4882-8BF4-360EBF2631F9}" type="presParOf" srcId="{C8EDA536-E718-CB41-8CCC-84C1DE077BA1}" destId="{09D191F2-93EC-C740-B38E-292A6BC2A73E}" srcOrd="0" destOrd="0" presId="urn:microsoft.com/office/officeart/2005/8/layout/target2"/>
    <dgm:cxn modelId="{A8167919-BD96-4324-A384-699011503687}" type="presParOf" srcId="{C8EDA536-E718-CB41-8CCC-84C1DE077BA1}" destId="{166E409F-74DC-1F4F-A620-BEB240548896}" srcOrd="1" destOrd="0" presId="urn:microsoft.com/office/officeart/2005/8/layout/target2"/>
    <dgm:cxn modelId="{4F4BF1CE-389C-4FFA-B63A-E17446118408}" type="presParOf" srcId="{C8EDA536-E718-CB41-8CCC-84C1DE077BA1}" destId="{C6E0D525-31EF-A44D-8762-A31DE6E2620B}"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35133-D638-7C4C-82A1-FAC2394A3E8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60F390D-81EA-1B41-975E-5C6B396AA633}">
      <dgm:prSet phldrT="[Text]"/>
      <dgm:spPr>
        <a:solidFill>
          <a:schemeClr val="tx2">
            <a:lumMod val="90000"/>
          </a:schemeClr>
        </a:solidFill>
        <a:ln w="22225">
          <a:solidFill>
            <a:schemeClr val="tx1"/>
          </a:solidFill>
        </a:ln>
      </dgm:spPr>
      <dgm:t>
        <a:bodyPr/>
        <a:lstStyle/>
        <a:p>
          <a:r>
            <a:rPr lang="en-US" dirty="0" smtClean="0">
              <a:solidFill>
                <a:schemeClr val="bg1"/>
              </a:solidFill>
              <a:effectLst>
                <a:outerShdw blurRad="28575" dist="25400" dir="2700000" algn="tl">
                  <a:schemeClr val="accent1"/>
                </a:outerShdw>
              </a:effectLst>
            </a:rPr>
            <a:t>Primary key</a:t>
          </a:r>
          <a:endParaRPr lang="en-US" dirty="0">
            <a:solidFill>
              <a:schemeClr val="bg1"/>
            </a:solidFill>
            <a:effectLst>
              <a:outerShdw blurRad="28575" dist="25400" dir="2700000" algn="tl">
                <a:schemeClr val="accent1"/>
              </a:outerShdw>
            </a:effectLst>
          </a:endParaRPr>
        </a:p>
      </dgm:t>
    </dgm:pt>
    <dgm:pt modelId="{74B8D275-1E17-FD4C-814C-3347AF1877DF}" type="parTrans" cxnId="{9B3416D1-1578-114D-8547-7C210DC07B55}">
      <dgm:prSet/>
      <dgm:spPr/>
      <dgm:t>
        <a:bodyPr/>
        <a:lstStyle/>
        <a:p>
          <a:endParaRPr lang="en-US"/>
        </a:p>
      </dgm:t>
    </dgm:pt>
    <dgm:pt modelId="{A1E1F4CE-2043-E241-BEC9-1236E9B85CB0}" type="sibTrans" cxnId="{9B3416D1-1578-114D-8547-7C210DC07B55}">
      <dgm:prSet/>
      <dgm:spPr/>
      <dgm:t>
        <a:bodyPr/>
        <a:lstStyle/>
        <a:p>
          <a:endParaRPr lang="en-US"/>
        </a:p>
      </dgm:t>
    </dgm:pt>
    <dgm:pt modelId="{EF9B3BB3-B38C-6344-831A-2406473EBB4E}">
      <dgm:prSet custT="1"/>
      <dgm:spPr/>
      <dgm:t>
        <a:bodyPr/>
        <a:lstStyle/>
        <a:p>
          <a:r>
            <a:rPr lang="en-US" sz="2000" dirty="0" smtClean="0">
              <a:effectLst/>
            </a:rPr>
            <a:t>Uniquely identifies a row</a:t>
          </a:r>
          <a:endParaRPr lang="en-US" sz="2000" dirty="0">
            <a:effectLst/>
          </a:endParaRPr>
        </a:p>
      </dgm:t>
    </dgm:pt>
    <dgm:pt modelId="{6A63971D-508F-6F40-9D2F-8E7B6E1C97E7}" type="parTrans" cxnId="{3941F270-D771-6149-A047-E7C95B3F99C0}">
      <dgm:prSet/>
      <dgm:spPr/>
      <dgm:t>
        <a:bodyPr/>
        <a:lstStyle/>
        <a:p>
          <a:endParaRPr lang="en-US"/>
        </a:p>
      </dgm:t>
    </dgm:pt>
    <dgm:pt modelId="{EB2408E5-286D-2D46-895C-0784FBA931F5}" type="sibTrans" cxnId="{3941F270-D771-6149-A047-E7C95B3F99C0}">
      <dgm:prSet/>
      <dgm:spPr/>
      <dgm:t>
        <a:bodyPr/>
        <a:lstStyle/>
        <a:p>
          <a:endParaRPr lang="en-US"/>
        </a:p>
      </dgm:t>
    </dgm:pt>
    <dgm:pt modelId="{FEE7987C-C3D3-534F-9A41-A79AA57ADF81}">
      <dgm:prSet/>
      <dgm:spPr>
        <a:solidFill>
          <a:schemeClr val="tx2">
            <a:lumMod val="90000"/>
          </a:schemeClr>
        </a:solidFill>
        <a:ln w="22225">
          <a:solidFill>
            <a:schemeClr val="tx1"/>
          </a:solidFill>
        </a:ln>
      </dgm:spPr>
      <dgm:t>
        <a:bodyPr/>
        <a:lstStyle/>
        <a:p>
          <a:r>
            <a:rPr lang="en-US" dirty="0" smtClean="0">
              <a:solidFill>
                <a:schemeClr val="bg1"/>
              </a:solidFill>
              <a:effectLst>
                <a:outerShdw blurRad="28575" dist="25400" dir="2700000" algn="tl">
                  <a:schemeClr val="accent1"/>
                </a:outerShdw>
              </a:effectLst>
            </a:rPr>
            <a:t>Foreign key</a:t>
          </a:r>
          <a:endParaRPr lang="en-US" dirty="0">
            <a:solidFill>
              <a:schemeClr val="bg1"/>
            </a:solidFill>
            <a:effectLst>
              <a:outerShdw blurRad="28575" dist="25400" dir="2700000" algn="tl">
                <a:schemeClr val="accent1"/>
              </a:outerShdw>
            </a:effectLst>
          </a:endParaRPr>
        </a:p>
      </dgm:t>
    </dgm:pt>
    <dgm:pt modelId="{1A46FF6C-FF52-4B47-9351-28D86502DBB5}" type="parTrans" cxnId="{448E861B-F25A-6E45-8D41-983E692F4AD2}">
      <dgm:prSet/>
      <dgm:spPr/>
      <dgm:t>
        <a:bodyPr/>
        <a:lstStyle/>
        <a:p>
          <a:endParaRPr lang="en-US"/>
        </a:p>
      </dgm:t>
    </dgm:pt>
    <dgm:pt modelId="{08680945-1699-A440-970F-3B94C1FC6B46}" type="sibTrans" cxnId="{448E861B-F25A-6E45-8D41-983E692F4AD2}">
      <dgm:prSet/>
      <dgm:spPr/>
      <dgm:t>
        <a:bodyPr/>
        <a:lstStyle/>
        <a:p>
          <a:endParaRPr lang="en-US"/>
        </a:p>
      </dgm:t>
    </dgm:pt>
    <dgm:pt modelId="{49307335-3BB3-F64A-8AEB-6EC1950CFF51}">
      <dgm:prSet custT="1"/>
      <dgm:spPr/>
      <dgm:t>
        <a:bodyPr/>
        <a:lstStyle/>
        <a:p>
          <a:r>
            <a:rPr lang="en-US" sz="2000" dirty="0" smtClean="0">
              <a:effectLst/>
            </a:rPr>
            <a:t>Links one table to attributes in another</a:t>
          </a:r>
          <a:endParaRPr lang="en-US" sz="2000" dirty="0">
            <a:effectLst/>
          </a:endParaRPr>
        </a:p>
      </dgm:t>
    </dgm:pt>
    <dgm:pt modelId="{81985D14-D57F-B646-B520-143E236C02F5}" type="parTrans" cxnId="{0CF3942B-E78E-4040-B249-DC807BF366A0}">
      <dgm:prSet/>
      <dgm:spPr/>
      <dgm:t>
        <a:bodyPr/>
        <a:lstStyle/>
        <a:p>
          <a:endParaRPr lang="en-US"/>
        </a:p>
      </dgm:t>
    </dgm:pt>
    <dgm:pt modelId="{130B7B32-7051-E046-971B-58503982C1EA}" type="sibTrans" cxnId="{0CF3942B-E78E-4040-B249-DC807BF366A0}">
      <dgm:prSet/>
      <dgm:spPr/>
      <dgm:t>
        <a:bodyPr/>
        <a:lstStyle/>
        <a:p>
          <a:endParaRPr lang="en-US"/>
        </a:p>
      </dgm:t>
    </dgm:pt>
    <dgm:pt modelId="{623B05B2-1965-A44C-B5FB-1C8235B2B6E9}">
      <dgm:prSet/>
      <dgm:spPr>
        <a:solidFill>
          <a:schemeClr val="tx2">
            <a:lumMod val="90000"/>
          </a:schemeClr>
        </a:solidFill>
        <a:ln w="22225">
          <a:solidFill>
            <a:schemeClr val="tx1"/>
          </a:solidFill>
        </a:ln>
      </dgm:spPr>
      <dgm:t>
        <a:bodyPr/>
        <a:lstStyle/>
        <a:p>
          <a:r>
            <a:rPr lang="en-US" dirty="0" smtClean="0">
              <a:solidFill>
                <a:schemeClr val="bg1"/>
              </a:solidFill>
              <a:effectLst>
                <a:outerShdw blurRad="28575" dist="25400" dir="2700000" algn="tl">
                  <a:schemeClr val="accent1"/>
                </a:outerShdw>
              </a:effectLst>
            </a:rPr>
            <a:t>View/virtual table</a:t>
          </a:r>
          <a:endParaRPr lang="en-US" dirty="0">
            <a:solidFill>
              <a:schemeClr val="bg1"/>
            </a:solidFill>
            <a:effectLst>
              <a:outerShdw blurRad="28575" dist="25400" dir="2700000" algn="tl">
                <a:schemeClr val="accent1"/>
              </a:outerShdw>
            </a:effectLst>
          </a:endParaRPr>
        </a:p>
      </dgm:t>
    </dgm:pt>
    <dgm:pt modelId="{A2E0D334-3F66-5E42-891D-5440ABA8881C}" type="parTrans" cxnId="{AD2C400F-7A56-6C4C-841B-63D2F2685C25}">
      <dgm:prSet/>
      <dgm:spPr/>
      <dgm:t>
        <a:bodyPr/>
        <a:lstStyle/>
        <a:p>
          <a:endParaRPr lang="en-US"/>
        </a:p>
      </dgm:t>
    </dgm:pt>
    <dgm:pt modelId="{B17BB5AB-0A02-B146-83CA-A3B7ADA017CC}" type="sibTrans" cxnId="{AD2C400F-7A56-6C4C-841B-63D2F2685C25}">
      <dgm:prSet/>
      <dgm:spPr/>
      <dgm:t>
        <a:bodyPr/>
        <a:lstStyle/>
        <a:p>
          <a:endParaRPr lang="en-US"/>
        </a:p>
      </dgm:t>
    </dgm:pt>
    <dgm:pt modelId="{DB132CB8-B245-E142-841A-6DDC26E12CD2}">
      <dgm:prSet custT="1"/>
      <dgm:spPr/>
      <dgm:t>
        <a:bodyPr/>
        <a:lstStyle/>
        <a:p>
          <a:r>
            <a:rPr lang="en-US" sz="2000" dirty="0" smtClean="0">
              <a:effectLst/>
            </a:rPr>
            <a:t>Result of a query that returns selected rows and columns from one or more tables</a:t>
          </a:r>
          <a:endParaRPr lang="en-US" sz="2000" dirty="0">
            <a:effectLst/>
          </a:endParaRPr>
        </a:p>
      </dgm:t>
    </dgm:pt>
    <dgm:pt modelId="{D366AB67-E47C-1047-858E-C45E4B047595}" type="parTrans" cxnId="{350F593B-25CE-5646-9557-6F258F73FB8C}">
      <dgm:prSet/>
      <dgm:spPr/>
      <dgm:t>
        <a:bodyPr/>
        <a:lstStyle/>
        <a:p>
          <a:endParaRPr lang="en-US"/>
        </a:p>
      </dgm:t>
    </dgm:pt>
    <dgm:pt modelId="{D3BE2B99-6F50-C24A-BC08-EC5A403639FB}" type="sibTrans" cxnId="{350F593B-25CE-5646-9557-6F258F73FB8C}">
      <dgm:prSet/>
      <dgm:spPr/>
      <dgm:t>
        <a:bodyPr/>
        <a:lstStyle/>
        <a:p>
          <a:endParaRPr lang="en-US"/>
        </a:p>
      </dgm:t>
    </dgm:pt>
    <dgm:pt modelId="{764867A2-C7C0-444A-B418-6D0874F34E3D}">
      <dgm:prSet custT="1"/>
      <dgm:spPr/>
      <dgm:t>
        <a:bodyPr/>
        <a:lstStyle/>
        <a:p>
          <a:r>
            <a:rPr lang="en-US" sz="2000" dirty="0" smtClean="0">
              <a:effectLst/>
            </a:rPr>
            <a:t>Consists of one or more column names</a:t>
          </a:r>
          <a:endParaRPr lang="en-US" sz="2000" dirty="0">
            <a:effectLst/>
          </a:endParaRPr>
        </a:p>
      </dgm:t>
    </dgm:pt>
    <dgm:pt modelId="{48D79783-9B7E-CD4B-A949-D88149F866AF}" type="parTrans" cxnId="{75AC7C81-18D5-ED43-9B02-B161A20972BE}">
      <dgm:prSet/>
      <dgm:spPr/>
      <dgm:t>
        <a:bodyPr/>
        <a:lstStyle/>
        <a:p>
          <a:endParaRPr lang="en-US"/>
        </a:p>
      </dgm:t>
    </dgm:pt>
    <dgm:pt modelId="{A31F3B1C-111D-8F4B-8F95-5536FFB4C7F0}" type="sibTrans" cxnId="{75AC7C81-18D5-ED43-9B02-B161A20972BE}">
      <dgm:prSet/>
      <dgm:spPr/>
      <dgm:t>
        <a:bodyPr/>
        <a:lstStyle/>
        <a:p>
          <a:endParaRPr lang="en-US"/>
        </a:p>
      </dgm:t>
    </dgm:pt>
    <dgm:pt modelId="{307C79E0-42B7-F74F-9E66-B6B0FC3F4296}" type="pres">
      <dgm:prSet presAssocID="{26835133-D638-7C4C-82A1-FAC2394A3E88}" presName="linear" presStyleCnt="0">
        <dgm:presLayoutVars>
          <dgm:animLvl val="lvl"/>
          <dgm:resizeHandles val="exact"/>
        </dgm:presLayoutVars>
      </dgm:prSet>
      <dgm:spPr/>
      <dgm:t>
        <a:bodyPr/>
        <a:lstStyle/>
        <a:p>
          <a:endParaRPr lang="en-US"/>
        </a:p>
      </dgm:t>
    </dgm:pt>
    <dgm:pt modelId="{7F8AABD5-70D7-0449-A833-AAE022172B59}" type="pres">
      <dgm:prSet presAssocID="{960F390D-81EA-1B41-975E-5C6B396AA633}" presName="parentText" presStyleLbl="node1" presStyleIdx="0" presStyleCnt="3" custScaleY="54074">
        <dgm:presLayoutVars>
          <dgm:chMax val="0"/>
          <dgm:bulletEnabled val="1"/>
        </dgm:presLayoutVars>
      </dgm:prSet>
      <dgm:spPr/>
      <dgm:t>
        <a:bodyPr/>
        <a:lstStyle/>
        <a:p>
          <a:endParaRPr lang="en-US"/>
        </a:p>
      </dgm:t>
    </dgm:pt>
    <dgm:pt modelId="{2698CA58-DBB7-CE4A-B811-ED328DB49D78}" type="pres">
      <dgm:prSet presAssocID="{960F390D-81EA-1B41-975E-5C6B396AA633}" presName="childText" presStyleLbl="revTx" presStyleIdx="0" presStyleCnt="3">
        <dgm:presLayoutVars>
          <dgm:bulletEnabled val="1"/>
        </dgm:presLayoutVars>
      </dgm:prSet>
      <dgm:spPr/>
      <dgm:t>
        <a:bodyPr/>
        <a:lstStyle/>
        <a:p>
          <a:endParaRPr lang="en-US"/>
        </a:p>
      </dgm:t>
    </dgm:pt>
    <dgm:pt modelId="{11D4B9BA-90AF-7F43-B176-598D9E9C40F0}" type="pres">
      <dgm:prSet presAssocID="{FEE7987C-C3D3-534F-9A41-A79AA57ADF81}" presName="parentText" presStyleLbl="node1" presStyleIdx="1" presStyleCnt="3" custScaleY="54074">
        <dgm:presLayoutVars>
          <dgm:chMax val="0"/>
          <dgm:bulletEnabled val="1"/>
        </dgm:presLayoutVars>
      </dgm:prSet>
      <dgm:spPr/>
      <dgm:t>
        <a:bodyPr/>
        <a:lstStyle/>
        <a:p>
          <a:endParaRPr lang="en-US"/>
        </a:p>
      </dgm:t>
    </dgm:pt>
    <dgm:pt modelId="{D3B1E4CC-71FD-2E43-8C89-826A679F746C}" type="pres">
      <dgm:prSet presAssocID="{FEE7987C-C3D3-534F-9A41-A79AA57ADF81}" presName="childText" presStyleLbl="revTx" presStyleIdx="1" presStyleCnt="3">
        <dgm:presLayoutVars>
          <dgm:bulletEnabled val="1"/>
        </dgm:presLayoutVars>
      </dgm:prSet>
      <dgm:spPr/>
      <dgm:t>
        <a:bodyPr/>
        <a:lstStyle/>
        <a:p>
          <a:endParaRPr lang="en-US"/>
        </a:p>
      </dgm:t>
    </dgm:pt>
    <dgm:pt modelId="{11D580D0-2036-634B-94B0-3A6776F9DBF8}" type="pres">
      <dgm:prSet presAssocID="{623B05B2-1965-A44C-B5FB-1C8235B2B6E9}" presName="parentText" presStyleLbl="node1" presStyleIdx="2" presStyleCnt="3" custScaleY="54074" custLinFactNeighborX="2899" custLinFactNeighborY="-27471">
        <dgm:presLayoutVars>
          <dgm:chMax val="0"/>
          <dgm:bulletEnabled val="1"/>
        </dgm:presLayoutVars>
      </dgm:prSet>
      <dgm:spPr/>
      <dgm:t>
        <a:bodyPr/>
        <a:lstStyle/>
        <a:p>
          <a:endParaRPr lang="en-US"/>
        </a:p>
      </dgm:t>
    </dgm:pt>
    <dgm:pt modelId="{78747EB1-0FC1-0A41-86EE-4263DAF13026}" type="pres">
      <dgm:prSet presAssocID="{623B05B2-1965-A44C-B5FB-1C8235B2B6E9}" presName="childText" presStyleLbl="revTx" presStyleIdx="2" presStyleCnt="3" custLinFactNeighborY="-17986">
        <dgm:presLayoutVars>
          <dgm:bulletEnabled val="1"/>
        </dgm:presLayoutVars>
      </dgm:prSet>
      <dgm:spPr/>
      <dgm:t>
        <a:bodyPr/>
        <a:lstStyle/>
        <a:p>
          <a:endParaRPr lang="en-US"/>
        </a:p>
      </dgm:t>
    </dgm:pt>
  </dgm:ptLst>
  <dgm:cxnLst>
    <dgm:cxn modelId="{75AC7C81-18D5-ED43-9B02-B161A20972BE}" srcId="{960F390D-81EA-1B41-975E-5C6B396AA633}" destId="{764867A2-C7C0-444A-B418-6D0874F34E3D}" srcOrd="1" destOrd="0" parTransId="{48D79783-9B7E-CD4B-A949-D88149F866AF}" sibTransId="{A31F3B1C-111D-8F4B-8F95-5536FFB4C7F0}"/>
    <dgm:cxn modelId="{7532079F-FD43-41AA-93E6-3D6528F3AA9C}" type="presOf" srcId="{EF9B3BB3-B38C-6344-831A-2406473EBB4E}" destId="{2698CA58-DBB7-CE4A-B811-ED328DB49D78}" srcOrd="0" destOrd="0" presId="urn:microsoft.com/office/officeart/2005/8/layout/vList2"/>
    <dgm:cxn modelId="{9B3416D1-1578-114D-8547-7C210DC07B55}" srcId="{26835133-D638-7C4C-82A1-FAC2394A3E88}" destId="{960F390D-81EA-1B41-975E-5C6B396AA633}" srcOrd="0" destOrd="0" parTransId="{74B8D275-1E17-FD4C-814C-3347AF1877DF}" sibTransId="{A1E1F4CE-2043-E241-BEC9-1236E9B85CB0}"/>
    <dgm:cxn modelId="{448E861B-F25A-6E45-8D41-983E692F4AD2}" srcId="{26835133-D638-7C4C-82A1-FAC2394A3E88}" destId="{FEE7987C-C3D3-534F-9A41-A79AA57ADF81}" srcOrd="1" destOrd="0" parTransId="{1A46FF6C-FF52-4B47-9351-28D86502DBB5}" sibTransId="{08680945-1699-A440-970F-3B94C1FC6B46}"/>
    <dgm:cxn modelId="{350F593B-25CE-5646-9557-6F258F73FB8C}" srcId="{623B05B2-1965-A44C-B5FB-1C8235B2B6E9}" destId="{DB132CB8-B245-E142-841A-6DDC26E12CD2}" srcOrd="0" destOrd="0" parTransId="{D366AB67-E47C-1047-858E-C45E4B047595}" sibTransId="{D3BE2B99-6F50-C24A-BC08-EC5A403639FB}"/>
    <dgm:cxn modelId="{9855E5A2-08B4-4141-9A78-98814756A987}" type="presOf" srcId="{764867A2-C7C0-444A-B418-6D0874F34E3D}" destId="{2698CA58-DBB7-CE4A-B811-ED328DB49D78}" srcOrd="0" destOrd="1" presId="urn:microsoft.com/office/officeart/2005/8/layout/vList2"/>
    <dgm:cxn modelId="{A7345B58-CC2F-4ED4-927A-3456F11180C4}" type="presOf" srcId="{623B05B2-1965-A44C-B5FB-1C8235B2B6E9}" destId="{11D580D0-2036-634B-94B0-3A6776F9DBF8}" srcOrd="0" destOrd="0" presId="urn:microsoft.com/office/officeart/2005/8/layout/vList2"/>
    <dgm:cxn modelId="{3941F270-D771-6149-A047-E7C95B3F99C0}" srcId="{960F390D-81EA-1B41-975E-5C6B396AA633}" destId="{EF9B3BB3-B38C-6344-831A-2406473EBB4E}" srcOrd="0" destOrd="0" parTransId="{6A63971D-508F-6F40-9D2F-8E7B6E1C97E7}" sibTransId="{EB2408E5-286D-2D46-895C-0784FBA931F5}"/>
    <dgm:cxn modelId="{B6112E9E-A2ED-4684-92A8-B343B88ECBF0}" type="presOf" srcId="{960F390D-81EA-1B41-975E-5C6B396AA633}" destId="{7F8AABD5-70D7-0449-A833-AAE022172B59}" srcOrd="0" destOrd="0" presId="urn:microsoft.com/office/officeart/2005/8/layout/vList2"/>
    <dgm:cxn modelId="{FA12C1CC-8A0F-4B45-8AE8-D45A052E7BC5}" type="presOf" srcId="{26835133-D638-7C4C-82A1-FAC2394A3E88}" destId="{307C79E0-42B7-F74F-9E66-B6B0FC3F4296}" srcOrd="0" destOrd="0" presId="urn:microsoft.com/office/officeart/2005/8/layout/vList2"/>
    <dgm:cxn modelId="{97E9279D-9253-4603-856D-DE28DDBD68E4}" type="presOf" srcId="{49307335-3BB3-F64A-8AEB-6EC1950CFF51}" destId="{D3B1E4CC-71FD-2E43-8C89-826A679F746C}" srcOrd="0" destOrd="0" presId="urn:microsoft.com/office/officeart/2005/8/layout/vList2"/>
    <dgm:cxn modelId="{AD2C400F-7A56-6C4C-841B-63D2F2685C25}" srcId="{26835133-D638-7C4C-82A1-FAC2394A3E88}" destId="{623B05B2-1965-A44C-B5FB-1C8235B2B6E9}" srcOrd="2" destOrd="0" parTransId="{A2E0D334-3F66-5E42-891D-5440ABA8881C}" sibTransId="{B17BB5AB-0A02-B146-83CA-A3B7ADA017CC}"/>
    <dgm:cxn modelId="{0CF3942B-E78E-4040-B249-DC807BF366A0}" srcId="{FEE7987C-C3D3-534F-9A41-A79AA57ADF81}" destId="{49307335-3BB3-F64A-8AEB-6EC1950CFF51}" srcOrd="0" destOrd="0" parTransId="{81985D14-D57F-B646-B520-143E236C02F5}" sibTransId="{130B7B32-7051-E046-971B-58503982C1EA}"/>
    <dgm:cxn modelId="{8B2F2724-E7A3-47DC-AC2A-B15392A3713B}" type="presOf" srcId="{DB132CB8-B245-E142-841A-6DDC26E12CD2}" destId="{78747EB1-0FC1-0A41-86EE-4263DAF13026}" srcOrd="0" destOrd="0" presId="urn:microsoft.com/office/officeart/2005/8/layout/vList2"/>
    <dgm:cxn modelId="{F7C83F1E-5C70-44C2-B28D-7D3F9B6D19FF}" type="presOf" srcId="{FEE7987C-C3D3-534F-9A41-A79AA57ADF81}" destId="{11D4B9BA-90AF-7F43-B176-598D9E9C40F0}" srcOrd="0" destOrd="0" presId="urn:microsoft.com/office/officeart/2005/8/layout/vList2"/>
    <dgm:cxn modelId="{ED5BB419-115F-44B1-8BFA-B68784FF251D}" type="presParOf" srcId="{307C79E0-42B7-F74F-9E66-B6B0FC3F4296}" destId="{7F8AABD5-70D7-0449-A833-AAE022172B59}" srcOrd="0" destOrd="0" presId="urn:microsoft.com/office/officeart/2005/8/layout/vList2"/>
    <dgm:cxn modelId="{5701FDDD-46D3-4F01-B436-D861FB8D565E}" type="presParOf" srcId="{307C79E0-42B7-F74F-9E66-B6B0FC3F4296}" destId="{2698CA58-DBB7-CE4A-B811-ED328DB49D78}" srcOrd="1" destOrd="0" presId="urn:microsoft.com/office/officeart/2005/8/layout/vList2"/>
    <dgm:cxn modelId="{CA975DC9-068C-425C-9DD4-B0B305DC0490}" type="presParOf" srcId="{307C79E0-42B7-F74F-9E66-B6B0FC3F4296}" destId="{11D4B9BA-90AF-7F43-B176-598D9E9C40F0}" srcOrd="2" destOrd="0" presId="urn:microsoft.com/office/officeart/2005/8/layout/vList2"/>
    <dgm:cxn modelId="{111ED0BB-BB79-49F4-B26A-ED7E5E0B01D5}" type="presParOf" srcId="{307C79E0-42B7-F74F-9E66-B6B0FC3F4296}" destId="{D3B1E4CC-71FD-2E43-8C89-826A679F746C}" srcOrd="3" destOrd="0" presId="urn:microsoft.com/office/officeart/2005/8/layout/vList2"/>
    <dgm:cxn modelId="{21E882F9-4839-4C2C-9441-33FEF5D58A22}" type="presParOf" srcId="{307C79E0-42B7-F74F-9E66-B6B0FC3F4296}" destId="{11D580D0-2036-634B-94B0-3A6776F9DBF8}" srcOrd="4" destOrd="0" presId="urn:microsoft.com/office/officeart/2005/8/layout/vList2"/>
    <dgm:cxn modelId="{97601466-985A-417B-B2A6-6808EDC0F07F}" type="presParOf" srcId="{307C79E0-42B7-F74F-9E66-B6B0FC3F4296}" destId="{78747EB1-0FC1-0A41-86EE-4263DAF1302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329AE-D020-4B4D-8C80-01AD14BB57D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B7FB4DF-A93B-D649-8729-43A47AD702FD}">
      <dgm:prSet phldrT="[Text]"/>
      <dgm:spPr/>
      <dgm:t>
        <a:bodyPr/>
        <a:lstStyle/>
        <a:p>
          <a:r>
            <a:rPr lang="en-US" b="1" dirty="0" smtClean="0">
              <a:solidFill>
                <a:schemeClr val="bg1"/>
              </a:solidFill>
              <a:effectLst>
                <a:outerShdw blurRad="38100" dist="38100" dir="2700000" algn="tl">
                  <a:srgbClr val="0064E2"/>
                </a:outerShdw>
              </a:effectLst>
            </a:rPr>
            <a:t>SQL statements can be used to:</a:t>
          </a:r>
          <a:endParaRPr lang="en-US" b="1" dirty="0">
            <a:solidFill>
              <a:schemeClr val="bg1"/>
            </a:solidFill>
          </a:endParaRPr>
        </a:p>
      </dgm:t>
    </dgm:pt>
    <dgm:pt modelId="{7D7D3C29-E601-7B48-8300-6C4966896A38}" type="parTrans" cxnId="{617DECC6-8F5C-1341-8C5A-ACF86E7765D0}">
      <dgm:prSet/>
      <dgm:spPr/>
      <dgm:t>
        <a:bodyPr/>
        <a:lstStyle/>
        <a:p>
          <a:endParaRPr lang="en-US"/>
        </a:p>
      </dgm:t>
    </dgm:pt>
    <dgm:pt modelId="{A1A5E429-2340-7746-805F-D85EDB7F393A}" type="sibTrans" cxnId="{617DECC6-8F5C-1341-8C5A-ACF86E7765D0}">
      <dgm:prSet/>
      <dgm:spPr/>
      <dgm:t>
        <a:bodyPr/>
        <a:lstStyle/>
        <a:p>
          <a:endParaRPr lang="en-US"/>
        </a:p>
      </dgm:t>
    </dgm:pt>
    <dgm:pt modelId="{21856587-A146-8442-B3FF-1D65E287C1BB}">
      <dgm:prSet/>
      <dgm:spPr/>
      <dgm:t>
        <a:bodyPr/>
        <a:lstStyle/>
        <a:p>
          <a:r>
            <a:rPr lang="en-US" dirty="0" smtClean="0">
              <a:effectLst/>
            </a:rPr>
            <a:t>Create tables </a:t>
          </a:r>
        </a:p>
      </dgm:t>
    </dgm:pt>
    <dgm:pt modelId="{A9872C9E-D942-D042-A54A-9E3ED8BD8A66}" type="parTrans" cxnId="{67595E5A-582C-EB41-9F6F-51066A3D0902}">
      <dgm:prSet/>
      <dgm:spPr/>
      <dgm:t>
        <a:bodyPr/>
        <a:lstStyle/>
        <a:p>
          <a:endParaRPr lang="en-US"/>
        </a:p>
      </dgm:t>
    </dgm:pt>
    <dgm:pt modelId="{8C34D3B0-CD33-3A45-AC20-F312A3A8224A}" type="sibTrans" cxnId="{67595E5A-582C-EB41-9F6F-51066A3D0902}">
      <dgm:prSet/>
      <dgm:spPr/>
      <dgm:t>
        <a:bodyPr/>
        <a:lstStyle/>
        <a:p>
          <a:endParaRPr lang="en-US"/>
        </a:p>
      </dgm:t>
    </dgm:pt>
    <dgm:pt modelId="{E7E540AA-E688-D347-95E9-592A12793212}">
      <dgm:prSet/>
      <dgm:spPr/>
      <dgm:t>
        <a:bodyPr/>
        <a:lstStyle/>
        <a:p>
          <a:r>
            <a:rPr lang="en-US" dirty="0" smtClean="0">
              <a:effectLst/>
            </a:rPr>
            <a:t>Insert and delete data in tables </a:t>
          </a:r>
        </a:p>
      </dgm:t>
    </dgm:pt>
    <dgm:pt modelId="{076AC029-1BA6-F646-A7DB-8D3C639C3A70}" type="parTrans" cxnId="{C34C3295-BC70-BE45-9C04-4961242ECFBE}">
      <dgm:prSet/>
      <dgm:spPr/>
      <dgm:t>
        <a:bodyPr/>
        <a:lstStyle/>
        <a:p>
          <a:endParaRPr lang="en-US"/>
        </a:p>
      </dgm:t>
    </dgm:pt>
    <dgm:pt modelId="{66AB3B76-1E36-A84E-A48E-94605DD39569}" type="sibTrans" cxnId="{C34C3295-BC70-BE45-9C04-4961242ECFBE}">
      <dgm:prSet/>
      <dgm:spPr/>
      <dgm:t>
        <a:bodyPr/>
        <a:lstStyle/>
        <a:p>
          <a:endParaRPr lang="en-US"/>
        </a:p>
      </dgm:t>
    </dgm:pt>
    <dgm:pt modelId="{C364A1C9-BC50-7A4F-958D-06806FB182AE}">
      <dgm:prSet/>
      <dgm:spPr/>
      <dgm:t>
        <a:bodyPr/>
        <a:lstStyle/>
        <a:p>
          <a:r>
            <a:rPr lang="en-US" dirty="0" smtClean="0">
              <a:effectLst/>
            </a:rPr>
            <a:t>Create views </a:t>
          </a:r>
        </a:p>
      </dgm:t>
    </dgm:pt>
    <dgm:pt modelId="{7579968D-85BC-6948-9DC8-6805F1C5FD33}" type="parTrans" cxnId="{A9E154D0-5FBE-C443-B645-B5ABA3C015B5}">
      <dgm:prSet/>
      <dgm:spPr/>
      <dgm:t>
        <a:bodyPr/>
        <a:lstStyle/>
        <a:p>
          <a:endParaRPr lang="en-US"/>
        </a:p>
      </dgm:t>
    </dgm:pt>
    <dgm:pt modelId="{3CDC4511-2132-6241-86A0-3D0E051B1BAB}" type="sibTrans" cxnId="{A9E154D0-5FBE-C443-B645-B5ABA3C015B5}">
      <dgm:prSet/>
      <dgm:spPr/>
      <dgm:t>
        <a:bodyPr/>
        <a:lstStyle/>
        <a:p>
          <a:endParaRPr lang="en-US"/>
        </a:p>
      </dgm:t>
    </dgm:pt>
    <dgm:pt modelId="{FFF468A1-A748-FF48-8F60-17D959AAAB43}">
      <dgm:prSet/>
      <dgm:spPr/>
      <dgm:t>
        <a:bodyPr/>
        <a:lstStyle/>
        <a:p>
          <a:r>
            <a:rPr lang="en-US" dirty="0" smtClean="0">
              <a:effectLst/>
            </a:rPr>
            <a:t>Retrieve data with query statements</a:t>
          </a:r>
        </a:p>
      </dgm:t>
    </dgm:pt>
    <dgm:pt modelId="{09E26048-E3BC-264C-9CC9-5BAAABE63268}" type="parTrans" cxnId="{44CB20DE-2BC3-9547-8FA4-374C1630A89C}">
      <dgm:prSet/>
      <dgm:spPr/>
      <dgm:t>
        <a:bodyPr/>
        <a:lstStyle/>
        <a:p>
          <a:endParaRPr lang="en-US"/>
        </a:p>
      </dgm:t>
    </dgm:pt>
    <dgm:pt modelId="{F2EDC7B4-169C-BD4A-8062-F69804C8996F}" type="sibTrans" cxnId="{44CB20DE-2BC3-9547-8FA4-374C1630A89C}">
      <dgm:prSet/>
      <dgm:spPr/>
      <dgm:t>
        <a:bodyPr/>
        <a:lstStyle/>
        <a:p>
          <a:endParaRPr lang="en-US"/>
        </a:p>
      </dgm:t>
    </dgm:pt>
    <dgm:pt modelId="{2E70F202-7551-944C-B26F-EB341DF96E04}" type="pres">
      <dgm:prSet presAssocID="{C7B329AE-D020-4B4D-8C80-01AD14BB57D1}" presName="Name0" presStyleCnt="0">
        <dgm:presLayoutVars>
          <dgm:dir/>
          <dgm:animLvl val="lvl"/>
          <dgm:resizeHandles val="exact"/>
        </dgm:presLayoutVars>
      </dgm:prSet>
      <dgm:spPr/>
      <dgm:t>
        <a:bodyPr/>
        <a:lstStyle/>
        <a:p>
          <a:endParaRPr lang="en-US"/>
        </a:p>
      </dgm:t>
    </dgm:pt>
    <dgm:pt modelId="{59E0E5B2-274F-B041-94D2-52B2742F455E}" type="pres">
      <dgm:prSet presAssocID="{2B7FB4DF-A93B-D649-8729-43A47AD702FD}" presName="composite" presStyleCnt="0"/>
      <dgm:spPr/>
    </dgm:pt>
    <dgm:pt modelId="{5E70569A-157E-B84F-8BE4-052909CE1C9C}" type="pres">
      <dgm:prSet presAssocID="{2B7FB4DF-A93B-D649-8729-43A47AD702FD}" presName="parTx" presStyleLbl="alignNode1" presStyleIdx="0" presStyleCnt="1">
        <dgm:presLayoutVars>
          <dgm:chMax val="0"/>
          <dgm:chPref val="0"/>
          <dgm:bulletEnabled val="1"/>
        </dgm:presLayoutVars>
      </dgm:prSet>
      <dgm:spPr/>
      <dgm:t>
        <a:bodyPr/>
        <a:lstStyle/>
        <a:p>
          <a:endParaRPr lang="en-US"/>
        </a:p>
      </dgm:t>
    </dgm:pt>
    <dgm:pt modelId="{8059D32B-B686-2946-9864-E0BC67B6D38C}" type="pres">
      <dgm:prSet presAssocID="{2B7FB4DF-A93B-D649-8729-43A47AD702FD}" presName="desTx" presStyleLbl="alignAccFollowNode1" presStyleIdx="0" presStyleCnt="1">
        <dgm:presLayoutVars>
          <dgm:bulletEnabled val="1"/>
        </dgm:presLayoutVars>
      </dgm:prSet>
      <dgm:spPr/>
      <dgm:t>
        <a:bodyPr/>
        <a:lstStyle/>
        <a:p>
          <a:endParaRPr lang="en-US"/>
        </a:p>
      </dgm:t>
    </dgm:pt>
  </dgm:ptLst>
  <dgm:cxnLst>
    <dgm:cxn modelId="{44CB20DE-2BC3-9547-8FA4-374C1630A89C}" srcId="{2B7FB4DF-A93B-D649-8729-43A47AD702FD}" destId="{FFF468A1-A748-FF48-8F60-17D959AAAB43}" srcOrd="3" destOrd="0" parTransId="{09E26048-E3BC-264C-9CC9-5BAAABE63268}" sibTransId="{F2EDC7B4-169C-BD4A-8062-F69804C8996F}"/>
    <dgm:cxn modelId="{A9E154D0-5FBE-C443-B645-B5ABA3C015B5}" srcId="{2B7FB4DF-A93B-D649-8729-43A47AD702FD}" destId="{C364A1C9-BC50-7A4F-958D-06806FB182AE}" srcOrd="2" destOrd="0" parTransId="{7579968D-85BC-6948-9DC8-6805F1C5FD33}" sibTransId="{3CDC4511-2132-6241-86A0-3D0E051B1BAB}"/>
    <dgm:cxn modelId="{EE2D4974-C4E4-4689-8953-B33D1938475D}" type="presOf" srcId="{2B7FB4DF-A93B-D649-8729-43A47AD702FD}" destId="{5E70569A-157E-B84F-8BE4-052909CE1C9C}" srcOrd="0" destOrd="0" presId="urn:microsoft.com/office/officeart/2005/8/layout/hList1"/>
    <dgm:cxn modelId="{939E30CD-A535-4252-A9B0-590F70505E34}" type="presOf" srcId="{21856587-A146-8442-B3FF-1D65E287C1BB}" destId="{8059D32B-B686-2946-9864-E0BC67B6D38C}" srcOrd="0" destOrd="0" presId="urn:microsoft.com/office/officeart/2005/8/layout/hList1"/>
    <dgm:cxn modelId="{D5E214B4-7C7E-4DE7-94BE-94FA33513F76}" type="presOf" srcId="{FFF468A1-A748-FF48-8F60-17D959AAAB43}" destId="{8059D32B-B686-2946-9864-E0BC67B6D38C}" srcOrd="0" destOrd="3" presId="urn:microsoft.com/office/officeart/2005/8/layout/hList1"/>
    <dgm:cxn modelId="{C34C3295-BC70-BE45-9C04-4961242ECFBE}" srcId="{2B7FB4DF-A93B-D649-8729-43A47AD702FD}" destId="{E7E540AA-E688-D347-95E9-592A12793212}" srcOrd="1" destOrd="0" parTransId="{076AC029-1BA6-F646-A7DB-8D3C639C3A70}" sibTransId="{66AB3B76-1E36-A84E-A48E-94605DD39569}"/>
    <dgm:cxn modelId="{42C85666-2049-478A-AC2B-55D811211CD6}" type="presOf" srcId="{C7B329AE-D020-4B4D-8C80-01AD14BB57D1}" destId="{2E70F202-7551-944C-B26F-EB341DF96E04}" srcOrd="0" destOrd="0" presId="urn:microsoft.com/office/officeart/2005/8/layout/hList1"/>
    <dgm:cxn modelId="{67595E5A-582C-EB41-9F6F-51066A3D0902}" srcId="{2B7FB4DF-A93B-D649-8729-43A47AD702FD}" destId="{21856587-A146-8442-B3FF-1D65E287C1BB}" srcOrd="0" destOrd="0" parTransId="{A9872C9E-D942-D042-A54A-9E3ED8BD8A66}" sibTransId="{8C34D3B0-CD33-3A45-AC20-F312A3A8224A}"/>
    <dgm:cxn modelId="{24C1878A-898C-4A8E-A85A-84D5AE4033CD}" type="presOf" srcId="{E7E540AA-E688-D347-95E9-592A12793212}" destId="{8059D32B-B686-2946-9864-E0BC67B6D38C}" srcOrd="0" destOrd="1" presId="urn:microsoft.com/office/officeart/2005/8/layout/hList1"/>
    <dgm:cxn modelId="{617DECC6-8F5C-1341-8C5A-ACF86E7765D0}" srcId="{C7B329AE-D020-4B4D-8C80-01AD14BB57D1}" destId="{2B7FB4DF-A93B-D649-8729-43A47AD702FD}" srcOrd="0" destOrd="0" parTransId="{7D7D3C29-E601-7B48-8300-6C4966896A38}" sibTransId="{A1A5E429-2340-7746-805F-D85EDB7F393A}"/>
    <dgm:cxn modelId="{8EF6BB04-BEA5-4C3A-986E-DB3B4E8D9401}" type="presOf" srcId="{C364A1C9-BC50-7A4F-958D-06806FB182AE}" destId="{8059D32B-B686-2946-9864-E0BC67B6D38C}" srcOrd="0" destOrd="2" presId="urn:microsoft.com/office/officeart/2005/8/layout/hList1"/>
    <dgm:cxn modelId="{673CD569-3F76-47AB-88C8-4559890F6952}" type="presParOf" srcId="{2E70F202-7551-944C-B26F-EB341DF96E04}" destId="{59E0E5B2-274F-B041-94D2-52B2742F455E}" srcOrd="0" destOrd="0" presId="urn:microsoft.com/office/officeart/2005/8/layout/hList1"/>
    <dgm:cxn modelId="{76FF8E25-444F-44E6-88E1-B64D0098397C}" type="presParOf" srcId="{59E0E5B2-274F-B041-94D2-52B2742F455E}" destId="{5E70569A-157E-B84F-8BE4-052909CE1C9C}" srcOrd="0" destOrd="0" presId="urn:microsoft.com/office/officeart/2005/8/layout/hList1"/>
    <dgm:cxn modelId="{3F476756-34F2-412E-B7A7-EE6DDEF02EB5}" type="presParOf" srcId="{59E0E5B2-274F-B041-94D2-52B2742F455E}" destId="{8059D32B-B686-2946-9864-E0BC67B6D38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39F8D-C288-C346-B08F-7C509C165E88}"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C3C8C794-48C2-D845-9421-064A3A0E257A}">
      <dgm:prSet/>
      <dgm:spPr>
        <a:solidFill>
          <a:schemeClr val="accent5">
            <a:lumMod val="60000"/>
            <a:lumOff val="40000"/>
          </a:schemeClr>
        </a:solidFill>
        <a:ln w="25400">
          <a:solidFill>
            <a:schemeClr val="bg1"/>
          </a:solidFill>
        </a:ln>
      </dgm:spPr>
      <dgm:t>
        <a:bodyPr/>
        <a:lstStyle/>
        <a:p>
          <a:pPr rtl="0"/>
          <a:r>
            <a:rPr lang="en-US" b="1" dirty="0" smtClean="0">
              <a:solidFill>
                <a:schemeClr val="bg1"/>
              </a:solidFill>
            </a:rPr>
            <a:t>The </a:t>
          </a:r>
          <a:r>
            <a:rPr lang="en-US" b="1" dirty="0" err="1" smtClean="0">
              <a:solidFill>
                <a:schemeClr val="bg1"/>
              </a:solidFill>
            </a:rPr>
            <a:t>SQLi</a:t>
          </a:r>
          <a:r>
            <a:rPr lang="en-US" b="1" dirty="0" smtClean="0">
              <a:solidFill>
                <a:schemeClr val="bg1"/>
              </a:solidFill>
            </a:rPr>
            <a:t> attack typically works by prematurely terminating a text string and appending a new command</a:t>
          </a:r>
          <a:endParaRPr lang="en-US" b="1" dirty="0">
            <a:solidFill>
              <a:schemeClr val="bg1"/>
            </a:solidFill>
          </a:endParaRPr>
        </a:p>
      </dgm:t>
    </dgm:pt>
    <dgm:pt modelId="{3B930D6A-2B6C-AB49-8167-9E5F1C6C0450}" type="parTrans" cxnId="{B3E64FD0-F0EF-464E-94F0-6EB236B1FE04}">
      <dgm:prSet/>
      <dgm:spPr/>
      <dgm:t>
        <a:bodyPr/>
        <a:lstStyle/>
        <a:p>
          <a:endParaRPr lang="en-US"/>
        </a:p>
      </dgm:t>
    </dgm:pt>
    <dgm:pt modelId="{29A6D2D5-74B9-D543-A230-687EDD5BF144}" type="sibTrans" cxnId="{B3E64FD0-F0EF-464E-94F0-6EB236B1FE04}">
      <dgm:prSet/>
      <dgm:spPr/>
      <dgm:t>
        <a:bodyPr/>
        <a:lstStyle/>
        <a:p>
          <a:endParaRPr lang="en-US"/>
        </a:p>
      </dgm:t>
    </dgm:pt>
    <dgm:pt modelId="{E48B7084-AA95-F447-92D5-6D0E34148E52}">
      <dgm:prSet/>
      <dgm:spPr>
        <a:ln w="25400">
          <a:solidFill>
            <a:schemeClr val="bg1"/>
          </a:solidFill>
        </a:ln>
      </dgm:spPr>
      <dgm:t>
        <a:bodyPr/>
        <a:lstStyle/>
        <a:p>
          <a:pPr rtl="0"/>
          <a:r>
            <a:rPr lang="en-US" dirty="0" smtClean="0"/>
            <a:t>Because the inserted command may have additional strings appended to it before it is executed the attacker terminates the injected string with a comment mark “- -”</a:t>
          </a:r>
          <a:endParaRPr lang="en-US" dirty="0"/>
        </a:p>
      </dgm:t>
    </dgm:pt>
    <dgm:pt modelId="{CB5B42C3-C677-234F-9678-014C7FB27236}" type="parTrans" cxnId="{185FA164-C910-AD41-B44A-A09DAA76D3E8}">
      <dgm:prSet/>
      <dgm:spPr/>
      <dgm:t>
        <a:bodyPr/>
        <a:lstStyle/>
        <a:p>
          <a:endParaRPr lang="en-US"/>
        </a:p>
      </dgm:t>
    </dgm:pt>
    <dgm:pt modelId="{026B3130-9EB6-FE45-85A9-B7D357127932}" type="sibTrans" cxnId="{185FA164-C910-AD41-B44A-A09DAA76D3E8}">
      <dgm:prSet/>
      <dgm:spPr/>
      <dgm:t>
        <a:bodyPr/>
        <a:lstStyle/>
        <a:p>
          <a:endParaRPr lang="en-US"/>
        </a:p>
      </dgm:t>
    </dgm:pt>
    <dgm:pt modelId="{ADCA4019-1E9D-0742-98DE-A12EEEACA29D}">
      <dgm:prSet/>
      <dgm:spPr>
        <a:solidFill>
          <a:schemeClr val="accent5">
            <a:lumMod val="60000"/>
            <a:lumOff val="40000"/>
          </a:schemeClr>
        </a:solidFill>
        <a:ln w="25400">
          <a:solidFill>
            <a:schemeClr val="bg1"/>
          </a:solidFill>
        </a:ln>
      </dgm:spPr>
      <dgm:t>
        <a:bodyPr/>
        <a:lstStyle/>
        <a:p>
          <a:pPr rtl="0"/>
          <a:r>
            <a:rPr lang="en-US" b="1" dirty="0" smtClean="0">
              <a:solidFill>
                <a:schemeClr val="bg1"/>
              </a:solidFill>
            </a:rPr>
            <a:t>Subsequent text is ignored at execution time</a:t>
          </a:r>
          <a:endParaRPr lang="en-US" b="1" dirty="0">
            <a:solidFill>
              <a:schemeClr val="bg1"/>
            </a:solidFill>
          </a:endParaRPr>
        </a:p>
      </dgm:t>
    </dgm:pt>
    <dgm:pt modelId="{BAC8A197-0877-614C-9D4B-0A80DA1C3CE1}" type="parTrans" cxnId="{F24C133F-25AB-E947-9D39-5C9FF8A863DF}">
      <dgm:prSet/>
      <dgm:spPr/>
      <dgm:t>
        <a:bodyPr/>
        <a:lstStyle/>
        <a:p>
          <a:endParaRPr lang="en-US"/>
        </a:p>
      </dgm:t>
    </dgm:pt>
    <dgm:pt modelId="{109CF322-7436-7D4C-B5C8-7FDE6610D393}" type="sibTrans" cxnId="{F24C133F-25AB-E947-9D39-5C9FF8A863DF}">
      <dgm:prSet/>
      <dgm:spPr/>
      <dgm:t>
        <a:bodyPr/>
        <a:lstStyle/>
        <a:p>
          <a:endParaRPr lang="en-US"/>
        </a:p>
      </dgm:t>
    </dgm:pt>
    <dgm:pt modelId="{D8534915-E245-9E43-9EF0-45CEFD9C0478}" type="pres">
      <dgm:prSet presAssocID="{0A639F8D-C288-C346-B08F-7C509C165E88}" presName="Name0" presStyleCnt="0">
        <dgm:presLayoutVars>
          <dgm:dir/>
          <dgm:animLvl val="lvl"/>
          <dgm:resizeHandles val="exact"/>
        </dgm:presLayoutVars>
      </dgm:prSet>
      <dgm:spPr/>
      <dgm:t>
        <a:bodyPr/>
        <a:lstStyle/>
        <a:p>
          <a:endParaRPr lang="en-US"/>
        </a:p>
      </dgm:t>
    </dgm:pt>
    <dgm:pt modelId="{FC9D58BC-A84A-964D-BD9B-A8BD149D6D75}" type="pres">
      <dgm:prSet presAssocID="{ADCA4019-1E9D-0742-98DE-A12EEEACA29D}" presName="boxAndChildren" presStyleCnt="0"/>
      <dgm:spPr/>
    </dgm:pt>
    <dgm:pt modelId="{A8F199B5-9582-1D41-AA0F-90C248A8369F}" type="pres">
      <dgm:prSet presAssocID="{ADCA4019-1E9D-0742-98DE-A12EEEACA29D}" presName="parentTextBox" presStyleLbl="node1" presStyleIdx="0" presStyleCnt="2" custScaleY="43654"/>
      <dgm:spPr/>
      <dgm:t>
        <a:bodyPr/>
        <a:lstStyle/>
        <a:p>
          <a:endParaRPr lang="en-US"/>
        </a:p>
      </dgm:t>
    </dgm:pt>
    <dgm:pt modelId="{CF60CC9C-39AA-5145-9EFF-81D00F0B1F83}" type="pres">
      <dgm:prSet presAssocID="{29A6D2D5-74B9-D543-A230-687EDD5BF144}" presName="sp" presStyleCnt="0"/>
      <dgm:spPr/>
    </dgm:pt>
    <dgm:pt modelId="{4B55EF89-7A95-9945-AA8B-8DC70CB65DE9}" type="pres">
      <dgm:prSet presAssocID="{C3C8C794-48C2-D845-9421-064A3A0E257A}" presName="arrowAndChildren" presStyleCnt="0"/>
      <dgm:spPr/>
    </dgm:pt>
    <dgm:pt modelId="{8F2574DE-1AE8-F341-9AF4-764E7916287A}" type="pres">
      <dgm:prSet presAssocID="{C3C8C794-48C2-D845-9421-064A3A0E257A}" presName="parentTextArrow" presStyleLbl="node1" presStyleIdx="0" presStyleCnt="2"/>
      <dgm:spPr/>
      <dgm:t>
        <a:bodyPr/>
        <a:lstStyle/>
        <a:p>
          <a:endParaRPr lang="en-US"/>
        </a:p>
      </dgm:t>
    </dgm:pt>
    <dgm:pt modelId="{B121884D-C389-FC4E-85A6-C9D2F8467421}" type="pres">
      <dgm:prSet presAssocID="{C3C8C794-48C2-D845-9421-064A3A0E257A}" presName="arrow" presStyleLbl="node1" presStyleIdx="1" presStyleCnt="2"/>
      <dgm:spPr/>
      <dgm:t>
        <a:bodyPr/>
        <a:lstStyle/>
        <a:p>
          <a:endParaRPr lang="en-US"/>
        </a:p>
      </dgm:t>
    </dgm:pt>
    <dgm:pt modelId="{32114042-2744-E745-8A51-DCB551FF5DA9}" type="pres">
      <dgm:prSet presAssocID="{C3C8C794-48C2-D845-9421-064A3A0E257A}" presName="descendantArrow" presStyleCnt="0"/>
      <dgm:spPr/>
    </dgm:pt>
    <dgm:pt modelId="{A2DC8247-886C-F948-BD27-D7F583898F2F}" type="pres">
      <dgm:prSet presAssocID="{E48B7084-AA95-F447-92D5-6D0E34148E52}" presName="childTextArrow" presStyleLbl="fgAccFollowNode1" presStyleIdx="0" presStyleCnt="1">
        <dgm:presLayoutVars>
          <dgm:bulletEnabled val="1"/>
        </dgm:presLayoutVars>
      </dgm:prSet>
      <dgm:spPr/>
      <dgm:t>
        <a:bodyPr/>
        <a:lstStyle/>
        <a:p>
          <a:endParaRPr lang="en-US"/>
        </a:p>
      </dgm:t>
    </dgm:pt>
  </dgm:ptLst>
  <dgm:cxnLst>
    <dgm:cxn modelId="{B6BE1DC2-B001-46FA-A816-F5C42F9B1F01}" type="presOf" srcId="{C3C8C794-48C2-D845-9421-064A3A0E257A}" destId="{B121884D-C389-FC4E-85A6-C9D2F8467421}" srcOrd="1" destOrd="0" presId="urn:microsoft.com/office/officeart/2005/8/layout/process4"/>
    <dgm:cxn modelId="{185FA164-C910-AD41-B44A-A09DAA76D3E8}" srcId="{C3C8C794-48C2-D845-9421-064A3A0E257A}" destId="{E48B7084-AA95-F447-92D5-6D0E34148E52}" srcOrd="0" destOrd="0" parTransId="{CB5B42C3-C677-234F-9678-014C7FB27236}" sibTransId="{026B3130-9EB6-FE45-85A9-B7D357127932}"/>
    <dgm:cxn modelId="{807F7D01-9493-42B8-AD71-C16FC6D17B5E}" type="presOf" srcId="{0A639F8D-C288-C346-B08F-7C509C165E88}" destId="{D8534915-E245-9E43-9EF0-45CEFD9C0478}" srcOrd="0" destOrd="0" presId="urn:microsoft.com/office/officeart/2005/8/layout/process4"/>
    <dgm:cxn modelId="{B3E64FD0-F0EF-464E-94F0-6EB236B1FE04}" srcId="{0A639F8D-C288-C346-B08F-7C509C165E88}" destId="{C3C8C794-48C2-D845-9421-064A3A0E257A}" srcOrd="0" destOrd="0" parTransId="{3B930D6A-2B6C-AB49-8167-9E5F1C6C0450}" sibTransId="{29A6D2D5-74B9-D543-A230-687EDD5BF144}"/>
    <dgm:cxn modelId="{F24C133F-25AB-E947-9D39-5C9FF8A863DF}" srcId="{0A639F8D-C288-C346-B08F-7C509C165E88}" destId="{ADCA4019-1E9D-0742-98DE-A12EEEACA29D}" srcOrd="1" destOrd="0" parTransId="{BAC8A197-0877-614C-9D4B-0A80DA1C3CE1}" sibTransId="{109CF322-7436-7D4C-B5C8-7FDE6610D393}"/>
    <dgm:cxn modelId="{191A2E11-FDB2-4E20-B143-66059E25A62D}" type="presOf" srcId="{ADCA4019-1E9D-0742-98DE-A12EEEACA29D}" destId="{A8F199B5-9582-1D41-AA0F-90C248A8369F}" srcOrd="0" destOrd="0" presId="urn:microsoft.com/office/officeart/2005/8/layout/process4"/>
    <dgm:cxn modelId="{75A039DB-EFA2-4C74-A0AC-A8B8F226BE5D}" type="presOf" srcId="{E48B7084-AA95-F447-92D5-6D0E34148E52}" destId="{A2DC8247-886C-F948-BD27-D7F583898F2F}" srcOrd="0" destOrd="0" presId="urn:microsoft.com/office/officeart/2005/8/layout/process4"/>
    <dgm:cxn modelId="{287675FE-1C62-4B25-9CEA-9F40255BB050}" type="presOf" srcId="{C3C8C794-48C2-D845-9421-064A3A0E257A}" destId="{8F2574DE-1AE8-F341-9AF4-764E7916287A}" srcOrd="0" destOrd="0" presId="urn:microsoft.com/office/officeart/2005/8/layout/process4"/>
    <dgm:cxn modelId="{C3B8296D-39BA-4DA9-B4ED-762DA7CC9F73}" type="presParOf" srcId="{D8534915-E245-9E43-9EF0-45CEFD9C0478}" destId="{FC9D58BC-A84A-964D-BD9B-A8BD149D6D75}" srcOrd="0" destOrd="0" presId="urn:microsoft.com/office/officeart/2005/8/layout/process4"/>
    <dgm:cxn modelId="{FE59159B-056E-40BA-9A40-067D056597A4}" type="presParOf" srcId="{FC9D58BC-A84A-964D-BD9B-A8BD149D6D75}" destId="{A8F199B5-9582-1D41-AA0F-90C248A8369F}" srcOrd="0" destOrd="0" presId="urn:microsoft.com/office/officeart/2005/8/layout/process4"/>
    <dgm:cxn modelId="{26EE9B81-C791-47B0-B2B8-44430CEA2EE9}" type="presParOf" srcId="{D8534915-E245-9E43-9EF0-45CEFD9C0478}" destId="{CF60CC9C-39AA-5145-9EFF-81D00F0B1F83}" srcOrd="1" destOrd="0" presId="urn:microsoft.com/office/officeart/2005/8/layout/process4"/>
    <dgm:cxn modelId="{73A36520-B654-44E6-BA1B-382A6352F073}" type="presParOf" srcId="{D8534915-E245-9E43-9EF0-45CEFD9C0478}" destId="{4B55EF89-7A95-9945-AA8B-8DC70CB65DE9}" srcOrd="2" destOrd="0" presId="urn:microsoft.com/office/officeart/2005/8/layout/process4"/>
    <dgm:cxn modelId="{F0517199-1A78-4646-A5EB-5ABC0972DF35}" type="presParOf" srcId="{4B55EF89-7A95-9945-AA8B-8DC70CB65DE9}" destId="{8F2574DE-1AE8-F341-9AF4-764E7916287A}" srcOrd="0" destOrd="0" presId="urn:microsoft.com/office/officeart/2005/8/layout/process4"/>
    <dgm:cxn modelId="{149A4A22-9DD2-48EF-BD4F-6A7A998D457C}" type="presParOf" srcId="{4B55EF89-7A95-9945-AA8B-8DC70CB65DE9}" destId="{B121884D-C389-FC4E-85A6-C9D2F8467421}" srcOrd="1" destOrd="0" presId="urn:microsoft.com/office/officeart/2005/8/layout/process4"/>
    <dgm:cxn modelId="{685B2D73-1A46-489A-81AC-7D0AA20862AE}" type="presParOf" srcId="{4B55EF89-7A95-9945-AA8B-8DC70CB65DE9}" destId="{32114042-2744-E745-8A51-DCB551FF5DA9}" srcOrd="2" destOrd="0" presId="urn:microsoft.com/office/officeart/2005/8/layout/process4"/>
    <dgm:cxn modelId="{97DBDDAA-AEFA-42ED-991A-867B5FFD8164}" type="presParOf" srcId="{32114042-2744-E745-8A51-DCB551FF5DA9}" destId="{A2DC8247-886C-F948-BD27-D7F583898F2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F11CF5-3784-AE4D-A5C0-E8A93FB3E7C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5E9F13E-6F3A-DE47-AF42-AAFE40D9BCC6}">
      <dgm:prSet custT="1"/>
      <dgm:spPr>
        <a:solidFill>
          <a:schemeClr val="bg2"/>
        </a:solidFill>
      </dgm:spPr>
      <dgm:t>
        <a:bodyPr/>
        <a:lstStyle/>
        <a:p>
          <a:pPr rtl="0"/>
          <a:r>
            <a:rPr lang="en-US" sz="1800" b="1" dirty="0" smtClean="0"/>
            <a:t>User input</a:t>
          </a:r>
          <a:endParaRPr lang="en-US" sz="1800" b="1" dirty="0"/>
        </a:p>
      </dgm:t>
    </dgm:pt>
    <dgm:pt modelId="{3C5DF413-B4D7-F140-8ECB-E3B7264CBE45}" type="parTrans" cxnId="{E8855C14-4F6B-5347-AFFE-FF33C4AEDBC6}">
      <dgm:prSet/>
      <dgm:spPr/>
      <dgm:t>
        <a:bodyPr/>
        <a:lstStyle/>
        <a:p>
          <a:endParaRPr lang="en-US"/>
        </a:p>
      </dgm:t>
    </dgm:pt>
    <dgm:pt modelId="{6E7F737F-EDC5-0D41-910E-FC93CA6FAFDE}" type="sibTrans" cxnId="{E8855C14-4F6B-5347-AFFE-FF33C4AEDBC6}">
      <dgm:prSet/>
      <dgm:spPr/>
      <dgm:t>
        <a:bodyPr/>
        <a:lstStyle/>
        <a:p>
          <a:endParaRPr lang="en-US"/>
        </a:p>
      </dgm:t>
    </dgm:pt>
    <dgm:pt modelId="{524F4694-479A-634E-A94B-FBA266C58145}">
      <dgm:prSet/>
      <dgm:spPr/>
      <dgm:t>
        <a:bodyPr/>
        <a:lstStyle/>
        <a:p>
          <a:pPr rtl="0"/>
          <a:r>
            <a:rPr lang="en-US" dirty="0" smtClean="0"/>
            <a:t>Attackers inject SQL commands by providing suitable crafted user input</a:t>
          </a:r>
          <a:endParaRPr lang="en-US" dirty="0"/>
        </a:p>
      </dgm:t>
    </dgm:pt>
    <dgm:pt modelId="{D36FC29E-8ED0-F748-90C3-DFEF50BD8E3F}" type="parTrans" cxnId="{AC649DF8-F572-E544-A091-1DA678B24D0D}">
      <dgm:prSet/>
      <dgm:spPr/>
      <dgm:t>
        <a:bodyPr/>
        <a:lstStyle/>
        <a:p>
          <a:endParaRPr lang="en-US"/>
        </a:p>
      </dgm:t>
    </dgm:pt>
    <dgm:pt modelId="{3FE53754-6A36-C946-9877-1E20E39F25E4}" type="sibTrans" cxnId="{AC649DF8-F572-E544-A091-1DA678B24D0D}">
      <dgm:prSet/>
      <dgm:spPr/>
      <dgm:t>
        <a:bodyPr/>
        <a:lstStyle/>
        <a:p>
          <a:endParaRPr lang="en-US"/>
        </a:p>
      </dgm:t>
    </dgm:pt>
    <dgm:pt modelId="{491FCB85-8357-4F4B-B05D-5484C13F4329}">
      <dgm:prSet custT="1"/>
      <dgm:spPr>
        <a:solidFill>
          <a:schemeClr val="bg2"/>
        </a:solidFill>
      </dgm:spPr>
      <dgm:t>
        <a:bodyPr/>
        <a:lstStyle/>
        <a:p>
          <a:pPr rtl="0"/>
          <a:r>
            <a:rPr lang="en-US" sz="1800" b="1" dirty="0" smtClean="0"/>
            <a:t>Server variables</a:t>
          </a:r>
          <a:endParaRPr lang="en-US" sz="1800" b="1" dirty="0"/>
        </a:p>
      </dgm:t>
    </dgm:pt>
    <dgm:pt modelId="{9C93A369-D636-1248-81EE-DC1B9505E399}" type="parTrans" cxnId="{6AF61A3D-FC7D-1A48-809B-5A21EE0C4435}">
      <dgm:prSet/>
      <dgm:spPr/>
      <dgm:t>
        <a:bodyPr/>
        <a:lstStyle/>
        <a:p>
          <a:endParaRPr lang="en-US"/>
        </a:p>
      </dgm:t>
    </dgm:pt>
    <dgm:pt modelId="{356B8FD1-26AA-814B-9094-DD0CF0390CD3}" type="sibTrans" cxnId="{6AF61A3D-FC7D-1A48-809B-5A21EE0C4435}">
      <dgm:prSet/>
      <dgm:spPr/>
      <dgm:t>
        <a:bodyPr/>
        <a:lstStyle/>
        <a:p>
          <a:endParaRPr lang="en-US"/>
        </a:p>
      </dgm:t>
    </dgm:pt>
    <dgm:pt modelId="{6272BAFF-0A09-1B4A-9CA5-D158D937E7C3}">
      <dgm:prSet/>
      <dgm:spPr/>
      <dgm:t>
        <a:bodyPr/>
        <a:lstStyle/>
        <a:p>
          <a:pPr rtl="0"/>
          <a:r>
            <a:rPr lang="en-US" dirty="0" smtClean="0"/>
            <a:t>Attackers can forge the values that are placed in HTTP and network headers and exploit this vulnerability by placing data directly into the headers</a:t>
          </a:r>
          <a:endParaRPr lang="en-US" dirty="0"/>
        </a:p>
      </dgm:t>
    </dgm:pt>
    <dgm:pt modelId="{3C6B4321-6882-F94F-A1DA-483FB1CAB706}" type="parTrans" cxnId="{BB760813-27DC-C446-9CBF-33F65D262F0F}">
      <dgm:prSet/>
      <dgm:spPr/>
      <dgm:t>
        <a:bodyPr/>
        <a:lstStyle/>
        <a:p>
          <a:endParaRPr lang="en-US"/>
        </a:p>
      </dgm:t>
    </dgm:pt>
    <dgm:pt modelId="{9E594EBD-C4F2-EA42-B4FA-E749CAADC767}" type="sibTrans" cxnId="{BB760813-27DC-C446-9CBF-33F65D262F0F}">
      <dgm:prSet/>
      <dgm:spPr/>
      <dgm:t>
        <a:bodyPr/>
        <a:lstStyle/>
        <a:p>
          <a:endParaRPr lang="en-US"/>
        </a:p>
      </dgm:t>
    </dgm:pt>
    <dgm:pt modelId="{7B0C6597-ABC3-5E4F-BF93-38742306E0B2}">
      <dgm:prSet custT="1"/>
      <dgm:spPr>
        <a:solidFill>
          <a:schemeClr val="bg2"/>
        </a:solidFill>
      </dgm:spPr>
      <dgm:t>
        <a:bodyPr/>
        <a:lstStyle/>
        <a:p>
          <a:pPr rtl="0"/>
          <a:r>
            <a:rPr lang="en-US" sz="1800" b="1" dirty="0" smtClean="0"/>
            <a:t>Second-order injection</a:t>
          </a:r>
          <a:endParaRPr lang="en-US" sz="1800" b="1" dirty="0"/>
        </a:p>
      </dgm:t>
    </dgm:pt>
    <dgm:pt modelId="{C65A0A1A-8E31-D946-A7EC-6A38011C4ED1}" type="parTrans" cxnId="{F3F0718D-1354-9C41-B76C-EFB7A139E25B}">
      <dgm:prSet/>
      <dgm:spPr/>
      <dgm:t>
        <a:bodyPr/>
        <a:lstStyle/>
        <a:p>
          <a:endParaRPr lang="en-US"/>
        </a:p>
      </dgm:t>
    </dgm:pt>
    <dgm:pt modelId="{F946BDDC-F435-2A44-9C6F-7DD114DE12EC}" type="sibTrans" cxnId="{F3F0718D-1354-9C41-B76C-EFB7A139E25B}">
      <dgm:prSet/>
      <dgm:spPr/>
      <dgm:t>
        <a:bodyPr/>
        <a:lstStyle/>
        <a:p>
          <a:endParaRPr lang="en-US"/>
        </a:p>
      </dgm:t>
    </dgm:pt>
    <dgm:pt modelId="{B341C437-17B1-5E47-8382-52377672EAEE}">
      <dgm:prSet/>
      <dgm:spPr/>
      <dgm:t>
        <a:bodyPr/>
        <a:lstStyle/>
        <a:p>
          <a:pPr rtl="0"/>
          <a:r>
            <a:rPr lang="en-US" dirty="0" smtClean="0"/>
            <a:t>A malicious user could rely on data already present in the system or database to trigger an SQL injection attack, so when the attack occurs, the input that modifies the query to cause an attack does not come from the user, but from within the system itself</a:t>
          </a:r>
          <a:endParaRPr lang="en-US" dirty="0"/>
        </a:p>
      </dgm:t>
    </dgm:pt>
    <dgm:pt modelId="{93232793-6147-2F42-BF24-4A98DC18AE63}" type="parTrans" cxnId="{DB022FDA-257A-7047-B359-A5944E95ED5D}">
      <dgm:prSet/>
      <dgm:spPr/>
      <dgm:t>
        <a:bodyPr/>
        <a:lstStyle/>
        <a:p>
          <a:endParaRPr lang="en-US"/>
        </a:p>
      </dgm:t>
    </dgm:pt>
    <dgm:pt modelId="{843524D9-B861-F54C-897D-E804C4CE086B}" type="sibTrans" cxnId="{DB022FDA-257A-7047-B359-A5944E95ED5D}">
      <dgm:prSet/>
      <dgm:spPr/>
      <dgm:t>
        <a:bodyPr/>
        <a:lstStyle/>
        <a:p>
          <a:endParaRPr lang="en-US"/>
        </a:p>
      </dgm:t>
    </dgm:pt>
    <dgm:pt modelId="{49530B86-CEB5-8443-BCA3-BE15206FF3FD}">
      <dgm:prSet custT="1"/>
      <dgm:spPr>
        <a:solidFill>
          <a:schemeClr val="bg2"/>
        </a:solidFill>
      </dgm:spPr>
      <dgm:t>
        <a:bodyPr/>
        <a:lstStyle/>
        <a:p>
          <a:pPr rtl="0"/>
          <a:r>
            <a:rPr lang="en-US" sz="1800" b="1" dirty="0" smtClean="0"/>
            <a:t>Cookies</a:t>
          </a:r>
          <a:endParaRPr lang="en-US" sz="1800" b="1" dirty="0"/>
        </a:p>
      </dgm:t>
    </dgm:pt>
    <dgm:pt modelId="{54973708-BCEE-FB4F-9802-4D61073E9ECD}" type="parTrans" cxnId="{FDE3048E-E963-4D41-8940-48338D186958}">
      <dgm:prSet/>
      <dgm:spPr/>
      <dgm:t>
        <a:bodyPr/>
        <a:lstStyle/>
        <a:p>
          <a:endParaRPr lang="en-US"/>
        </a:p>
      </dgm:t>
    </dgm:pt>
    <dgm:pt modelId="{18D2BF48-2679-C043-865C-236075530C0B}" type="sibTrans" cxnId="{FDE3048E-E963-4D41-8940-48338D186958}">
      <dgm:prSet/>
      <dgm:spPr/>
      <dgm:t>
        <a:bodyPr/>
        <a:lstStyle/>
        <a:p>
          <a:endParaRPr lang="en-US"/>
        </a:p>
      </dgm:t>
    </dgm:pt>
    <dgm:pt modelId="{B55A9BA4-A4E5-F749-A99D-958FB8B485AD}">
      <dgm:prSet/>
      <dgm:spPr/>
      <dgm:t>
        <a:bodyPr/>
        <a:lstStyle/>
        <a:p>
          <a:pPr rtl="0"/>
          <a:r>
            <a:rPr lang="en-US" dirty="0" smtClean="0"/>
            <a:t>An attacker could alter cookies such that when the application server builds an SQL query based on the cookie’s content, the structure and function of the query is modified</a:t>
          </a:r>
          <a:endParaRPr lang="en-US" dirty="0"/>
        </a:p>
      </dgm:t>
    </dgm:pt>
    <dgm:pt modelId="{539EABEF-B344-ED4C-8B3B-90F95C45A54B}" type="parTrans" cxnId="{D9FC286C-EBCC-AF44-B128-E885745A57EA}">
      <dgm:prSet/>
      <dgm:spPr/>
      <dgm:t>
        <a:bodyPr/>
        <a:lstStyle/>
        <a:p>
          <a:endParaRPr lang="en-US"/>
        </a:p>
      </dgm:t>
    </dgm:pt>
    <dgm:pt modelId="{FD7482FE-054E-924C-9DBE-9CA798B631DB}" type="sibTrans" cxnId="{D9FC286C-EBCC-AF44-B128-E885745A57EA}">
      <dgm:prSet/>
      <dgm:spPr/>
      <dgm:t>
        <a:bodyPr/>
        <a:lstStyle/>
        <a:p>
          <a:endParaRPr lang="en-US"/>
        </a:p>
      </dgm:t>
    </dgm:pt>
    <dgm:pt modelId="{7614CB46-C29C-664D-9BC3-3176EC3774A3}">
      <dgm:prSet custT="1"/>
      <dgm:spPr>
        <a:solidFill>
          <a:schemeClr val="bg2"/>
        </a:solidFill>
      </dgm:spPr>
      <dgm:t>
        <a:bodyPr/>
        <a:lstStyle/>
        <a:p>
          <a:pPr rtl="0"/>
          <a:r>
            <a:rPr lang="en-US" sz="1800" b="1" dirty="0" smtClean="0">
              <a:solidFill>
                <a:schemeClr val="tx1"/>
              </a:solidFill>
            </a:rPr>
            <a:t>Physical user input</a:t>
          </a:r>
          <a:endParaRPr lang="en-US" sz="1800" b="1" dirty="0">
            <a:solidFill>
              <a:schemeClr val="tx1"/>
            </a:solidFill>
          </a:endParaRPr>
        </a:p>
      </dgm:t>
    </dgm:pt>
    <dgm:pt modelId="{799554AD-8A96-BC42-AE48-B05BF165BFB4}" type="parTrans" cxnId="{97DAC05D-2E69-9841-976D-63ADBDB5B3F3}">
      <dgm:prSet/>
      <dgm:spPr/>
      <dgm:t>
        <a:bodyPr/>
        <a:lstStyle/>
        <a:p>
          <a:endParaRPr lang="en-US"/>
        </a:p>
      </dgm:t>
    </dgm:pt>
    <dgm:pt modelId="{B5DB7DEA-654C-B14C-AB1B-78E1C6E68196}" type="sibTrans" cxnId="{97DAC05D-2E69-9841-976D-63ADBDB5B3F3}">
      <dgm:prSet/>
      <dgm:spPr/>
      <dgm:t>
        <a:bodyPr/>
        <a:lstStyle/>
        <a:p>
          <a:endParaRPr lang="en-US"/>
        </a:p>
      </dgm:t>
    </dgm:pt>
    <dgm:pt modelId="{A14DE3FD-071D-4848-A327-11FD94BE7480}">
      <dgm:prSet/>
      <dgm:spPr/>
      <dgm:t>
        <a:bodyPr/>
        <a:lstStyle/>
        <a:p>
          <a:pPr rtl="0"/>
          <a:r>
            <a:rPr lang="en-US" dirty="0" smtClean="0"/>
            <a:t>Applying user input that constructs an attack outside the realm of web requests</a:t>
          </a:r>
          <a:endParaRPr lang="en-US" dirty="0"/>
        </a:p>
      </dgm:t>
    </dgm:pt>
    <dgm:pt modelId="{6DF2F26D-DA4C-354A-B681-96E77E1C3DEC}" type="parTrans" cxnId="{85163ACB-D1D0-7D41-9628-B13A3CE04E35}">
      <dgm:prSet/>
      <dgm:spPr/>
      <dgm:t>
        <a:bodyPr/>
        <a:lstStyle/>
        <a:p>
          <a:endParaRPr lang="en-US"/>
        </a:p>
      </dgm:t>
    </dgm:pt>
    <dgm:pt modelId="{97695905-3095-6F41-BE04-6EF04FB595E7}" type="sibTrans" cxnId="{85163ACB-D1D0-7D41-9628-B13A3CE04E35}">
      <dgm:prSet/>
      <dgm:spPr/>
      <dgm:t>
        <a:bodyPr/>
        <a:lstStyle/>
        <a:p>
          <a:endParaRPr lang="en-US"/>
        </a:p>
      </dgm:t>
    </dgm:pt>
    <dgm:pt modelId="{2BCFD59D-931A-5641-8EF6-120332DFB91E}" type="pres">
      <dgm:prSet presAssocID="{E4F11CF5-3784-AE4D-A5C0-E8A93FB3E7CC}" presName="linear" presStyleCnt="0">
        <dgm:presLayoutVars>
          <dgm:dir/>
          <dgm:animLvl val="lvl"/>
          <dgm:resizeHandles val="exact"/>
        </dgm:presLayoutVars>
      </dgm:prSet>
      <dgm:spPr/>
      <dgm:t>
        <a:bodyPr/>
        <a:lstStyle/>
        <a:p>
          <a:endParaRPr lang="en-US"/>
        </a:p>
      </dgm:t>
    </dgm:pt>
    <dgm:pt modelId="{A7842911-1265-AA4D-9D75-96027A8FA5A6}" type="pres">
      <dgm:prSet presAssocID="{15E9F13E-6F3A-DE47-AF42-AAFE40D9BCC6}" presName="parentLin" presStyleCnt="0"/>
      <dgm:spPr/>
    </dgm:pt>
    <dgm:pt modelId="{9ADA4AA5-8D81-4845-82E3-47DDCEDBE16E}" type="pres">
      <dgm:prSet presAssocID="{15E9F13E-6F3A-DE47-AF42-AAFE40D9BCC6}" presName="parentLeftMargin" presStyleLbl="node1" presStyleIdx="0" presStyleCnt="5"/>
      <dgm:spPr/>
      <dgm:t>
        <a:bodyPr/>
        <a:lstStyle/>
        <a:p>
          <a:endParaRPr lang="en-US"/>
        </a:p>
      </dgm:t>
    </dgm:pt>
    <dgm:pt modelId="{49DE32D0-A3E0-634B-A0BA-EB313BB093B1}" type="pres">
      <dgm:prSet presAssocID="{15E9F13E-6F3A-DE47-AF42-AAFE40D9BCC6}" presName="parentText" presStyleLbl="node1" presStyleIdx="0" presStyleCnt="5">
        <dgm:presLayoutVars>
          <dgm:chMax val="0"/>
          <dgm:bulletEnabled val="1"/>
        </dgm:presLayoutVars>
      </dgm:prSet>
      <dgm:spPr/>
      <dgm:t>
        <a:bodyPr/>
        <a:lstStyle/>
        <a:p>
          <a:endParaRPr lang="en-US"/>
        </a:p>
      </dgm:t>
    </dgm:pt>
    <dgm:pt modelId="{4034D5E1-0DCE-3D4F-A823-6B5FF55DCB3D}" type="pres">
      <dgm:prSet presAssocID="{15E9F13E-6F3A-DE47-AF42-AAFE40D9BCC6}" presName="negativeSpace" presStyleCnt="0"/>
      <dgm:spPr/>
    </dgm:pt>
    <dgm:pt modelId="{24C470D0-E073-9C48-8B05-D345ECE226DF}" type="pres">
      <dgm:prSet presAssocID="{15E9F13E-6F3A-DE47-AF42-AAFE40D9BCC6}" presName="childText" presStyleLbl="conFgAcc1" presStyleIdx="0" presStyleCnt="5">
        <dgm:presLayoutVars>
          <dgm:bulletEnabled val="1"/>
        </dgm:presLayoutVars>
      </dgm:prSet>
      <dgm:spPr/>
      <dgm:t>
        <a:bodyPr/>
        <a:lstStyle/>
        <a:p>
          <a:endParaRPr lang="en-US"/>
        </a:p>
      </dgm:t>
    </dgm:pt>
    <dgm:pt modelId="{3F0318AA-E6EE-8E48-A563-A6343B85177E}" type="pres">
      <dgm:prSet presAssocID="{6E7F737F-EDC5-0D41-910E-FC93CA6FAFDE}" presName="spaceBetweenRectangles" presStyleCnt="0"/>
      <dgm:spPr/>
    </dgm:pt>
    <dgm:pt modelId="{B288BDAA-1110-214B-8FD3-E67B13D69B6E}" type="pres">
      <dgm:prSet presAssocID="{491FCB85-8357-4F4B-B05D-5484C13F4329}" presName="parentLin" presStyleCnt="0"/>
      <dgm:spPr/>
    </dgm:pt>
    <dgm:pt modelId="{EDD02C74-B40F-CD4C-8FCA-DBC81872B19F}" type="pres">
      <dgm:prSet presAssocID="{491FCB85-8357-4F4B-B05D-5484C13F4329}" presName="parentLeftMargin" presStyleLbl="node1" presStyleIdx="0" presStyleCnt="5"/>
      <dgm:spPr/>
      <dgm:t>
        <a:bodyPr/>
        <a:lstStyle/>
        <a:p>
          <a:endParaRPr lang="en-US"/>
        </a:p>
      </dgm:t>
    </dgm:pt>
    <dgm:pt modelId="{B6590F0A-960D-A44D-9693-1DDA5793ED80}" type="pres">
      <dgm:prSet presAssocID="{491FCB85-8357-4F4B-B05D-5484C13F4329}" presName="parentText" presStyleLbl="node1" presStyleIdx="1" presStyleCnt="5">
        <dgm:presLayoutVars>
          <dgm:chMax val="0"/>
          <dgm:bulletEnabled val="1"/>
        </dgm:presLayoutVars>
      </dgm:prSet>
      <dgm:spPr/>
      <dgm:t>
        <a:bodyPr/>
        <a:lstStyle/>
        <a:p>
          <a:endParaRPr lang="en-US"/>
        </a:p>
      </dgm:t>
    </dgm:pt>
    <dgm:pt modelId="{E25A1E38-D126-B846-A025-C8D7510DB80E}" type="pres">
      <dgm:prSet presAssocID="{491FCB85-8357-4F4B-B05D-5484C13F4329}" presName="negativeSpace" presStyleCnt="0"/>
      <dgm:spPr/>
    </dgm:pt>
    <dgm:pt modelId="{F347A860-BF20-F343-AE0E-F894CF3A2B77}" type="pres">
      <dgm:prSet presAssocID="{491FCB85-8357-4F4B-B05D-5484C13F4329}" presName="childText" presStyleLbl="conFgAcc1" presStyleIdx="1" presStyleCnt="5">
        <dgm:presLayoutVars>
          <dgm:bulletEnabled val="1"/>
        </dgm:presLayoutVars>
      </dgm:prSet>
      <dgm:spPr/>
      <dgm:t>
        <a:bodyPr/>
        <a:lstStyle/>
        <a:p>
          <a:endParaRPr lang="en-US"/>
        </a:p>
      </dgm:t>
    </dgm:pt>
    <dgm:pt modelId="{2B4F25B6-A242-3942-931E-63ED986B2BBE}" type="pres">
      <dgm:prSet presAssocID="{356B8FD1-26AA-814B-9094-DD0CF0390CD3}" presName="spaceBetweenRectangles" presStyleCnt="0"/>
      <dgm:spPr/>
    </dgm:pt>
    <dgm:pt modelId="{E2F88B07-3075-9444-8AB1-4BF5DBAEDD9B}" type="pres">
      <dgm:prSet presAssocID="{7B0C6597-ABC3-5E4F-BF93-38742306E0B2}" presName="parentLin" presStyleCnt="0"/>
      <dgm:spPr/>
    </dgm:pt>
    <dgm:pt modelId="{9C185153-152C-D943-8B6D-FBB0449897B1}" type="pres">
      <dgm:prSet presAssocID="{7B0C6597-ABC3-5E4F-BF93-38742306E0B2}" presName="parentLeftMargin" presStyleLbl="node1" presStyleIdx="1" presStyleCnt="5"/>
      <dgm:spPr/>
      <dgm:t>
        <a:bodyPr/>
        <a:lstStyle/>
        <a:p>
          <a:endParaRPr lang="en-US"/>
        </a:p>
      </dgm:t>
    </dgm:pt>
    <dgm:pt modelId="{BA985232-B7AE-214D-B627-6183C6D03381}" type="pres">
      <dgm:prSet presAssocID="{7B0C6597-ABC3-5E4F-BF93-38742306E0B2}" presName="parentText" presStyleLbl="node1" presStyleIdx="2" presStyleCnt="5">
        <dgm:presLayoutVars>
          <dgm:chMax val="0"/>
          <dgm:bulletEnabled val="1"/>
        </dgm:presLayoutVars>
      </dgm:prSet>
      <dgm:spPr/>
      <dgm:t>
        <a:bodyPr/>
        <a:lstStyle/>
        <a:p>
          <a:endParaRPr lang="en-US"/>
        </a:p>
      </dgm:t>
    </dgm:pt>
    <dgm:pt modelId="{2068409E-150D-F945-9411-969D30DAB1CB}" type="pres">
      <dgm:prSet presAssocID="{7B0C6597-ABC3-5E4F-BF93-38742306E0B2}" presName="negativeSpace" presStyleCnt="0"/>
      <dgm:spPr/>
    </dgm:pt>
    <dgm:pt modelId="{D121F9AD-CE7C-774F-8AB4-1CD37265180C}" type="pres">
      <dgm:prSet presAssocID="{7B0C6597-ABC3-5E4F-BF93-38742306E0B2}" presName="childText" presStyleLbl="conFgAcc1" presStyleIdx="2" presStyleCnt="5">
        <dgm:presLayoutVars>
          <dgm:bulletEnabled val="1"/>
        </dgm:presLayoutVars>
      </dgm:prSet>
      <dgm:spPr/>
      <dgm:t>
        <a:bodyPr/>
        <a:lstStyle/>
        <a:p>
          <a:endParaRPr lang="en-US"/>
        </a:p>
      </dgm:t>
    </dgm:pt>
    <dgm:pt modelId="{812B8A31-D98F-5F4D-85DC-FDF903C9EADF}" type="pres">
      <dgm:prSet presAssocID="{F946BDDC-F435-2A44-9C6F-7DD114DE12EC}" presName="spaceBetweenRectangles" presStyleCnt="0"/>
      <dgm:spPr/>
    </dgm:pt>
    <dgm:pt modelId="{58B90200-A447-7E46-A7F5-BF74B8765A7C}" type="pres">
      <dgm:prSet presAssocID="{49530B86-CEB5-8443-BCA3-BE15206FF3FD}" presName="parentLin" presStyleCnt="0"/>
      <dgm:spPr/>
    </dgm:pt>
    <dgm:pt modelId="{D4E7FFE6-8577-3D4F-9934-63B359F29951}" type="pres">
      <dgm:prSet presAssocID="{49530B86-CEB5-8443-BCA3-BE15206FF3FD}" presName="parentLeftMargin" presStyleLbl="node1" presStyleIdx="2" presStyleCnt="5"/>
      <dgm:spPr/>
      <dgm:t>
        <a:bodyPr/>
        <a:lstStyle/>
        <a:p>
          <a:endParaRPr lang="en-US"/>
        </a:p>
      </dgm:t>
    </dgm:pt>
    <dgm:pt modelId="{3ADE7EA7-5C2B-0149-81B6-8B0314A71EF4}" type="pres">
      <dgm:prSet presAssocID="{49530B86-CEB5-8443-BCA3-BE15206FF3FD}" presName="parentText" presStyleLbl="node1" presStyleIdx="3" presStyleCnt="5">
        <dgm:presLayoutVars>
          <dgm:chMax val="0"/>
          <dgm:bulletEnabled val="1"/>
        </dgm:presLayoutVars>
      </dgm:prSet>
      <dgm:spPr/>
      <dgm:t>
        <a:bodyPr/>
        <a:lstStyle/>
        <a:p>
          <a:endParaRPr lang="en-US"/>
        </a:p>
      </dgm:t>
    </dgm:pt>
    <dgm:pt modelId="{9845803D-461D-C840-8A9F-1E8339ED3AE7}" type="pres">
      <dgm:prSet presAssocID="{49530B86-CEB5-8443-BCA3-BE15206FF3FD}" presName="negativeSpace" presStyleCnt="0"/>
      <dgm:spPr/>
    </dgm:pt>
    <dgm:pt modelId="{88B01C00-B76C-3947-AC33-98172F4ED25D}" type="pres">
      <dgm:prSet presAssocID="{49530B86-CEB5-8443-BCA3-BE15206FF3FD}" presName="childText" presStyleLbl="conFgAcc1" presStyleIdx="3" presStyleCnt="5">
        <dgm:presLayoutVars>
          <dgm:bulletEnabled val="1"/>
        </dgm:presLayoutVars>
      </dgm:prSet>
      <dgm:spPr/>
      <dgm:t>
        <a:bodyPr/>
        <a:lstStyle/>
        <a:p>
          <a:endParaRPr lang="en-US"/>
        </a:p>
      </dgm:t>
    </dgm:pt>
    <dgm:pt modelId="{6C9F4F91-C7CE-F84F-9CB4-7ADCB885E7D8}" type="pres">
      <dgm:prSet presAssocID="{18D2BF48-2679-C043-865C-236075530C0B}" presName="spaceBetweenRectangles" presStyleCnt="0"/>
      <dgm:spPr/>
    </dgm:pt>
    <dgm:pt modelId="{43EE67AF-BB2F-8047-AB87-93188F4A1C1C}" type="pres">
      <dgm:prSet presAssocID="{7614CB46-C29C-664D-9BC3-3176EC3774A3}" presName="parentLin" presStyleCnt="0"/>
      <dgm:spPr/>
    </dgm:pt>
    <dgm:pt modelId="{9C018BB4-A654-5040-91D2-3536EB220543}" type="pres">
      <dgm:prSet presAssocID="{7614CB46-C29C-664D-9BC3-3176EC3774A3}" presName="parentLeftMargin" presStyleLbl="node1" presStyleIdx="3" presStyleCnt="5"/>
      <dgm:spPr/>
      <dgm:t>
        <a:bodyPr/>
        <a:lstStyle/>
        <a:p>
          <a:endParaRPr lang="en-US"/>
        </a:p>
      </dgm:t>
    </dgm:pt>
    <dgm:pt modelId="{F5A2D54C-DF6E-2240-B8E6-152B0641B7CD}" type="pres">
      <dgm:prSet presAssocID="{7614CB46-C29C-664D-9BC3-3176EC3774A3}" presName="parentText" presStyleLbl="node1" presStyleIdx="4" presStyleCnt="5">
        <dgm:presLayoutVars>
          <dgm:chMax val="0"/>
          <dgm:bulletEnabled val="1"/>
        </dgm:presLayoutVars>
      </dgm:prSet>
      <dgm:spPr/>
      <dgm:t>
        <a:bodyPr/>
        <a:lstStyle/>
        <a:p>
          <a:endParaRPr lang="en-US"/>
        </a:p>
      </dgm:t>
    </dgm:pt>
    <dgm:pt modelId="{AE8F8B95-59BB-1D41-916D-070E2D365198}" type="pres">
      <dgm:prSet presAssocID="{7614CB46-C29C-664D-9BC3-3176EC3774A3}" presName="negativeSpace" presStyleCnt="0"/>
      <dgm:spPr/>
    </dgm:pt>
    <dgm:pt modelId="{BAB3709E-891A-2C49-B74B-15794BD79DCF}" type="pres">
      <dgm:prSet presAssocID="{7614CB46-C29C-664D-9BC3-3176EC3774A3}" presName="childText" presStyleLbl="conFgAcc1" presStyleIdx="4" presStyleCnt="5">
        <dgm:presLayoutVars>
          <dgm:bulletEnabled val="1"/>
        </dgm:presLayoutVars>
      </dgm:prSet>
      <dgm:spPr/>
      <dgm:t>
        <a:bodyPr/>
        <a:lstStyle/>
        <a:p>
          <a:endParaRPr lang="en-US"/>
        </a:p>
      </dgm:t>
    </dgm:pt>
  </dgm:ptLst>
  <dgm:cxnLst>
    <dgm:cxn modelId="{5AE97CFC-5268-4819-8780-25E88E308BA6}" type="presOf" srcId="{15E9F13E-6F3A-DE47-AF42-AAFE40D9BCC6}" destId="{49DE32D0-A3E0-634B-A0BA-EB313BB093B1}" srcOrd="1" destOrd="0" presId="urn:microsoft.com/office/officeart/2005/8/layout/list1"/>
    <dgm:cxn modelId="{F3F0718D-1354-9C41-B76C-EFB7A139E25B}" srcId="{E4F11CF5-3784-AE4D-A5C0-E8A93FB3E7CC}" destId="{7B0C6597-ABC3-5E4F-BF93-38742306E0B2}" srcOrd="2" destOrd="0" parTransId="{C65A0A1A-8E31-D946-A7EC-6A38011C4ED1}" sibTransId="{F946BDDC-F435-2A44-9C6F-7DD114DE12EC}"/>
    <dgm:cxn modelId="{90131E6B-4B37-47D4-8557-DFF9EA21F4D8}" type="presOf" srcId="{6272BAFF-0A09-1B4A-9CA5-D158D937E7C3}" destId="{F347A860-BF20-F343-AE0E-F894CF3A2B77}" srcOrd="0" destOrd="0" presId="urn:microsoft.com/office/officeart/2005/8/layout/list1"/>
    <dgm:cxn modelId="{E8855C14-4F6B-5347-AFFE-FF33C4AEDBC6}" srcId="{E4F11CF5-3784-AE4D-A5C0-E8A93FB3E7CC}" destId="{15E9F13E-6F3A-DE47-AF42-AAFE40D9BCC6}" srcOrd="0" destOrd="0" parTransId="{3C5DF413-B4D7-F140-8ECB-E3B7264CBE45}" sibTransId="{6E7F737F-EDC5-0D41-910E-FC93CA6FAFDE}"/>
    <dgm:cxn modelId="{97DAC05D-2E69-9841-976D-63ADBDB5B3F3}" srcId="{E4F11CF5-3784-AE4D-A5C0-E8A93FB3E7CC}" destId="{7614CB46-C29C-664D-9BC3-3176EC3774A3}" srcOrd="4" destOrd="0" parTransId="{799554AD-8A96-BC42-AE48-B05BF165BFB4}" sibTransId="{B5DB7DEA-654C-B14C-AB1B-78E1C6E68196}"/>
    <dgm:cxn modelId="{B3E7C4B1-A4E2-4F12-A2D9-BFE0EF000726}" type="presOf" srcId="{49530B86-CEB5-8443-BCA3-BE15206FF3FD}" destId="{D4E7FFE6-8577-3D4F-9934-63B359F29951}" srcOrd="0" destOrd="0" presId="urn:microsoft.com/office/officeart/2005/8/layout/list1"/>
    <dgm:cxn modelId="{AEC1D30F-0C37-4C02-85F7-3E2C987F8A23}" type="presOf" srcId="{7614CB46-C29C-664D-9BC3-3176EC3774A3}" destId="{F5A2D54C-DF6E-2240-B8E6-152B0641B7CD}" srcOrd="1" destOrd="0" presId="urn:microsoft.com/office/officeart/2005/8/layout/list1"/>
    <dgm:cxn modelId="{45B1C361-A58E-4272-B418-A6A68FD325E9}" type="presOf" srcId="{7B0C6597-ABC3-5E4F-BF93-38742306E0B2}" destId="{BA985232-B7AE-214D-B627-6183C6D03381}" srcOrd="1" destOrd="0" presId="urn:microsoft.com/office/officeart/2005/8/layout/list1"/>
    <dgm:cxn modelId="{AC649DF8-F572-E544-A091-1DA678B24D0D}" srcId="{15E9F13E-6F3A-DE47-AF42-AAFE40D9BCC6}" destId="{524F4694-479A-634E-A94B-FBA266C58145}" srcOrd="0" destOrd="0" parTransId="{D36FC29E-8ED0-F748-90C3-DFEF50BD8E3F}" sibTransId="{3FE53754-6A36-C946-9877-1E20E39F25E4}"/>
    <dgm:cxn modelId="{4F2FAA84-6AE8-4575-8F26-0BA19779496F}" type="presOf" srcId="{7B0C6597-ABC3-5E4F-BF93-38742306E0B2}" destId="{9C185153-152C-D943-8B6D-FBB0449897B1}" srcOrd="0" destOrd="0" presId="urn:microsoft.com/office/officeart/2005/8/layout/list1"/>
    <dgm:cxn modelId="{CF1408FC-E156-4C14-B2D1-2C703278EC73}" type="presOf" srcId="{49530B86-CEB5-8443-BCA3-BE15206FF3FD}" destId="{3ADE7EA7-5C2B-0149-81B6-8B0314A71EF4}" srcOrd="1" destOrd="0" presId="urn:microsoft.com/office/officeart/2005/8/layout/list1"/>
    <dgm:cxn modelId="{38D0DD4B-2D92-4CB6-9D0E-939C4780B451}" type="presOf" srcId="{491FCB85-8357-4F4B-B05D-5484C13F4329}" destId="{B6590F0A-960D-A44D-9693-1DDA5793ED80}" srcOrd="1" destOrd="0" presId="urn:microsoft.com/office/officeart/2005/8/layout/list1"/>
    <dgm:cxn modelId="{DB022FDA-257A-7047-B359-A5944E95ED5D}" srcId="{7B0C6597-ABC3-5E4F-BF93-38742306E0B2}" destId="{B341C437-17B1-5E47-8382-52377672EAEE}" srcOrd="0" destOrd="0" parTransId="{93232793-6147-2F42-BF24-4A98DC18AE63}" sibTransId="{843524D9-B861-F54C-897D-E804C4CE086B}"/>
    <dgm:cxn modelId="{85163ACB-D1D0-7D41-9628-B13A3CE04E35}" srcId="{7614CB46-C29C-664D-9BC3-3176EC3774A3}" destId="{A14DE3FD-071D-4848-A327-11FD94BE7480}" srcOrd="0" destOrd="0" parTransId="{6DF2F26D-DA4C-354A-B681-96E77E1C3DEC}" sibTransId="{97695905-3095-6F41-BE04-6EF04FB595E7}"/>
    <dgm:cxn modelId="{778B9DF2-FB70-4F9B-8775-AFE90EA897F8}" type="presOf" srcId="{B55A9BA4-A4E5-F749-A99D-958FB8B485AD}" destId="{88B01C00-B76C-3947-AC33-98172F4ED25D}" srcOrd="0" destOrd="0" presId="urn:microsoft.com/office/officeart/2005/8/layout/list1"/>
    <dgm:cxn modelId="{6AF61A3D-FC7D-1A48-809B-5A21EE0C4435}" srcId="{E4F11CF5-3784-AE4D-A5C0-E8A93FB3E7CC}" destId="{491FCB85-8357-4F4B-B05D-5484C13F4329}" srcOrd="1" destOrd="0" parTransId="{9C93A369-D636-1248-81EE-DC1B9505E399}" sibTransId="{356B8FD1-26AA-814B-9094-DD0CF0390CD3}"/>
    <dgm:cxn modelId="{F18098E7-7680-4D85-ABB9-CEDF7C900120}" type="presOf" srcId="{E4F11CF5-3784-AE4D-A5C0-E8A93FB3E7CC}" destId="{2BCFD59D-931A-5641-8EF6-120332DFB91E}" srcOrd="0" destOrd="0" presId="urn:microsoft.com/office/officeart/2005/8/layout/list1"/>
    <dgm:cxn modelId="{7BD1284C-6815-4CF5-97E6-4AE3674153FB}" type="presOf" srcId="{7614CB46-C29C-664D-9BC3-3176EC3774A3}" destId="{9C018BB4-A654-5040-91D2-3536EB220543}" srcOrd="0" destOrd="0" presId="urn:microsoft.com/office/officeart/2005/8/layout/list1"/>
    <dgm:cxn modelId="{FED37ECE-F4CC-4513-BFCD-D565357FD0FD}" type="presOf" srcId="{B341C437-17B1-5E47-8382-52377672EAEE}" destId="{D121F9AD-CE7C-774F-8AB4-1CD37265180C}" srcOrd="0" destOrd="0" presId="urn:microsoft.com/office/officeart/2005/8/layout/list1"/>
    <dgm:cxn modelId="{4B5CE348-24ED-4BC9-B077-31DF14BC2FCA}" type="presOf" srcId="{A14DE3FD-071D-4848-A327-11FD94BE7480}" destId="{BAB3709E-891A-2C49-B74B-15794BD79DCF}" srcOrd="0" destOrd="0" presId="urn:microsoft.com/office/officeart/2005/8/layout/list1"/>
    <dgm:cxn modelId="{D9FC286C-EBCC-AF44-B128-E885745A57EA}" srcId="{49530B86-CEB5-8443-BCA3-BE15206FF3FD}" destId="{B55A9BA4-A4E5-F749-A99D-958FB8B485AD}" srcOrd="0" destOrd="0" parTransId="{539EABEF-B344-ED4C-8B3B-90F95C45A54B}" sibTransId="{FD7482FE-054E-924C-9DBE-9CA798B631DB}"/>
    <dgm:cxn modelId="{FDE3048E-E963-4D41-8940-48338D186958}" srcId="{E4F11CF5-3784-AE4D-A5C0-E8A93FB3E7CC}" destId="{49530B86-CEB5-8443-BCA3-BE15206FF3FD}" srcOrd="3" destOrd="0" parTransId="{54973708-BCEE-FB4F-9802-4D61073E9ECD}" sibTransId="{18D2BF48-2679-C043-865C-236075530C0B}"/>
    <dgm:cxn modelId="{8862C00E-8FD6-4058-9E2D-13201F3BF472}" type="presOf" srcId="{524F4694-479A-634E-A94B-FBA266C58145}" destId="{24C470D0-E073-9C48-8B05-D345ECE226DF}" srcOrd="0" destOrd="0" presId="urn:microsoft.com/office/officeart/2005/8/layout/list1"/>
    <dgm:cxn modelId="{E9EDCC44-A702-415C-992C-D54BB1E5F666}" type="presOf" srcId="{15E9F13E-6F3A-DE47-AF42-AAFE40D9BCC6}" destId="{9ADA4AA5-8D81-4845-82E3-47DDCEDBE16E}" srcOrd="0" destOrd="0" presId="urn:microsoft.com/office/officeart/2005/8/layout/list1"/>
    <dgm:cxn modelId="{BB760813-27DC-C446-9CBF-33F65D262F0F}" srcId="{491FCB85-8357-4F4B-B05D-5484C13F4329}" destId="{6272BAFF-0A09-1B4A-9CA5-D158D937E7C3}" srcOrd="0" destOrd="0" parTransId="{3C6B4321-6882-F94F-A1DA-483FB1CAB706}" sibTransId="{9E594EBD-C4F2-EA42-B4FA-E749CAADC767}"/>
    <dgm:cxn modelId="{C59CA903-9D5D-4261-9A12-CAC864E55217}" type="presOf" srcId="{491FCB85-8357-4F4B-B05D-5484C13F4329}" destId="{EDD02C74-B40F-CD4C-8FCA-DBC81872B19F}" srcOrd="0" destOrd="0" presId="urn:microsoft.com/office/officeart/2005/8/layout/list1"/>
    <dgm:cxn modelId="{69F97E20-75C5-4614-AED5-E98D99BE2B98}" type="presParOf" srcId="{2BCFD59D-931A-5641-8EF6-120332DFB91E}" destId="{A7842911-1265-AA4D-9D75-96027A8FA5A6}" srcOrd="0" destOrd="0" presId="urn:microsoft.com/office/officeart/2005/8/layout/list1"/>
    <dgm:cxn modelId="{B82FAC93-C3EB-46A4-90AF-EF5BFD4EEC2D}" type="presParOf" srcId="{A7842911-1265-AA4D-9D75-96027A8FA5A6}" destId="{9ADA4AA5-8D81-4845-82E3-47DDCEDBE16E}" srcOrd="0" destOrd="0" presId="urn:microsoft.com/office/officeart/2005/8/layout/list1"/>
    <dgm:cxn modelId="{F64B9E3E-4CC3-4F67-B9D1-ADB898A1A0CA}" type="presParOf" srcId="{A7842911-1265-AA4D-9D75-96027A8FA5A6}" destId="{49DE32D0-A3E0-634B-A0BA-EB313BB093B1}" srcOrd="1" destOrd="0" presId="urn:microsoft.com/office/officeart/2005/8/layout/list1"/>
    <dgm:cxn modelId="{98B8B7A9-C79A-4A06-806D-0073C94969A5}" type="presParOf" srcId="{2BCFD59D-931A-5641-8EF6-120332DFB91E}" destId="{4034D5E1-0DCE-3D4F-A823-6B5FF55DCB3D}" srcOrd="1" destOrd="0" presId="urn:microsoft.com/office/officeart/2005/8/layout/list1"/>
    <dgm:cxn modelId="{C5B285A5-DC8E-4CBD-B966-A21C786CA5FC}" type="presParOf" srcId="{2BCFD59D-931A-5641-8EF6-120332DFB91E}" destId="{24C470D0-E073-9C48-8B05-D345ECE226DF}" srcOrd="2" destOrd="0" presId="urn:microsoft.com/office/officeart/2005/8/layout/list1"/>
    <dgm:cxn modelId="{49A98BA7-60C8-4F14-90AC-E7591104E852}" type="presParOf" srcId="{2BCFD59D-931A-5641-8EF6-120332DFB91E}" destId="{3F0318AA-E6EE-8E48-A563-A6343B85177E}" srcOrd="3" destOrd="0" presId="urn:microsoft.com/office/officeart/2005/8/layout/list1"/>
    <dgm:cxn modelId="{0647641F-ABFA-4424-8E8C-35F17BCF2921}" type="presParOf" srcId="{2BCFD59D-931A-5641-8EF6-120332DFB91E}" destId="{B288BDAA-1110-214B-8FD3-E67B13D69B6E}" srcOrd="4" destOrd="0" presId="urn:microsoft.com/office/officeart/2005/8/layout/list1"/>
    <dgm:cxn modelId="{24B9CBB3-77AC-4744-AA3A-E03C75DBE3E9}" type="presParOf" srcId="{B288BDAA-1110-214B-8FD3-E67B13D69B6E}" destId="{EDD02C74-B40F-CD4C-8FCA-DBC81872B19F}" srcOrd="0" destOrd="0" presId="urn:microsoft.com/office/officeart/2005/8/layout/list1"/>
    <dgm:cxn modelId="{F5B05F8E-0DB2-49F5-B3AB-95456BA3D038}" type="presParOf" srcId="{B288BDAA-1110-214B-8FD3-E67B13D69B6E}" destId="{B6590F0A-960D-A44D-9693-1DDA5793ED80}" srcOrd="1" destOrd="0" presId="urn:microsoft.com/office/officeart/2005/8/layout/list1"/>
    <dgm:cxn modelId="{D747354F-275D-4F1E-B82B-C397D932094B}" type="presParOf" srcId="{2BCFD59D-931A-5641-8EF6-120332DFB91E}" destId="{E25A1E38-D126-B846-A025-C8D7510DB80E}" srcOrd="5" destOrd="0" presId="urn:microsoft.com/office/officeart/2005/8/layout/list1"/>
    <dgm:cxn modelId="{26ADFF72-C455-4EE5-A287-B542337F6057}" type="presParOf" srcId="{2BCFD59D-931A-5641-8EF6-120332DFB91E}" destId="{F347A860-BF20-F343-AE0E-F894CF3A2B77}" srcOrd="6" destOrd="0" presId="urn:microsoft.com/office/officeart/2005/8/layout/list1"/>
    <dgm:cxn modelId="{4E476CCC-1FE6-4C4C-9E26-90738B55FB8E}" type="presParOf" srcId="{2BCFD59D-931A-5641-8EF6-120332DFB91E}" destId="{2B4F25B6-A242-3942-931E-63ED986B2BBE}" srcOrd="7" destOrd="0" presId="urn:microsoft.com/office/officeart/2005/8/layout/list1"/>
    <dgm:cxn modelId="{CAC9BFE5-1378-441E-881C-826B3D5E87C3}" type="presParOf" srcId="{2BCFD59D-931A-5641-8EF6-120332DFB91E}" destId="{E2F88B07-3075-9444-8AB1-4BF5DBAEDD9B}" srcOrd="8" destOrd="0" presId="urn:microsoft.com/office/officeart/2005/8/layout/list1"/>
    <dgm:cxn modelId="{6988B90D-046B-489F-9348-6CE07D3937A8}" type="presParOf" srcId="{E2F88B07-3075-9444-8AB1-4BF5DBAEDD9B}" destId="{9C185153-152C-D943-8B6D-FBB0449897B1}" srcOrd="0" destOrd="0" presId="urn:microsoft.com/office/officeart/2005/8/layout/list1"/>
    <dgm:cxn modelId="{F0988C11-3DDE-4C89-8F57-906D403DC2B2}" type="presParOf" srcId="{E2F88B07-3075-9444-8AB1-4BF5DBAEDD9B}" destId="{BA985232-B7AE-214D-B627-6183C6D03381}" srcOrd="1" destOrd="0" presId="urn:microsoft.com/office/officeart/2005/8/layout/list1"/>
    <dgm:cxn modelId="{DB5BFEE7-DCD0-4370-967C-8729171FED18}" type="presParOf" srcId="{2BCFD59D-931A-5641-8EF6-120332DFB91E}" destId="{2068409E-150D-F945-9411-969D30DAB1CB}" srcOrd="9" destOrd="0" presId="urn:microsoft.com/office/officeart/2005/8/layout/list1"/>
    <dgm:cxn modelId="{AA59054C-E018-4A6A-9B0E-6DE056BEBB79}" type="presParOf" srcId="{2BCFD59D-931A-5641-8EF6-120332DFB91E}" destId="{D121F9AD-CE7C-774F-8AB4-1CD37265180C}" srcOrd="10" destOrd="0" presId="urn:microsoft.com/office/officeart/2005/8/layout/list1"/>
    <dgm:cxn modelId="{4A3860E1-31F8-40FA-AA0D-A6D89B60A3AF}" type="presParOf" srcId="{2BCFD59D-931A-5641-8EF6-120332DFB91E}" destId="{812B8A31-D98F-5F4D-85DC-FDF903C9EADF}" srcOrd="11" destOrd="0" presId="urn:microsoft.com/office/officeart/2005/8/layout/list1"/>
    <dgm:cxn modelId="{FC84258F-E54B-4DA5-99F0-6E05FA66245E}" type="presParOf" srcId="{2BCFD59D-931A-5641-8EF6-120332DFB91E}" destId="{58B90200-A447-7E46-A7F5-BF74B8765A7C}" srcOrd="12" destOrd="0" presId="urn:microsoft.com/office/officeart/2005/8/layout/list1"/>
    <dgm:cxn modelId="{E419E545-C92E-44A7-9549-AC38BE214C73}" type="presParOf" srcId="{58B90200-A447-7E46-A7F5-BF74B8765A7C}" destId="{D4E7FFE6-8577-3D4F-9934-63B359F29951}" srcOrd="0" destOrd="0" presId="urn:microsoft.com/office/officeart/2005/8/layout/list1"/>
    <dgm:cxn modelId="{8BF491AE-5FBD-45C9-BF56-8A98A1C8B456}" type="presParOf" srcId="{58B90200-A447-7E46-A7F5-BF74B8765A7C}" destId="{3ADE7EA7-5C2B-0149-81B6-8B0314A71EF4}" srcOrd="1" destOrd="0" presId="urn:microsoft.com/office/officeart/2005/8/layout/list1"/>
    <dgm:cxn modelId="{0D6AB09F-A2C3-4433-BD46-B0091374C9C1}" type="presParOf" srcId="{2BCFD59D-931A-5641-8EF6-120332DFB91E}" destId="{9845803D-461D-C840-8A9F-1E8339ED3AE7}" srcOrd="13" destOrd="0" presId="urn:microsoft.com/office/officeart/2005/8/layout/list1"/>
    <dgm:cxn modelId="{CC6BA9E7-A8EC-4620-937B-69D162191157}" type="presParOf" srcId="{2BCFD59D-931A-5641-8EF6-120332DFB91E}" destId="{88B01C00-B76C-3947-AC33-98172F4ED25D}" srcOrd="14" destOrd="0" presId="urn:microsoft.com/office/officeart/2005/8/layout/list1"/>
    <dgm:cxn modelId="{E59E9ACA-55CD-4DC1-B7CB-52977BC14179}" type="presParOf" srcId="{2BCFD59D-931A-5641-8EF6-120332DFB91E}" destId="{6C9F4F91-C7CE-F84F-9CB4-7ADCB885E7D8}" srcOrd="15" destOrd="0" presId="urn:microsoft.com/office/officeart/2005/8/layout/list1"/>
    <dgm:cxn modelId="{8D109A28-10AE-4F47-9BA9-A864F8DD904C}" type="presParOf" srcId="{2BCFD59D-931A-5641-8EF6-120332DFB91E}" destId="{43EE67AF-BB2F-8047-AB87-93188F4A1C1C}" srcOrd="16" destOrd="0" presId="urn:microsoft.com/office/officeart/2005/8/layout/list1"/>
    <dgm:cxn modelId="{2329BC7C-3D5F-4786-91D1-2EC6287496EF}" type="presParOf" srcId="{43EE67AF-BB2F-8047-AB87-93188F4A1C1C}" destId="{9C018BB4-A654-5040-91D2-3536EB220543}" srcOrd="0" destOrd="0" presId="urn:microsoft.com/office/officeart/2005/8/layout/list1"/>
    <dgm:cxn modelId="{725604DB-BCCD-4AD2-95D3-D0BB9CB03530}" type="presParOf" srcId="{43EE67AF-BB2F-8047-AB87-93188F4A1C1C}" destId="{F5A2D54C-DF6E-2240-B8E6-152B0641B7CD}" srcOrd="1" destOrd="0" presId="urn:microsoft.com/office/officeart/2005/8/layout/list1"/>
    <dgm:cxn modelId="{13CA95BE-309B-48DF-9800-B05D5F5FCA46}" type="presParOf" srcId="{2BCFD59D-931A-5641-8EF6-120332DFB91E}" destId="{AE8F8B95-59BB-1D41-916D-070E2D365198}" srcOrd="17" destOrd="0" presId="urn:microsoft.com/office/officeart/2005/8/layout/list1"/>
    <dgm:cxn modelId="{0151BE8E-7DE8-41BC-BE94-687383ABDBFD}" type="presParOf" srcId="{2BCFD59D-931A-5641-8EF6-120332DFB91E}" destId="{BAB3709E-891A-2C49-B74B-15794BD79DC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36A4A5-1D56-B443-A7F8-3957C44F0C68}"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ACEBC078-E7EA-7A4F-A3E8-FC306EBD1ADE}">
      <dgm:prSet phldrT="[Text]"/>
      <dgm:spPr/>
      <dgm:t>
        <a:bodyPr/>
        <a:lstStyle/>
        <a:p>
          <a:r>
            <a:rPr lang="en-US" dirty="0" smtClean="0"/>
            <a:t>Tautology</a:t>
          </a:r>
          <a:endParaRPr lang="en-US" dirty="0"/>
        </a:p>
      </dgm:t>
    </dgm:pt>
    <dgm:pt modelId="{F8E8BAA2-73E1-914C-ADCA-DACB56961048}" type="parTrans" cxnId="{F1E4644B-D629-D34C-A559-4C7EA118BC1F}">
      <dgm:prSet/>
      <dgm:spPr/>
      <dgm:t>
        <a:bodyPr/>
        <a:lstStyle/>
        <a:p>
          <a:endParaRPr lang="en-US"/>
        </a:p>
      </dgm:t>
    </dgm:pt>
    <dgm:pt modelId="{CDA24F98-DC70-8345-BA3A-ED90939B6166}" type="sibTrans" cxnId="{F1E4644B-D629-D34C-A559-4C7EA118BC1F}">
      <dgm:prSet/>
      <dgm:spPr/>
      <dgm:t>
        <a:bodyPr/>
        <a:lstStyle/>
        <a:p>
          <a:endParaRPr lang="en-US"/>
        </a:p>
      </dgm:t>
    </dgm:pt>
    <dgm:pt modelId="{67270846-97F9-EE49-ADD0-9AB3ABA1BEF2}">
      <dgm:prSet/>
      <dgm:spPr/>
      <dgm:t>
        <a:bodyPr/>
        <a:lstStyle/>
        <a:p>
          <a:r>
            <a:rPr lang="en-US" b="1" dirty="0" smtClean="0"/>
            <a:t>This form of attack injects code in one or more conditional statements so that they always evaluate to true</a:t>
          </a:r>
        </a:p>
      </dgm:t>
    </dgm:pt>
    <dgm:pt modelId="{55C7D02F-A7BE-AB41-AD71-58DCDA72FC35}" type="parTrans" cxnId="{D0189D8D-3279-C94E-AC2C-F7A4D20FDC06}">
      <dgm:prSet/>
      <dgm:spPr/>
      <dgm:t>
        <a:bodyPr/>
        <a:lstStyle/>
        <a:p>
          <a:endParaRPr lang="en-US"/>
        </a:p>
      </dgm:t>
    </dgm:pt>
    <dgm:pt modelId="{8D05F0E5-12C3-0649-A0F2-1EFAB46254B0}" type="sibTrans" cxnId="{D0189D8D-3279-C94E-AC2C-F7A4D20FDC06}">
      <dgm:prSet/>
      <dgm:spPr/>
      <dgm:t>
        <a:bodyPr/>
        <a:lstStyle/>
        <a:p>
          <a:endParaRPr lang="en-US"/>
        </a:p>
      </dgm:t>
    </dgm:pt>
    <dgm:pt modelId="{34228D19-D1D7-044D-8E8B-0E15BD750051}">
      <dgm:prSet/>
      <dgm:spPr/>
      <dgm:t>
        <a:bodyPr/>
        <a:lstStyle/>
        <a:p>
          <a:r>
            <a:rPr lang="en-US" smtClean="0"/>
            <a:t>End-of-line comment</a:t>
          </a:r>
          <a:endParaRPr lang="en-US" dirty="0" smtClean="0"/>
        </a:p>
      </dgm:t>
    </dgm:pt>
    <dgm:pt modelId="{1E05A239-22DF-D54E-B7E9-63B20EF6FFE8}" type="parTrans" cxnId="{B1FE1707-DEDB-A147-9D0C-3391157696D7}">
      <dgm:prSet/>
      <dgm:spPr/>
      <dgm:t>
        <a:bodyPr/>
        <a:lstStyle/>
        <a:p>
          <a:endParaRPr lang="en-US"/>
        </a:p>
      </dgm:t>
    </dgm:pt>
    <dgm:pt modelId="{A8628DE3-6C7E-3146-9BC1-7D9287F3420F}" type="sibTrans" cxnId="{B1FE1707-DEDB-A147-9D0C-3391157696D7}">
      <dgm:prSet/>
      <dgm:spPr/>
      <dgm:t>
        <a:bodyPr/>
        <a:lstStyle/>
        <a:p>
          <a:endParaRPr lang="en-US"/>
        </a:p>
      </dgm:t>
    </dgm:pt>
    <dgm:pt modelId="{6C0F46F0-0B5A-3F40-88EC-E90976F577B4}">
      <dgm:prSet/>
      <dgm:spPr/>
      <dgm:t>
        <a:bodyPr/>
        <a:lstStyle/>
        <a:p>
          <a:r>
            <a:rPr lang="en-US" b="1" dirty="0" smtClean="0"/>
            <a:t>After injecting code into a particular field, legitimate code that follows are nullified through usage of end of line comments</a:t>
          </a:r>
          <a:endParaRPr lang="en-US" b="1" dirty="0"/>
        </a:p>
      </dgm:t>
    </dgm:pt>
    <dgm:pt modelId="{573AA75E-990B-6B4F-A476-DD1CC84356BB}" type="parTrans" cxnId="{163AED0D-4A2B-9946-9AD7-18986ECBE66E}">
      <dgm:prSet/>
      <dgm:spPr/>
      <dgm:t>
        <a:bodyPr/>
        <a:lstStyle/>
        <a:p>
          <a:endParaRPr lang="en-US"/>
        </a:p>
      </dgm:t>
    </dgm:pt>
    <dgm:pt modelId="{0981E412-3863-7B42-95A7-FF0880F17D46}" type="sibTrans" cxnId="{163AED0D-4A2B-9946-9AD7-18986ECBE66E}">
      <dgm:prSet/>
      <dgm:spPr/>
      <dgm:t>
        <a:bodyPr/>
        <a:lstStyle/>
        <a:p>
          <a:endParaRPr lang="en-US"/>
        </a:p>
      </dgm:t>
    </dgm:pt>
    <dgm:pt modelId="{8614E2D0-388F-604D-A116-70AC0093995F}">
      <dgm:prSet/>
      <dgm:spPr/>
      <dgm:t>
        <a:bodyPr/>
        <a:lstStyle/>
        <a:p>
          <a:r>
            <a:rPr lang="en-US" smtClean="0"/>
            <a:t>Piggybacked queries</a:t>
          </a:r>
          <a:endParaRPr lang="en-US" dirty="0" smtClean="0"/>
        </a:p>
      </dgm:t>
    </dgm:pt>
    <dgm:pt modelId="{B46A43A5-FB5D-8546-9BA6-D1C2F318B074}" type="parTrans" cxnId="{45470ABB-9329-3E40-ACBE-10D17B4EFF0B}">
      <dgm:prSet/>
      <dgm:spPr/>
      <dgm:t>
        <a:bodyPr/>
        <a:lstStyle/>
        <a:p>
          <a:endParaRPr lang="en-US"/>
        </a:p>
      </dgm:t>
    </dgm:pt>
    <dgm:pt modelId="{F3183F6B-DCDA-2445-9835-91D4D0F719C8}" type="sibTrans" cxnId="{45470ABB-9329-3E40-ACBE-10D17B4EFF0B}">
      <dgm:prSet/>
      <dgm:spPr/>
      <dgm:t>
        <a:bodyPr/>
        <a:lstStyle/>
        <a:p>
          <a:endParaRPr lang="en-US"/>
        </a:p>
      </dgm:t>
    </dgm:pt>
    <dgm:pt modelId="{8333F74C-460C-6B40-92C0-65084CA26A81}">
      <dgm:prSet/>
      <dgm:spPr/>
      <dgm:t>
        <a:bodyPr/>
        <a:lstStyle/>
        <a:p>
          <a:r>
            <a:rPr lang="en-US" b="1" dirty="0" smtClean="0"/>
            <a:t>The attacker adds additional queries beyond the intended query, piggy-backing the attack on top of a legitimate request</a:t>
          </a:r>
        </a:p>
      </dgm:t>
    </dgm:pt>
    <dgm:pt modelId="{AE193CF4-EF6D-0747-B409-E1BE60D080D8}" type="parTrans" cxnId="{5F4D0858-4B55-C54A-B080-3DAC88C73197}">
      <dgm:prSet/>
      <dgm:spPr/>
      <dgm:t>
        <a:bodyPr/>
        <a:lstStyle/>
        <a:p>
          <a:endParaRPr lang="en-US"/>
        </a:p>
      </dgm:t>
    </dgm:pt>
    <dgm:pt modelId="{B1809651-F0E6-6446-830D-2D620448EB82}" type="sibTrans" cxnId="{5F4D0858-4B55-C54A-B080-3DAC88C73197}">
      <dgm:prSet/>
      <dgm:spPr/>
      <dgm:t>
        <a:bodyPr/>
        <a:lstStyle/>
        <a:p>
          <a:endParaRPr lang="en-US"/>
        </a:p>
      </dgm:t>
    </dgm:pt>
    <dgm:pt modelId="{698C345E-7CDA-D74E-99A3-F2EEF9541263}" type="pres">
      <dgm:prSet presAssocID="{DE36A4A5-1D56-B443-A7F8-3957C44F0C68}" presName="theList" presStyleCnt="0">
        <dgm:presLayoutVars>
          <dgm:dir/>
          <dgm:animLvl val="lvl"/>
          <dgm:resizeHandles val="exact"/>
        </dgm:presLayoutVars>
      </dgm:prSet>
      <dgm:spPr/>
      <dgm:t>
        <a:bodyPr/>
        <a:lstStyle/>
        <a:p>
          <a:endParaRPr lang="en-US"/>
        </a:p>
      </dgm:t>
    </dgm:pt>
    <dgm:pt modelId="{55731FAD-BF34-2740-B67F-7D97CE5A80D7}" type="pres">
      <dgm:prSet presAssocID="{ACEBC078-E7EA-7A4F-A3E8-FC306EBD1ADE}" presName="compNode" presStyleCnt="0"/>
      <dgm:spPr/>
    </dgm:pt>
    <dgm:pt modelId="{C45D1C11-89A4-E240-8721-E35E66514F65}" type="pres">
      <dgm:prSet presAssocID="{ACEBC078-E7EA-7A4F-A3E8-FC306EBD1ADE}" presName="aNode" presStyleLbl="bgShp" presStyleIdx="0" presStyleCnt="3"/>
      <dgm:spPr/>
      <dgm:t>
        <a:bodyPr/>
        <a:lstStyle/>
        <a:p>
          <a:endParaRPr lang="en-US"/>
        </a:p>
      </dgm:t>
    </dgm:pt>
    <dgm:pt modelId="{B1193558-D85A-9342-A627-7C323B21D1ED}" type="pres">
      <dgm:prSet presAssocID="{ACEBC078-E7EA-7A4F-A3E8-FC306EBD1ADE}" presName="textNode" presStyleLbl="bgShp" presStyleIdx="0" presStyleCnt="3"/>
      <dgm:spPr/>
      <dgm:t>
        <a:bodyPr/>
        <a:lstStyle/>
        <a:p>
          <a:endParaRPr lang="en-US"/>
        </a:p>
      </dgm:t>
    </dgm:pt>
    <dgm:pt modelId="{42F0E1C0-FAD9-D64D-9BF6-AEAC28936CEF}" type="pres">
      <dgm:prSet presAssocID="{ACEBC078-E7EA-7A4F-A3E8-FC306EBD1ADE}" presName="compChildNode" presStyleCnt="0"/>
      <dgm:spPr/>
    </dgm:pt>
    <dgm:pt modelId="{053E6AF2-F23E-A047-80FC-19CA0278C17F}" type="pres">
      <dgm:prSet presAssocID="{ACEBC078-E7EA-7A4F-A3E8-FC306EBD1ADE}" presName="theInnerList" presStyleCnt="0"/>
      <dgm:spPr/>
    </dgm:pt>
    <dgm:pt modelId="{506A1A02-5F73-E44D-AEDA-54A08CE56047}" type="pres">
      <dgm:prSet presAssocID="{67270846-97F9-EE49-ADD0-9AB3ABA1BEF2}" presName="childNode" presStyleLbl="node1" presStyleIdx="0" presStyleCnt="3">
        <dgm:presLayoutVars>
          <dgm:bulletEnabled val="1"/>
        </dgm:presLayoutVars>
      </dgm:prSet>
      <dgm:spPr/>
      <dgm:t>
        <a:bodyPr/>
        <a:lstStyle/>
        <a:p>
          <a:endParaRPr lang="en-US"/>
        </a:p>
      </dgm:t>
    </dgm:pt>
    <dgm:pt modelId="{7D59A28F-2D05-494F-85D9-07A3E273055E}" type="pres">
      <dgm:prSet presAssocID="{ACEBC078-E7EA-7A4F-A3E8-FC306EBD1ADE}" presName="aSpace" presStyleCnt="0"/>
      <dgm:spPr/>
    </dgm:pt>
    <dgm:pt modelId="{F74E0FA8-550A-9543-99DA-3AE9BD6B9A38}" type="pres">
      <dgm:prSet presAssocID="{34228D19-D1D7-044D-8E8B-0E15BD750051}" presName="compNode" presStyleCnt="0"/>
      <dgm:spPr/>
    </dgm:pt>
    <dgm:pt modelId="{9E01E2B1-6C69-B84F-BFCD-CAFB22159800}" type="pres">
      <dgm:prSet presAssocID="{34228D19-D1D7-044D-8E8B-0E15BD750051}" presName="aNode" presStyleLbl="bgShp" presStyleIdx="1" presStyleCnt="3"/>
      <dgm:spPr/>
      <dgm:t>
        <a:bodyPr/>
        <a:lstStyle/>
        <a:p>
          <a:endParaRPr lang="en-US"/>
        </a:p>
      </dgm:t>
    </dgm:pt>
    <dgm:pt modelId="{414C707A-F50F-DD41-B93D-34D30C5E0AB6}" type="pres">
      <dgm:prSet presAssocID="{34228D19-D1D7-044D-8E8B-0E15BD750051}" presName="textNode" presStyleLbl="bgShp" presStyleIdx="1" presStyleCnt="3"/>
      <dgm:spPr/>
      <dgm:t>
        <a:bodyPr/>
        <a:lstStyle/>
        <a:p>
          <a:endParaRPr lang="en-US"/>
        </a:p>
      </dgm:t>
    </dgm:pt>
    <dgm:pt modelId="{252014CC-D311-734B-A1DF-5F52FB0FAE35}" type="pres">
      <dgm:prSet presAssocID="{34228D19-D1D7-044D-8E8B-0E15BD750051}" presName="compChildNode" presStyleCnt="0"/>
      <dgm:spPr/>
    </dgm:pt>
    <dgm:pt modelId="{6668F0D8-83FF-A348-81C2-02739C661545}" type="pres">
      <dgm:prSet presAssocID="{34228D19-D1D7-044D-8E8B-0E15BD750051}" presName="theInnerList" presStyleCnt="0"/>
      <dgm:spPr/>
    </dgm:pt>
    <dgm:pt modelId="{D1974B89-9490-614E-9829-C4BAC49AFC09}" type="pres">
      <dgm:prSet presAssocID="{6C0F46F0-0B5A-3F40-88EC-E90976F577B4}" presName="childNode" presStyleLbl="node1" presStyleIdx="1" presStyleCnt="3">
        <dgm:presLayoutVars>
          <dgm:bulletEnabled val="1"/>
        </dgm:presLayoutVars>
      </dgm:prSet>
      <dgm:spPr/>
      <dgm:t>
        <a:bodyPr/>
        <a:lstStyle/>
        <a:p>
          <a:endParaRPr lang="en-US"/>
        </a:p>
      </dgm:t>
    </dgm:pt>
    <dgm:pt modelId="{BEF8E2FA-5680-2E42-9EC5-29D4814AC444}" type="pres">
      <dgm:prSet presAssocID="{34228D19-D1D7-044D-8E8B-0E15BD750051}" presName="aSpace" presStyleCnt="0"/>
      <dgm:spPr/>
    </dgm:pt>
    <dgm:pt modelId="{35C021C8-A497-C741-A162-AEF1463B9F87}" type="pres">
      <dgm:prSet presAssocID="{8614E2D0-388F-604D-A116-70AC0093995F}" presName="compNode" presStyleCnt="0"/>
      <dgm:spPr/>
    </dgm:pt>
    <dgm:pt modelId="{F22DB42E-C4BB-1D48-807A-432D5F1B93FC}" type="pres">
      <dgm:prSet presAssocID="{8614E2D0-388F-604D-A116-70AC0093995F}" presName="aNode" presStyleLbl="bgShp" presStyleIdx="2" presStyleCnt="3"/>
      <dgm:spPr/>
      <dgm:t>
        <a:bodyPr/>
        <a:lstStyle/>
        <a:p>
          <a:endParaRPr lang="en-US"/>
        </a:p>
      </dgm:t>
    </dgm:pt>
    <dgm:pt modelId="{69559F1C-3E8F-D543-B360-96FF8B324461}" type="pres">
      <dgm:prSet presAssocID="{8614E2D0-388F-604D-A116-70AC0093995F}" presName="textNode" presStyleLbl="bgShp" presStyleIdx="2" presStyleCnt="3"/>
      <dgm:spPr/>
      <dgm:t>
        <a:bodyPr/>
        <a:lstStyle/>
        <a:p>
          <a:endParaRPr lang="en-US"/>
        </a:p>
      </dgm:t>
    </dgm:pt>
    <dgm:pt modelId="{EAED30F2-76E6-8D4D-A0A3-87071F28E2DB}" type="pres">
      <dgm:prSet presAssocID="{8614E2D0-388F-604D-A116-70AC0093995F}" presName="compChildNode" presStyleCnt="0"/>
      <dgm:spPr/>
    </dgm:pt>
    <dgm:pt modelId="{A3BCAA16-6FA7-D844-B2BA-6569D592327C}" type="pres">
      <dgm:prSet presAssocID="{8614E2D0-388F-604D-A116-70AC0093995F}" presName="theInnerList" presStyleCnt="0"/>
      <dgm:spPr/>
    </dgm:pt>
    <dgm:pt modelId="{4F6B90D2-4033-0D44-A2F4-961925B6B74A}" type="pres">
      <dgm:prSet presAssocID="{8333F74C-460C-6B40-92C0-65084CA26A81}" presName="childNode" presStyleLbl="node1" presStyleIdx="2" presStyleCnt="3">
        <dgm:presLayoutVars>
          <dgm:bulletEnabled val="1"/>
        </dgm:presLayoutVars>
      </dgm:prSet>
      <dgm:spPr/>
      <dgm:t>
        <a:bodyPr/>
        <a:lstStyle/>
        <a:p>
          <a:endParaRPr lang="en-US"/>
        </a:p>
      </dgm:t>
    </dgm:pt>
  </dgm:ptLst>
  <dgm:cxnLst>
    <dgm:cxn modelId="{0A683952-9239-4EAD-9F24-FAD7125A1144}" type="presOf" srcId="{8614E2D0-388F-604D-A116-70AC0093995F}" destId="{F22DB42E-C4BB-1D48-807A-432D5F1B93FC}" srcOrd="0" destOrd="0" presId="urn:microsoft.com/office/officeart/2005/8/layout/lProcess2"/>
    <dgm:cxn modelId="{9E9AA479-5F89-4DF3-8AFD-E3A2A77432A7}" type="presOf" srcId="{67270846-97F9-EE49-ADD0-9AB3ABA1BEF2}" destId="{506A1A02-5F73-E44D-AEDA-54A08CE56047}" srcOrd="0" destOrd="0" presId="urn:microsoft.com/office/officeart/2005/8/layout/lProcess2"/>
    <dgm:cxn modelId="{5F4D0858-4B55-C54A-B080-3DAC88C73197}" srcId="{8614E2D0-388F-604D-A116-70AC0093995F}" destId="{8333F74C-460C-6B40-92C0-65084CA26A81}" srcOrd="0" destOrd="0" parTransId="{AE193CF4-EF6D-0747-B409-E1BE60D080D8}" sibTransId="{B1809651-F0E6-6446-830D-2D620448EB82}"/>
    <dgm:cxn modelId="{0AB4B2C5-4D32-4D6C-ADD7-C36855B80ACB}" type="presOf" srcId="{6C0F46F0-0B5A-3F40-88EC-E90976F577B4}" destId="{D1974B89-9490-614E-9829-C4BAC49AFC09}" srcOrd="0" destOrd="0" presId="urn:microsoft.com/office/officeart/2005/8/layout/lProcess2"/>
    <dgm:cxn modelId="{FC0BE9A7-C91B-4856-BBE6-4CD96943268C}" type="presOf" srcId="{DE36A4A5-1D56-B443-A7F8-3957C44F0C68}" destId="{698C345E-7CDA-D74E-99A3-F2EEF9541263}" srcOrd="0" destOrd="0" presId="urn:microsoft.com/office/officeart/2005/8/layout/lProcess2"/>
    <dgm:cxn modelId="{F1E4644B-D629-D34C-A559-4C7EA118BC1F}" srcId="{DE36A4A5-1D56-B443-A7F8-3957C44F0C68}" destId="{ACEBC078-E7EA-7A4F-A3E8-FC306EBD1ADE}" srcOrd="0" destOrd="0" parTransId="{F8E8BAA2-73E1-914C-ADCA-DACB56961048}" sibTransId="{CDA24F98-DC70-8345-BA3A-ED90939B6166}"/>
    <dgm:cxn modelId="{D0189D8D-3279-C94E-AC2C-F7A4D20FDC06}" srcId="{ACEBC078-E7EA-7A4F-A3E8-FC306EBD1ADE}" destId="{67270846-97F9-EE49-ADD0-9AB3ABA1BEF2}" srcOrd="0" destOrd="0" parTransId="{55C7D02F-A7BE-AB41-AD71-58DCDA72FC35}" sibTransId="{8D05F0E5-12C3-0649-A0F2-1EFAB46254B0}"/>
    <dgm:cxn modelId="{C5A62745-D250-46F9-B19D-86302A843474}" type="presOf" srcId="{ACEBC078-E7EA-7A4F-A3E8-FC306EBD1ADE}" destId="{B1193558-D85A-9342-A627-7C323B21D1ED}" srcOrd="1" destOrd="0" presId="urn:microsoft.com/office/officeart/2005/8/layout/lProcess2"/>
    <dgm:cxn modelId="{163AED0D-4A2B-9946-9AD7-18986ECBE66E}" srcId="{34228D19-D1D7-044D-8E8B-0E15BD750051}" destId="{6C0F46F0-0B5A-3F40-88EC-E90976F577B4}" srcOrd="0" destOrd="0" parTransId="{573AA75E-990B-6B4F-A476-DD1CC84356BB}" sibTransId="{0981E412-3863-7B42-95A7-FF0880F17D46}"/>
    <dgm:cxn modelId="{E63CEB4B-7D33-4784-9F6B-BA314ED36EF6}" type="presOf" srcId="{ACEBC078-E7EA-7A4F-A3E8-FC306EBD1ADE}" destId="{C45D1C11-89A4-E240-8721-E35E66514F65}" srcOrd="0" destOrd="0" presId="urn:microsoft.com/office/officeart/2005/8/layout/lProcess2"/>
    <dgm:cxn modelId="{89310FB6-C335-48B4-B3BF-AEE75EA8AE32}" type="presOf" srcId="{34228D19-D1D7-044D-8E8B-0E15BD750051}" destId="{414C707A-F50F-DD41-B93D-34D30C5E0AB6}" srcOrd="1" destOrd="0" presId="urn:microsoft.com/office/officeart/2005/8/layout/lProcess2"/>
    <dgm:cxn modelId="{45470ABB-9329-3E40-ACBE-10D17B4EFF0B}" srcId="{DE36A4A5-1D56-B443-A7F8-3957C44F0C68}" destId="{8614E2D0-388F-604D-A116-70AC0093995F}" srcOrd="2" destOrd="0" parTransId="{B46A43A5-FB5D-8546-9BA6-D1C2F318B074}" sibTransId="{F3183F6B-DCDA-2445-9835-91D4D0F719C8}"/>
    <dgm:cxn modelId="{B1FE1707-DEDB-A147-9D0C-3391157696D7}" srcId="{DE36A4A5-1D56-B443-A7F8-3957C44F0C68}" destId="{34228D19-D1D7-044D-8E8B-0E15BD750051}" srcOrd="1" destOrd="0" parTransId="{1E05A239-22DF-D54E-B7E9-63B20EF6FFE8}" sibTransId="{A8628DE3-6C7E-3146-9BC1-7D9287F3420F}"/>
    <dgm:cxn modelId="{441794E0-EBCF-4BCC-A1A4-E59073CEA72F}" type="presOf" srcId="{8614E2D0-388F-604D-A116-70AC0093995F}" destId="{69559F1C-3E8F-D543-B360-96FF8B324461}" srcOrd="1" destOrd="0" presId="urn:microsoft.com/office/officeart/2005/8/layout/lProcess2"/>
    <dgm:cxn modelId="{D9E0E32D-9D8E-4996-8E99-71E6595848E2}" type="presOf" srcId="{34228D19-D1D7-044D-8E8B-0E15BD750051}" destId="{9E01E2B1-6C69-B84F-BFCD-CAFB22159800}" srcOrd="0" destOrd="0" presId="urn:microsoft.com/office/officeart/2005/8/layout/lProcess2"/>
    <dgm:cxn modelId="{42A5A1BC-798B-420E-A47B-56E8D913798A}" type="presOf" srcId="{8333F74C-460C-6B40-92C0-65084CA26A81}" destId="{4F6B90D2-4033-0D44-A2F4-961925B6B74A}" srcOrd="0" destOrd="0" presId="urn:microsoft.com/office/officeart/2005/8/layout/lProcess2"/>
    <dgm:cxn modelId="{3D864684-C312-4EFA-B8ED-6314937E0D5F}" type="presParOf" srcId="{698C345E-7CDA-D74E-99A3-F2EEF9541263}" destId="{55731FAD-BF34-2740-B67F-7D97CE5A80D7}" srcOrd="0" destOrd="0" presId="urn:microsoft.com/office/officeart/2005/8/layout/lProcess2"/>
    <dgm:cxn modelId="{37133913-D726-4919-BEDA-520A59153EDB}" type="presParOf" srcId="{55731FAD-BF34-2740-B67F-7D97CE5A80D7}" destId="{C45D1C11-89A4-E240-8721-E35E66514F65}" srcOrd="0" destOrd="0" presId="urn:microsoft.com/office/officeart/2005/8/layout/lProcess2"/>
    <dgm:cxn modelId="{250125CC-BB88-471A-91FB-9FBAB60E53CE}" type="presParOf" srcId="{55731FAD-BF34-2740-B67F-7D97CE5A80D7}" destId="{B1193558-D85A-9342-A627-7C323B21D1ED}" srcOrd="1" destOrd="0" presId="urn:microsoft.com/office/officeart/2005/8/layout/lProcess2"/>
    <dgm:cxn modelId="{211036FA-EEA1-4539-9DE0-36A7FDE470F9}" type="presParOf" srcId="{55731FAD-BF34-2740-B67F-7D97CE5A80D7}" destId="{42F0E1C0-FAD9-D64D-9BF6-AEAC28936CEF}" srcOrd="2" destOrd="0" presId="urn:microsoft.com/office/officeart/2005/8/layout/lProcess2"/>
    <dgm:cxn modelId="{EA6D281A-AA84-4773-A6B6-5B70D188F0AA}" type="presParOf" srcId="{42F0E1C0-FAD9-D64D-9BF6-AEAC28936CEF}" destId="{053E6AF2-F23E-A047-80FC-19CA0278C17F}" srcOrd="0" destOrd="0" presId="urn:microsoft.com/office/officeart/2005/8/layout/lProcess2"/>
    <dgm:cxn modelId="{C6995FBD-150A-4DA2-BE15-CA3A9BD3B00C}" type="presParOf" srcId="{053E6AF2-F23E-A047-80FC-19CA0278C17F}" destId="{506A1A02-5F73-E44D-AEDA-54A08CE56047}" srcOrd="0" destOrd="0" presId="urn:microsoft.com/office/officeart/2005/8/layout/lProcess2"/>
    <dgm:cxn modelId="{E60EEE98-36FE-412B-BD14-A30DFC59C5E0}" type="presParOf" srcId="{698C345E-7CDA-D74E-99A3-F2EEF9541263}" destId="{7D59A28F-2D05-494F-85D9-07A3E273055E}" srcOrd="1" destOrd="0" presId="urn:microsoft.com/office/officeart/2005/8/layout/lProcess2"/>
    <dgm:cxn modelId="{C329EB7E-83D2-4E63-9A66-6D4CF4BC22FC}" type="presParOf" srcId="{698C345E-7CDA-D74E-99A3-F2EEF9541263}" destId="{F74E0FA8-550A-9543-99DA-3AE9BD6B9A38}" srcOrd="2" destOrd="0" presId="urn:microsoft.com/office/officeart/2005/8/layout/lProcess2"/>
    <dgm:cxn modelId="{51D8DA62-6FE0-448F-BD8D-DA60285E1E59}" type="presParOf" srcId="{F74E0FA8-550A-9543-99DA-3AE9BD6B9A38}" destId="{9E01E2B1-6C69-B84F-BFCD-CAFB22159800}" srcOrd="0" destOrd="0" presId="urn:microsoft.com/office/officeart/2005/8/layout/lProcess2"/>
    <dgm:cxn modelId="{0230851E-6AA4-4E6C-B55F-549D6D6E0AD9}" type="presParOf" srcId="{F74E0FA8-550A-9543-99DA-3AE9BD6B9A38}" destId="{414C707A-F50F-DD41-B93D-34D30C5E0AB6}" srcOrd="1" destOrd="0" presId="urn:microsoft.com/office/officeart/2005/8/layout/lProcess2"/>
    <dgm:cxn modelId="{E036C290-0207-4B57-B174-BBE14D0E8179}" type="presParOf" srcId="{F74E0FA8-550A-9543-99DA-3AE9BD6B9A38}" destId="{252014CC-D311-734B-A1DF-5F52FB0FAE35}" srcOrd="2" destOrd="0" presId="urn:microsoft.com/office/officeart/2005/8/layout/lProcess2"/>
    <dgm:cxn modelId="{5ECB421A-A7A2-4916-9311-4A18E70E842C}" type="presParOf" srcId="{252014CC-D311-734B-A1DF-5F52FB0FAE35}" destId="{6668F0D8-83FF-A348-81C2-02739C661545}" srcOrd="0" destOrd="0" presId="urn:microsoft.com/office/officeart/2005/8/layout/lProcess2"/>
    <dgm:cxn modelId="{60A3D61D-D0E4-4D1B-8809-EA127DDC70BE}" type="presParOf" srcId="{6668F0D8-83FF-A348-81C2-02739C661545}" destId="{D1974B89-9490-614E-9829-C4BAC49AFC09}" srcOrd="0" destOrd="0" presId="urn:microsoft.com/office/officeart/2005/8/layout/lProcess2"/>
    <dgm:cxn modelId="{AA9FE3DA-D44B-4730-9277-C06645FB985B}" type="presParOf" srcId="{698C345E-7CDA-D74E-99A3-F2EEF9541263}" destId="{BEF8E2FA-5680-2E42-9EC5-29D4814AC444}" srcOrd="3" destOrd="0" presId="urn:microsoft.com/office/officeart/2005/8/layout/lProcess2"/>
    <dgm:cxn modelId="{96ECEB0F-7B76-48AC-A0AC-1BC4ED704660}" type="presParOf" srcId="{698C345E-7CDA-D74E-99A3-F2EEF9541263}" destId="{35C021C8-A497-C741-A162-AEF1463B9F87}" srcOrd="4" destOrd="0" presId="urn:microsoft.com/office/officeart/2005/8/layout/lProcess2"/>
    <dgm:cxn modelId="{23346722-AA9E-49BC-88A2-9EBC8AFE5AB7}" type="presParOf" srcId="{35C021C8-A497-C741-A162-AEF1463B9F87}" destId="{F22DB42E-C4BB-1D48-807A-432D5F1B93FC}" srcOrd="0" destOrd="0" presId="urn:microsoft.com/office/officeart/2005/8/layout/lProcess2"/>
    <dgm:cxn modelId="{7F20A20C-A502-4BB5-93F7-EC1BCBBDEEBD}" type="presParOf" srcId="{35C021C8-A497-C741-A162-AEF1463B9F87}" destId="{69559F1C-3E8F-D543-B360-96FF8B324461}" srcOrd="1" destOrd="0" presId="urn:microsoft.com/office/officeart/2005/8/layout/lProcess2"/>
    <dgm:cxn modelId="{16698B36-8DD4-472E-994D-9D0D66F4A01F}" type="presParOf" srcId="{35C021C8-A497-C741-A162-AEF1463B9F87}" destId="{EAED30F2-76E6-8D4D-A0A3-87071F28E2DB}" srcOrd="2" destOrd="0" presId="urn:microsoft.com/office/officeart/2005/8/layout/lProcess2"/>
    <dgm:cxn modelId="{7609698F-6952-4431-9D90-AB5FC55A10FB}" type="presParOf" srcId="{EAED30F2-76E6-8D4D-A0A3-87071F28E2DB}" destId="{A3BCAA16-6FA7-D844-B2BA-6569D592327C}" srcOrd="0" destOrd="0" presId="urn:microsoft.com/office/officeart/2005/8/layout/lProcess2"/>
    <dgm:cxn modelId="{A42DD42D-F3A2-416A-BF82-D8E2AD1E620B}" type="presParOf" srcId="{A3BCAA16-6FA7-D844-B2BA-6569D592327C}" destId="{4F6B90D2-4033-0D44-A2F4-961925B6B74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63B453-3003-BE4B-BC65-35A6048C2A70}"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630159A6-ECE4-5543-B8E1-904441480A3A}">
      <dgm:prSet phldrT="[Text]"/>
      <dgm:spPr/>
      <dgm:t>
        <a:bodyPr/>
        <a:lstStyle/>
        <a:p>
          <a:r>
            <a:rPr lang="en-US" dirty="0" smtClean="0"/>
            <a:t>Defensive coding</a:t>
          </a:r>
          <a:endParaRPr lang="en-US" dirty="0"/>
        </a:p>
      </dgm:t>
    </dgm:pt>
    <dgm:pt modelId="{E5017DA0-3D4F-A24B-995A-94A1F5027FAD}" type="parTrans" cxnId="{1047AEC1-882D-B54F-B1B6-AEC81B8E4D1A}">
      <dgm:prSet/>
      <dgm:spPr/>
      <dgm:t>
        <a:bodyPr/>
        <a:lstStyle/>
        <a:p>
          <a:endParaRPr lang="en-US"/>
        </a:p>
      </dgm:t>
    </dgm:pt>
    <dgm:pt modelId="{02AA66DA-C627-DE4F-A739-0F7DFC9D933E}" type="sibTrans" cxnId="{1047AEC1-882D-B54F-B1B6-AEC81B8E4D1A}">
      <dgm:prSet/>
      <dgm:spPr/>
      <dgm:t>
        <a:bodyPr/>
        <a:lstStyle/>
        <a:p>
          <a:endParaRPr lang="en-US"/>
        </a:p>
      </dgm:t>
    </dgm:pt>
    <dgm:pt modelId="{572EE7DF-398B-A543-9D3E-3EA859DEEC12}">
      <dgm:prSet/>
      <dgm:spPr/>
      <dgm:t>
        <a:bodyPr/>
        <a:lstStyle/>
        <a:p>
          <a:r>
            <a:rPr lang="en-US" smtClean="0"/>
            <a:t>Manual defensive coding practices</a:t>
          </a:r>
          <a:endParaRPr lang="en-US" dirty="0" smtClean="0"/>
        </a:p>
      </dgm:t>
    </dgm:pt>
    <dgm:pt modelId="{E21FE3DD-6B0A-4642-86B1-8147F147EEDB}" type="parTrans" cxnId="{9C517C95-14FF-D149-BC77-A85A154F33FD}">
      <dgm:prSet/>
      <dgm:spPr/>
      <dgm:t>
        <a:bodyPr/>
        <a:lstStyle/>
        <a:p>
          <a:endParaRPr lang="en-US"/>
        </a:p>
      </dgm:t>
    </dgm:pt>
    <dgm:pt modelId="{0789279E-D7BC-8B49-A23D-8ADA0C3861CE}" type="sibTrans" cxnId="{9C517C95-14FF-D149-BC77-A85A154F33FD}">
      <dgm:prSet/>
      <dgm:spPr/>
      <dgm:t>
        <a:bodyPr/>
        <a:lstStyle/>
        <a:p>
          <a:endParaRPr lang="en-US"/>
        </a:p>
      </dgm:t>
    </dgm:pt>
    <dgm:pt modelId="{4C26F655-A7BD-BB4A-B322-1F076A5EF829}">
      <dgm:prSet/>
      <dgm:spPr/>
      <dgm:t>
        <a:bodyPr/>
        <a:lstStyle/>
        <a:p>
          <a:r>
            <a:rPr lang="en-US" smtClean="0"/>
            <a:t>Parameterized query insertion</a:t>
          </a:r>
          <a:endParaRPr lang="en-US" dirty="0" smtClean="0"/>
        </a:p>
      </dgm:t>
    </dgm:pt>
    <dgm:pt modelId="{755531A6-5226-BB42-AE92-D3935260ED55}" type="parTrans" cxnId="{D64E6A8B-7FFB-A74D-9265-AA3AADD620AF}">
      <dgm:prSet/>
      <dgm:spPr/>
      <dgm:t>
        <a:bodyPr/>
        <a:lstStyle/>
        <a:p>
          <a:endParaRPr lang="en-US"/>
        </a:p>
      </dgm:t>
    </dgm:pt>
    <dgm:pt modelId="{21290E9B-F85B-EF40-944C-A8DC48F3D286}" type="sibTrans" cxnId="{D64E6A8B-7FFB-A74D-9265-AA3AADD620AF}">
      <dgm:prSet/>
      <dgm:spPr/>
      <dgm:t>
        <a:bodyPr/>
        <a:lstStyle/>
        <a:p>
          <a:endParaRPr lang="en-US"/>
        </a:p>
      </dgm:t>
    </dgm:pt>
    <dgm:pt modelId="{7D7C3A43-F465-E542-BF27-2202196AB575}">
      <dgm:prSet/>
      <dgm:spPr/>
      <dgm:t>
        <a:bodyPr/>
        <a:lstStyle/>
        <a:p>
          <a:r>
            <a:rPr lang="en-US" smtClean="0"/>
            <a:t>SQL DOM</a:t>
          </a:r>
          <a:endParaRPr lang="en-US" dirty="0" smtClean="0"/>
        </a:p>
      </dgm:t>
    </dgm:pt>
    <dgm:pt modelId="{116989C2-41B6-7D41-8B71-FD8370969BC5}" type="parTrans" cxnId="{AD3FADBE-D043-704E-B9B5-B8A9257F7BE0}">
      <dgm:prSet/>
      <dgm:spPr/>
      <dgm:t>
        <a:bodyPr/>
        <a:lstStyle/>
        <a:p>
          <a:endParaRPr lang="en-US"/>
        </a:p>
      </dgm:t>
    </dgm:pt>
    <dgm:pt modelId="{5684C3CE-D5E0-CA4A-BCC8-A3A92804611F}" type="sibTrans" cxnId="{AD3FADBE-D043-704E-B9B5-B8A9257F7BE0}">
      <dgm:prSet/>
      <dgm:spPr/>
      <dgm:t>
        <a:bodyPr/>
        <a:lstStyle/>
        <a:p>
          <a:endParaRPr lang="en-US"/>
        </a:p>
      </dgm:t>
    </dgm:pt>
    <dgm:pt modelId="{B0FF0038-6463-BC40-898A-D61307F146A9}">
      <dgm:prSet/>
      <dgm:spPr/>
      <dgm:t>
        <a:bodyPr/>
        <a:lstStyle/>
        <a:p>
          <a:r>
            <a:rPr lang="en-US" dirty="0" smtClean="0"/>
            <a:t>Detection </a:t>
          </a:r>
        </a:p>
      </dgm:t>
    </dgm:pt>
    <dgm:pt modelId="{3A9C8B28-6C7B-F54A-A80D-64EEB6FCEECE}" type="parTrans" cxnId="{199F5508-7359-134C-A241-8CC67A23AC89}">
      <dgm:prSet/>
      <dgm:spPr/>
      <dgm:t>
        <a:bodyPr/>
        <a:lstStyle/>
        <a:p>
          <a:endParaRPr lang="en-US"/>
        </a:p>
      </dgm:t>
    </dgm:pt>
    <dgm:pt modelId="{136A7F17-716C-1A40-B05C-66DC9343EB1F}" type="sibTrans" cxnId="{199F5508-7359-134C-A241-8CC67A23AC89}">
      <dgm:prSet/>
      <dgm:spPr/>
      <dgm:t>
        <a:bodyPr/>
        <a:lstStyle/>
        <a:p>
          <a:endParaRPr lang="en-US"/>
        </a:p>
      </dgm:t>
    </dgm:pt>
    <dgm:pt modelId="{16AD8A2E-B1ED-994B-A720-8D85DB77A14E}">
      <dgm:prSet/>
      <dgm:spPr/>
      <dgm:t>
        <a:bodyPr/>
        <a:lstStyle/>
        <a:p>
          <a:r>
            <a:rPr lang="en-US" smtClean="0"/>
            <a:t>Signature based</a:t>
          </a:r>
          <a:endParaRPr lang="en-US" dirty="0" smtClean="0"/>
        </a:p>
      </dgm:t>
    </dgm:pt>
    <dgm:pt modelId="{741B6F3A-3550-3D44-99B3-8C932960E449}" type="parTrans" cxnId="{0CFA3EE7-B30E-114F-A8BE-227C7859F6A7}">
      <dgm:prSet/>
      <dgm:spPr/>
      <dgm:t>
        <a:bodyPr/>
        <a:lstStyle/>
        <a:p>
          <a:endParaRPr lang="en-US"/>
        </a:p>
      </dgm:t>
    </dgm:pt>
    <dgm:pt modelId="{E13B2DF2-894F-5D46-A9B6-4078D489C551}" type="sibTrans" cxnId="{0CFA3EE7-B30E-114F-A8BE-227C7859F6A7}">
      <dgm:prSet/>
      <dgm:spPr/>
      <dgm:t>
        <a:bodyPr/>
        <a:lstStyle/>
        <a:p>
          <a:endParaRPr lang="en-US"/>
        </a:p>
      </dgm:t>
    </dgm:pt>
    <dgm:pt modelId="{F77A4EFE-0A6B-8345-8340-77B1A902EEE0}">
      <dgm:prSet/>
      <dgm:spPr/>
      <dgm:t>
        <a:bodyPr/>
        <a:lstStyle/>
        <a:p>
          <a:r>
            <a:rPr lang="en-US" smtClean="0"/>
            <a:t>Anomaly based</a:t>
          </a:r>
          <a:endParaRPr lang="en-US" dirty="0" smtClean="0"/>
        </a:p>
      </dgm:t>
    </dgm:pt>
    <dgm:pt modelId="{D4BF003D-EA09-864B-9501-78A7A7F9C785}" type="parTrans" cxnId="{4182B97D-FBDB-804D-9BDA-CEE68B0568F1}">
      <dgm:prSet/>
      <dgm:spPr/>
      <dgm:t>
        <a:bodyPr/>
        <a:lstStyle/>
        <a:p>
          <a:endParaRPr lang="en-US"/>
        </a:p>
      </dgm:t>
    </dgm:pt>
    <dgm:pt modelId="{235F8A43-61B8-1A4E-876F-2311ABEF2B98}" type="sibTrans" cxnId="{4182B97D-FBDB-804D-9BDA-CEE68B0568F1}">
      <dgm:prSet/>
      <dgm:spPr/>
      <dgm:t>
        <a:bodyPr/>
        <a:lstStyle/>
        <a:p>
          <a:endParaRPr lang="en-US"/>
        </a:p>
      </dgm:t>
    </dgm:pt>
    <dgm:pt modelId="{E4B73263-1453-AD48-978E-61B53AF7EB10}">
      <dgm:prSet/>
      <dgm:spPr/>
      <dgm:t>
        <a:bodyPr/>
        <a:lstStyle/>
        <a:p>
          <a:r>
            <a:rPr lang="en-US" smtClean="0"/>
            <a:t>Code analysis</a:t>
          </a:r>
          <a:endParaRPr lang="en-US" dirty="0" smtClean="0"/>
        </a:p>
      </dgm:t>
    </dgm:pt>
    <dgm:pt modelId="{59729CCC-D5AD-BF40-8004-B607C848920B}" type="parTrans" cxnId="{E9249FF9-397A-4B4B-97DC-7B9AA5C32165}">
      <dgm:prSet/>
      <dgm:spPr/>
      <dgm:t>
        <a:bodyPr/>
        <a:lstStyle/>
        <a:p>
          <a:endParaRPr lang="en-US"/>
        </a:p>
      </dgm:t>
    </dgm:pt>
    <dgm:pt modelId="{0C8F943F-6D51-1F4A-A3EC-14DDC71D2C7B}" type="sibTrans" cxnId="{E9249FF9-397A-4B4B-97DC-7B9AA5C32165}">
      <dgm:prSet/>
      <dgm:spPr/>
      <dgm:t>
        <a:bodyPr/>
        <a:lstStyle/>
        <a:p>
          <a:endParaRPr lang="en-US"/>
        </a:p>
      </dgm:t>
    </dgm:pt>
    <dgm:pt modelId="{A5EDDE4F-452F-B545-A52A-9B0A283818F9}">
      <dgm:prSet/>
      <dgm:spPr/>
      <dgm:t>
        <a:bodyPr/>
        <a:lstStyle/>
        <a:p>
          <a:r>
            <a:rPr lang="en-US" smtClean="0"/>
            <a:t>Run-time prevention</a:t>
          </a:r>
          <a:endParaRPr lang="en-US" dirty="0" smtClean="0"/>
        </a:p>
      </dgm:t>
    </dgm:pt>
    <dgm:pt modelId="{B0DA5D60-F0B4-1143-AAD3-988185BEAB54}" type="parTrans" cxnId="{59697A41-C96F-334A-B883-D4BF53BB4AC6}">
      <dgm:prSet/>
      <dgm:spPr/>
      <dgm:t>
        <a:bodyPr/>
        <a:lstStyle/>
        <a:p>
          <a:endParaRPr lang="en-US"/>
        </a:p>
      </dgm:t>
    </dgm:pt>
    <dgm:pt modelId="{37EA7F2B-1551-6A4F-8630-AC9DE64BD4E1}" type="sibTrans" cxnId="{59697A41-C96F-334A-B883-D4BF53BB4AC6}">
      <dgm:prSet/>
      <dgm:spPr/>
      <dgm:t>
        <a:bodyPr/>
        <a:lstStyle/>
        <a:p>
          <a:endParaRPr lang="en-US"/>
        </a:p>
      </dgm:t>
    </dgm:pt>
    <dgm:pt modelId="{D17B0FC4-6C12-9740-ACB9-7B41414C444D}">
      <dgm:prSet/>
      <dgm:spPr/>
      <dgm:t>
        <a:bodyPr/>
        <a:lstStyle/>
        <a:p>
          <a:r>
            <a:rPr lang="en-US" smtClean="0"/>
            <a:t>Check queries at runtime to see if they conform to a model of expected queries</a:t>
          </a:r>
          <a:endParaRPr lang="en-US" dirty="0"/>
        </a:p>
      </dgm:t>
    </dgm:pt>
    <dgm:pt modelId="{A3659257-24E3-584E-85B6-B250B54A1BBA}" type="parTrans" cxnId="{95ADB6D5-9663-D04F-9550-BA2AE32A510F}">
      <dgm:prSet/>
      <dgm:spPr/>
      <dgm:t>
        <a:bodyPr/>
        <a:lstStyle/>
        <a:p>
          <a:endParaRPr lang="en-US"/>
        </a:p>
      </dgm:t>
    </dgm:pt>
    <dgm:pt modelId="{1D0E7A55-F337-E245-890C-86F2A8560208}" type="sibTrans" cxnId="{95ADB6D5-9663-D04F-9550-BA2AE32A510F}">
      <dgm:prSet/>
      <dgm:spPr/>
      <dgm:t>
        <a:bodyPr/>
        <a:lstStyle/>
        <a:p>
          <a:endParaRPr lang="en-US"/>
        </a:p>
      </dgm:t>
    </dgm:pt>
    <dgm:pt modelId="{61DB9F86-B90E-384E-866B-526AE45BE440}" type="pres">
      <dgm:prSet presAssocID="{4763B453-3003-BE4B-BC65-35A6048C2A70}" presName="Name0" presStyleCnt="0">
        <dgm:presLayoutVars>
          <dgm:dir/>
          <dgm:animLvl val="lvl"/>
          <dgm:resizeHandles val="exact"/>
        </dgm:presLayoutVars>
      </dgm:prSet>
      <dgm:spPr/>
      <dgm:t>
        <a:bodyPr/>
        <a:lstStyle/>
        <a:p>
          <a:endParaRPr lang="en-US"/>
        </a:p>
      </dgm:t>
    </dgm:pt>
    <dgm:pt modelId="{BCABF4FF-8D6D-074B-83D5-8A5C25F1BC94}" type="pres">
      <dgm:prSet presAssocID="{4763B453-3003-BE4B-BC65-35A6048C2A70}" presName="tSp" presStyleCnt="0"/>
      <dgm:spPr/>
    </dgm:pt>
    <dgm:pt modelId="{3B029B1F-A4F1-F14C-80EF-A08ADFEBA288}" type="pres">
      <dgm:prSet presAssocID="{4763B453-3003-BE4B-BC65-35A6048C2A70}" presName="bSp" presStyleCnt="0"/>
      <dgm:spPr/>
    </dgm:pt>
    <dgm:pt modelId="{FAB08C7B-900D-7546-9604-6F738E9CE770}" type="pres">
      <dgm:prSet presAssocID="{4763B453-3003-BE4B-BC65-35A6048C2A70}" presName="process" presStyleCnt="0"/>
      <dgm:spPr/>
    </dgm:pt>
    <dgm:pt modelId="{EDBF8DC1-6A00-2943-8D05-979BFAE404DC}" type="pres">
      <dgm:prSet presAssocID="{630159A6-ECE4-5543-B8E1-904441480A3A}" presName="composite1" presStyleCnt="0"/>
      <dgm:spPr/>
    </dgm:pt>
    <dgm:pt modelId="{14727BB0-445E-DA4D-9C9E-00F3B0710F73}" type="pres">
      <dgm:prSet presAssocID="{630159A6-ECE4-5543-B8E1-904441480A3A}" presName="dummyNode1" presStyleLbl="node1" presStyleIdx="0" presStyleCnt="3"/>
      <dgm:spPr/>
    </dgm:pt>
    <dgm:pt modelId="{427D8EEB-2049-2648-AFC6-C22C20A27F4A}" type="pres">
      <dgm:prSet presAssocID="{630159A6-ECE4-5543-B8E1-904441480A3A}" presName="childNode1" presStyleLbl="bgAcc1" presStyleIdx="0" presStyleCnt="3">
        <dgm:presLayoutVars>
          <dgm:bulletEnabled val="1"/>
        </dgm:presLayoutVars>
      </dgm:prSet>
      <dgm:spPr/>
      <dgm:t>
        <a:bodyPr/>
        <a:lstStyle/>
        <a:p>
          <a:endParaRPr lang="en-US"/>
        </a:p>
      </dgm:t>
    </dgm:pt>
    <dgm:pt modelId="{2F70247C-A04B-AD45-AC70-BE918C630478}" type="pres">
      <dgm:prSet presAssocID="{630159A6-ECE4-5543-B8E1-904441480A3A}" presName="childNode1tx" presStyleLbl="bgAcc1" presStyleIdx="0" presStyleCnt="3">
        <dgm:presLayoutVars>
          <dgm:bulletEnabled val="1"/>
        </dgm:presLayoutVars>
      </dgm:prSet>
      <dgm:spPr/>
      <dgm:t>
        <a:bodyPr/>
        <a:lstStyle/>
        <a:p>
          <a:endParaRPr lang="en-US"/>
        </a:p>
      </dgm:t>
    </dgm:pt>
    <dgm:pt modelId="{33A75B8A-063E-3442-9A98-7A55C4BAC8A9}" type="pres">
      <dgm:prSet presAssocID="{630159A6-ECE4-5543-B8E1-904441480A3A}" presName="parentNode1" presStyleLbl="node1" presStyleIdx="0" presStyleCnt="3">
        <dgm:presLayoutVars>
          <dgm:chMax val="1"/>
          <dgm:bulletEnabled val="1"/>
        </dgm:presLayoutVars>
      </dgm:prSet>
      <dgm:spPr/>
      <dgm:t>
        <a:bodyPr/>
        <a:lstStyle/>
        <a:p>
          <a:endParaRPr lang="en-US"/>
        </a:p>
      </dgm:t>
    </dgm:pt>
    <dgm:pt modelId="{C571D011-0A28-9940-AF71-FA5AF3F2B7B4}" type="pres">
      <dgm:prSet presAssocID="{630159A6-ECE4-5543-B8E1-904441480A3A}" presName="connSite1" presStyleCnt="0"/>
      <dgm:spPr/>
    </dgm:pt>
    <dgm:pt modelId="{36B41190-F35A-FA4E-BE30-2333622E25B8}" type="pres">
      <dgm:prSet presAssocID="{02AA66DA-C627-DE4F-A739-0F7DFC9D933E}" presName="Name9" presStyleLbl="sibTrans2D1" presStyleIdx="0" presStyleCnt="2" custLinFactNeighborX="39626" custLinFactNeighborY="-18622"/>
      <dgm:spPr/>
      <dgm:t>
        <a:bodyPr/>
        <a:lstStyle/>
        <a:p>
          <a:endParaRPr lang="en-US"/>
        </a:p>
      </dgm:t>
    </dgm:pt>
    <dgm:pt modelId="{D9F6B144-7ACD-0141-8EAB-F7E7DF936771}" type="pres">
      <dgm:prSet presAssocID="{B0FF0038-6463-BC40-898A-D61307F146A9}" presName="composite2" presStyleCnt="0"/>
      <dgm:spPr/>
    </dgm:pt>
    <dgm:pt modelId="{F79BD0B0-F83A-E04D-94D4-10790FC27832}" type="pres">
      <dgm:prSet presAssocID="{B0FF0038-6463-BC40-898A-D61307F146A9}" presName="dummyNode2" presStyleLbl="node1" presStyleIdx="0" presStyleCnt="3"/>
      <dgm:spPr/>
    </dgm:pt>
    <dgm:pt modelId="{825BAB85-B5AC-C240-B731-B8A3809F9D5A}" type="pres">
      <dgm:prSet presAssocID="{B0FF0038-6463-BC40-898A-D61307F146A9}" presName="childNode2" presStyleLbl="bgAcc1" presStyleIdx="1" presStyleCnt="3">
        <dgm:presLayoutVars>
          <dgm:bulletEnabled val="1"/>
        </dgm:presLayoutVars>
      </dgm:prSet>
      <dgm:spPr/>
      <dgm:t>
        <a:bodyPr/>
        <a:lstStyle/>
        <a:p>
          <a:endParaRPr lang="en-US"/>
        </a:p>
      </dgm:t>
    </dgm:pt>
    <dgm:pt modelId="{26FC9599-7422-714F-B624-A5FFEAC53482}" type="pres">
      <dgm:prSet presAssocID="{B0FF0038-6463-BC40-898A-D61307F146A9}" presName="childNode2tx" presStyleLbl="bgAcc1" presStyleIdx="1" presStyleCnt="3">
        <dgm:presLayoutVars>
          <dgm:bulletEnabled val="1"/>
        </dgm:presLayoutVars>
      </dgm:prSet>
      <dgm:spPr/>
      <dgm:t>
        <a:bodyPr/>
        <a:lstStyle/>
        <a:p>
          <a:endParaRPr lang="en-US"/>
        </a:p>
      </dgm:t>
    </dgm:pt>
    <dgm:pt modelId="{40FD0C39-A57B-4746-83D5-D73CAC789D9D}" type="pres">
      <dgm:prSet presAssocID="{B0FF0038-6463-BC40-898A-D61307F146A9}" presName="parentNode2" presStyleLbl="node1" presStyleIdx="1" presStyleCnt="3">
        <dgm:presLayoutVars>
          <dgm:chMax val="0"/>
          <dgm:bulletEnabled val="1"/>
        </dgm:presLayoutVars>
      </dgm:prSet>
      <dgm:spPr/>
      <dgm:t>
        <a:bodyPr/>
        <a:lstStyle/>
        <a:p>
          <a:endParaRPr lang="en-US"/>
        </a:p>
      </dgm:t>
    </dgm:pt>
    <dgm:pt modelId="{20679EA1-1643-7743-A266-9F78A260C104}" type="pres">
      <dgm:prSet presAssocID="{B0FF0038-6463-BC40-898A-D61307F146A9}" presName="connSite2" presStyleCnt="0"/>
      <dgm:spPr/>
    </dgm:pt>
    <dgm:pt modelId="{079A0B5B-F15E-4046-9140-9BDD7C7AACA6}" type="pres">
      <dgm:prSet presAssocID="{136A7F17-716C-1A40-B05C-66DC9343EB1F}" presName="Name18" presStyleLbl="sibTrans2D1" presStyleIdx="1" presStyleCnt="2" custLinFactNeighborX="33901" custLinFactNeighborY="13942"/>
      <dgm:spPr/>
      <dgm:t>
        <a:bodyPr/>
        <a:lstStyle/>
        <a:p>
          <a:endParaRPr lang="en-US"/>
        </a:p>
      </dgm:t>
    </dgm:pt>
    <dgm:pt modelId="{5AAC19E9-AE2B-CA48-8544-B8C2C4EFA8CC}" type="pres">
      <dgm:prSet presAssocID="{A5EDDE4F-452F-B545-A52A-9B0A283818F9}" presName="composite1" presStyleCnt="0"/>
      <dgm:spPr/>
    </dgm:pt>
    <dgm:pt modelId="{19F59F81-2788-7E47-B3F8-3E32F0136CBE}" type="pres">
      <dgm:prSet presAssocID="{A5EDDE4F-452F-B545-A52A-9B0A283818F9}" presName="dummyNode1" presStyleLbl="node1" presStyleIdx="1" presStyleCnt="3"/>
      <dgm:spPr/>
    </dgm:pt>
    <dgm:pt modelId="{E95E5B31-3BA2-A045-AC9E-494CFC95ED76}" type="pres">
      <dgm:prSet presAssocID="{A5EDDE4F-452F-B545-A52A-9B0A283818F9}" presName="childNode1" presStyleLbl="bgAcc1" presStyleIdx="2" presStyleCnt="3">
        <dgm:presLayoutVars>
          <dgm:bulletEnabled val="1"/>
        </dgm:presLayoutVars>
      </dgm:prSet>
      <dgm:spPr/>
      <dgm:t>
        <a:bodyPr/>
        <a:lstStyle/>
        <a:p>
          <a:endParaRPr lang="en-US"/>
        </a:p>
      </dgm:t>
    </dgm:pt>
    <dgm:pt modelId="{D6927B3F-93FF-B241-A8CC-88E182CBC191}" type="pres">
      <dgm:prSet presAssocID="{A5EDDE4F-452F-B545-A52A-9B0A283818F9}" presName="childNode1tx" presStyleLbl="bgAcc1" presStyleIdx="2" presStyleCnt="3">
        <dgm:presLayoutVars>
          <dgm:bulletEnabled val="1"/>
        </dgm:presLayoutVars>
      </dgm:prSet>
      <dgm:spPr/>
      <dgm:t>
        <a:bodyPr/>
        <a:lstStyle/>
        <a:p>
          <a:endParaRPr lang="en-US"/>
        </a:p>
      </dgm:t>
    </dgm:pt>
    <dgm:pt modelId="{54341ACF-E68C-CA4B-900B-389E6B4A70FE}" type="pres">
      <dgm:prSet presAssocID="{A5EDDE4F-452F-B545-A52A-9B0A283818F9}" presName="parentNode1" presStyleLbl="node1" presStyleIdx="2" presStyleCnt="3">
        <dgm:presLayoutVars>
          <dgm:chMax val="1"/>
          <dgm:bulletEnabled val="1"/>
        </dgm:presLayoutVars>
      </dgm:prSet>
      <dgm:spPr/>
      <dgm:t>
        <a:bodyPr/>
        <a:lstStyle/>
        <a:p>
          <a:endParaRPr lang="en-US"/>
        </a:p>
      </dgm:t>
    </dgm:pt>
    <dgm:pt modelId="{0F171057-04C2-DD4F-9621-9E7128365318}" type="pres">
      <dgm:prSet presAssocID="{A5EDDE4F-452F-B545-A52A-9B0A283818F9}" presName="connSite1" presStyleCnt="0"/>
      <dgm:spPr/>
    </dgm:pt>
  </dgm:ptLst>
  <dgm:cxnLst>
    <dgm:cxn modelId="{71B46234-288F-47EE-AC08-B01BB350889E}" type="presOf" srcId="{7D7C3A43-F465-E542-BF27-2202196AB575}" destId="{427D8EEB-2049-2648-AFC6-C22C20A27F4A}" srcOrd="0" destOrd="2" presId="urn:microsoft.com/office/officeart/2005/8/layout/hProcess4"/>
    <dgm:cxn modelId="{9C517C95-14FF-D149-BC77-A85A154F33FD}" srcId="{630159A6-ECE4-5543-B8E1-904441480A3A}" destId="{572EE7DF-398B-A543-9D3E-3EA859DEEC12}" srcOrd="0" destOrd="0" parTransId="{E21FE3DD-6B0A-4642-86B1-8147F147EEDB}" sibTransId="{0789279E-D7BC-8B49-A23D-8ADA0C3861CE}"/>
    <dgm:cxn modelId="{867DA7E2-03EE-4219-A729-21C8CB06F47D}" type="presOf" srcId="{4763B453-3003-BE4B-BC65-35A6048C2A70}" destId="{61DB9F86-B90E-384E-866B-526AE45BE440}" srcOrd="0" destOrd="0" presId="urn:microsoft.com/office/officeart/2005/8/layout/hProcess4"/>
    <dgm:cxn modelId="{07B18C4E-6376-4E8B-8612-6E89B08637E4}" type="presOf" srcId="{572EE7DF-398B-A543-9D3E-3EA859DEEC12}" destId="{2F70247C-A04B-AD45-AC70-BE918C630478}" srcOrd="1" destOrd="0" presId="urn:microsoft.com/office/officeart/2005/8/layout/hProcess4"/>
    <dgm:cxn modelId="{A16EAB60-F689-49EB-9FCB-21D268CAE339}" type="presOf" srcId="{4C26F655-A7BD-BB4A-B322-1F076A5EF829}" destId="{2F70247C-A04B-AD45-AC70-BE918C630478}" srcOrd="1" destOrd="1" presId="urn:microsoft.com/office/officeart/2005/8/layout/hProcess4"/>
    <dgm:cxn modelId="{B2FEA73B-D1D0-41F2-813E-4DBFAC93B423}" type="presOf" srcId="{F77A4EFE-0A6B-8345-8340-77B1A902EEE0}" destId="{26FC9599-7422-714F-B624-A5FFEAC53482}" srcOrd="1" destOrd="1" presId="urn:microsoft.com/office/officeart/2005/8/layout/hProcess4"/>
    <dgm:cxn modelId="{1047AEC1-882D-B54F-B1B6-AEC81B8E4D1A}" srcId="{4763B453-3003-BE4B-BC65-35A6048C2A70}" destId="{630159A6-ECE4-5543-B8E1-904441480A3A}" srcOrd="0" destOrd="0" parTransId="{E5017DA0-3D4F-A24B-995A-94A1F5027FAD}" sibTransId="{02AA66DA-C627-DE4F-A739-0F7DFC9D933E}"/>
    <dgm:cxn modelId="{0CFA3EE7-B30E-114F-A8BE-227C7859F6A7}" srcId="{B0FF0038-6463-BC40-898A-D61307F146A9}" destId="{16AD8A2E-B1ED-994B-A720-8D85DB77A14E}" srcOrd="0" destOrd="0" parTransId="{741B6F3A-3550-3D44-99B3-8C932960E449}" sibTransId="{E13B2DF2-894F-5D46-A9B6-4078D489C551}"/>
    <dgm:cxn modelId="{5E7CD628-A0BA-403C-9A1D-53B6933836CD}" type="presOf" srcId="{D17B0FC4-6C12-9740-ACB9-7B41414C444D}" destId="{D6927B3F-93FF-B241-A8CC-88E182CBC191}" srcOrd="1" destOrd="0" presId="urn:microsoft.com/office/officeart/2005/8/layout/hProcess4"/>
    <dgm:cxn modelId="{FD094C97-315C-4473-A16B-EA044C1DD127}" type="presOf" srcId="{F77A4EFE-0A6B-8345-8340-77B1A902EEE0}" destId="{825BAB85-B5AC-C240-B731-B8A3809F9D5A}" srcOrd="0" destOrd="1" presId="urn:microsoft.com/office/officeart/2005/8/layout/hProcess4"/>
    <dgm:cxn modelId="{95ADB6D5-9663-D04F-9550-BA2AE32A510F}" srcId="{A5EDDE4F-452F-B545-A52A-9B0A283818F9}" destId="{D17B0FC4-6C12-9740-ACB9-7B41414C444D}" srcOrd="0" destOrd="0" parTransId="{A3659257-24E3-584E-85B6-B250B54A1BBA}" sibTransId="{1D0E7A55-F337-E245-890C-86F2A8560208}"/>
    <dgm:cxn modelId="{D64E6A8B-7FFB-A74D-9265-AA3AADD620AF}" srcId="{630159A6-ECE4-5543-B8E1-904441480A3A}" destId="{4C26F655-A7BD-BB4A-B322-1F076A5EF829}" srcOrd="1" destOrd="0" parTransId="{755531A6-5226-BB42-AE92-D3935260ED55}" sibTransId="{21290E9B-F85B-EF40-944C-A8DC48F3D286}"/>
    <dgm:cxn modelId="{875F5F20-0EFA-47D5-8A0F-28718A322BE9}" type="presOf" srcId="{4C26F655-A7BD-BB4A-B322-1F076A5EF829}" destId="{427D8EEB-2049-2648-AFC6-C22C20A27F4A}" srcOrd="0" destOrd="1" presId="urn:microsoft.com/office/officeart/2005/8/layout/hProcess4"/>
    <dgm:cxn modelId="{8A78D1CE-3291-43ED-95BD-5601111EB2DC}" type="presOf" srcId="{16AD8A2E-B1ED-994B-A720-8D85DB77A14E}" destId="{825BAB85-B5AC-C240-B731-B8A3809F9D5A}" srcOrd="0" destOrd="0" presId="urn:microsoft.com/office/officeart/2005/8/layout/hProcess4"/>
    <dgm:cxn modelId="{97B8F41D-FE1B-447E-B630-77A9448B0C77}" type="presOf" srcId="{02AA66DA-C627-DE4F-A739-0F7DFC9D933E}" destId="{36B41190-F35A-FA4E-BE30-2333622E25B8}" srcOrd="0" destOrd="0" presId="urn:microsoft.com/office/officeart/2005/8/layout/hProcess4"/>
    <dgm:cxn modelId="{DF872E71-2943-47AF-AC32-B4CFF0075619}" type="presOf" srcId="{A5EDDE4F-452F-B545-A52A-9B0A283818F9}" destId="{54341ACF-E68C-CA4B-900B-389E6B4A70FE}" srcOrd="0" destOrd="0" presId="urn:microsoft.com/office/officeart/2005/8/layout/hProcess4"/>
    <dgm:cxn modelId="{7A567A0D-C052-47EF-AC7D-55CAB5CB7CE3}" type="presOf" srcId="{B0FF0038-6463-BC40-898A-D61307F146A9}" destId="{40FD0C39-A57B-4746-83D5-D73CAC789D9D}" srcOrd="0" destOrd="0" presId="urn:microsoft.com/office/officeart/2005/8/layout/hProcess4"/>
    <dgm:cxn modelId="{4182B97D-FBDB-804D-9BDA-CEE68B0568F1}" srcId="{B0FF0038-6463-BC40-898A-D61307F146A9}" destId="{F77A4EFE-0A6B-8345-8340-77B1A902EEE0}" srcOrd="1" destOrd="0" parTransId="{D4BF003D-EA09-864B-9501-78A7A7F9C785}" sibTransId="{235F8A43-61B8-1A4E-876F-2311ABEF2B98}"/>
    <dgm:cxn modelId="{90173E5A-3E46-4793-9630-B4AFCC85F146}" type="presOf" srcId="{D17B0FC4-6C12-9740-ACB9-7B41414C444D}" destId="{E95E5B31-3BA2-A045-AC9E-494CFC95ED76}" srcOrd="0" destOrd="0" presId="urn:microsoft.com/office/officeart/2005/8/layout/hProcess4"/>
    <dgm:cxn modelId="{AD3FADBE-D043-704E-B9B5-B8A9257F7BE0}" srcId="{630159A6-ECE4-5543-B8E1-904441480A3A}" destId="{7D7C3A43-F465-E542-BF27-2202196AB575}" srcOrd="2" destOrd="0" parTransId="{116989C2-41B6-7D41-8B71-FD8370969BC5}" sibTransId="{5684C3CE-D5E0-CA4A-BCC8-A3A92804611F}"/>
    <dgm:cxn modelId="{1FA80B1B-1DDE-42DF-B174-BC59626E5ABC}" type="presOf" srcId="{572EE7DF-398B-A543-9D3E-3EA859DEEC12}" destId="{427D8EEB-2049-2648-AFC6-C22C20A27F4A}" srcOrd="0" destOrd="0" presId="urn:microsoft.com/office/officeart/2005/8/layout/hProcess4"/>
    <dgm:cxn modelId="{17A2091D-D117-46D0-B711-4534D14D0040}" type="presOf" srcId="{E4B73263-1453-AD48-978E-61B53AF7EB10}" destId="{825BAB85-B5AC-C240-B731-B8A3809F9D5A}" srcOrd="0" destOrd="2" presId="urn:microsoft.com/office/officeart/2005/8/layout/hProcess4"/>
    <dgm:cxn modelId="{E9249FF9-397A-4B4B-97DC-7B9AA5C32165}" srcId="{B0FF0038-6463-BC40-898A-D61307F146A9}" destId="{E4B73263-1453-AD48-978E-61B53AF7EB10}" srcOrd="2" destOrd="0" parTransId="{59729CCC-D5AD-BF40-8004-B607C848920B}" sibTransId="{0C8F943F-6D51-1F4A-A3EC-14DDC71D2C7B}"/>
    <dgm:cxn modelId="{BC5C13C0-85BA-4EF6-98D2-59C34CE7A3EC}" type="presOf" srcId="{7D7C3A43-F465-E542-BF27-2202196AB575}" destId="{2F70247C-A04B-AD45-AC70-BE918C630478}" srcOrd="1" destOrd="2" presId="urn:microsoft.com/office/officeart/2005/8/layout/hProcess4"/>
    <dgm:cxn modelId="{199F5508-7359-134C-A241-8CC67A23AC89}" srcId="{4763B453-3003-BE4B-BC65-35A6048C2A70}" destId="{B0FF0038-6463-BC40-898A-D61307F146A9}" srcOrd="1" destOrd="0" parTransId="{3A9C8B28-6C7B-F54A-A80D-64EEB6FCEECE}" sibTransId="{136A7F17-716C-1A40-B05C-66DC9343EB1F}"/>
    <dgm:cxn modelId="{6F255CC7-F381-462D-BE51-D72B8BBE2B07}" type="presOf" srcId="{136A7F17-716C-1A40-B05C-66DC9343EB1F}" destId="{079A0B5B-F15E-4046-9140-9BDD7C7AACA6}" srcOrd="0" destOrd="0" presId="urn:microsoft.com/office/officeart/2005/8/layout/hProcess4"/>
    <dgm:cxn modelId="{12BD10AC-6891-4272-AEAE-CC2A140B2508}" type="presOf" srcId="{630159A6-ECE4-5543-B8E1-904441480A3A}" destId="{33A75B8A-063E-3442-9A98-7A55C4BAC8A9}" srcOrd="0" destOrd="0" presId="urn:microsoft.com/office/officeart/2005/8/layout/hProcess4"/>
    <dgm:cxn modelId="{E5E87BB0-BFE4-48A4-8928-C872D64E496C}" type="presOf" srcId="{E4B73263-1453-AD48-978E-61B53AF7EB10}" destId="{26FC9599-7422-714F-B624-A5FFEAC53482}" srcOrd="1" destOrd="2" presId="urn:microsoft.com/office/officeart/2005/8/layout/hProcess4"/>
    <dgm:cxn modelId="{5A5228C0-6455-44D0-BD15-B430EFCC2B71}" type="presOf" srcId="{16AD8A2E-B1ED-994B-A720-8D85DB77A14E}" destId="{26FC9599-7422-714F-B624-A5FFEAC53482}" srcOrd="1" destOrd="0" presId="urn:microsoft.com/office/officeart/2005/8/layout/hProcess4"/>
    <dgm:cxn modelId="{59697A41-C96F-334A-B883-D4BF53BB4AC6}" srcId="{4763B453-3003-BE4B-BC65-35A6048C2A70}" destId="{A5EDDE4F-452F-B545-A52A-9B0A283818F9}" srcOrd="2" destOrd="0" parTransId="{B0DA5D60-F0B4-1143-AAD3-988185BEAB54}" sibTransId="{37EA7F2B-1551-6A4F-8630-AC9DE64BD4E1}"/>
    <dgm:cxn modelId="{563C455D-B9D3-4081-8534-908C968F328B}" type="presParOf" srcId="{61DB9F86-B90E-384E-866B-526AE45BE440}" destId="{BCABF4FF-8D6D-074B-83D5-8A5C25F1BC94}" srcOrd="0" destOrd="0" presId="urn:microsoft.com/office/officeart/2005/8/layout/hProcess4"/>
    <dgm:cxn modelId="{A97900BB-C200-4B97-BBE1-BFFE4922262B}" type="presParOf" srcId="{61DB9F86-B90E-384E-866B-526AE45BE440}" destId="{3B029B1F-A4F1-F14C-80EF-A08ADFEBA288}" srcOrd="1" destOrd="0" presId="urn:microsoft.com/office/officeart/2005/8/layout/hProcess4"/>
    <dgm:cxn modelId="{D6293A90-9A5C-48A4-BA86-F431307F9C20}" type="presParOf" srcId="{61DB9F86-B90E-384E-866B-526AE45BE440}" destId="{FAB08C7B-900D-7546-9604-6F738E9CE770}" srcOrd="2" destOrd="0" presId="urn:microsoft.com/office/officeart/2005/8/layout/hProcess4"/>
    <dgm:cxn modelId="{0B19379E-7D36-41D1-9201-E88B3670388C}" type="presParOf" srcId="{FAB08C7B-900D-7546-9604-6F738E9CE770}" destId="{EDBF8DC1-6A00-2943-8D05-979BFAE404DC}" srcOrd="0" destOrd="0" presId="urn:microsoft.com/office/officeart/2005/8/layout/hProcess4"/>
    <dgm:cxn modelId="{324550E2-EFBF-4A1C-B649-24E4C0A86D78}" type="presParOf" srcId="{EDBF8DC1-6A00-2943-8D05-979BFAE404DC}" destId="{14727BB0-445E-DA4D-9C9E-00F3B0710F73}" srcOrd="0" destOrd="0" presId="urn:microsoft.com/office/officeart/2005/8/layout/hProcess4"/>
    <dgm:cxn modelId="{858D2618-9600-4FAA-B53E-27D63BED5CFA}" type="presParOf" srcId="{EDBF8DC1-6A00-2943-8D05-979BFAE404DC}" destId="{427D8EEB-2049-2648-AFC6-C22C20A27F4A}" srcOrd="1" destOrd="0" presId="urn:microsoft.com/office/officeart/2005/8/layout/hProcess4"/>
    <dgm:cxn modelId="{9E49023F-E4FD-4B30-8A93-926FD0C20CE6}" type="presParOf" srcId="{EDBF8DC1-6A00-2943-8D05-979BFAE404DC}" destId="{2F70247C-A04B-AD45-AC70-BE918C630478}" srcOrd="2" destOrd="0" presId="urn:microsoft.com/office/officeart/2005/8/layout/hProcess4"/>
    <dgm:cxn modelId="{2E970D7E-BA32-473E-A6B3-69EF4ED93AA8}" type="presParOf" srcId="{EDBF8DC1-6A00-2943-8D05-979BFAE404DC}" destId="{33A75B8A-063E-3442-9A98-7A55C4BAC8A9}" srcOrd="3" destOrd="0" presId="urn:microsoft.com/office/officeart/2005/8/layout/hProcess4"/>
    <dgm:cxn modelId="{3251FAF1-9ACF-4B6C-A0AB-9CDB5C40E8A1}" type="presParOf" srcId="{EDBF8DC1-6A00-2943-8D05-979BFAE404DC}" destId="{C571D011-0A28-9940-AF71-FA5AF3F2B7B4}" srcOrd="4" destOrd="0" presId="urn:microsoft.com/office/officeart/2005/8/layout/hProcess4"/>
    <dgm:cxn modelId="{ABACC7AD-717D-4F8B-B76E-8B45883C9712}" type="presParOf" srcId="{FAB08C7B-900D-7546-9604-6F738E9CE770}" destId="{36B41190-F35A-FA4E-BE30-2333622E25B8}" srcOrd="1" destOrd="0" presId="urn:microsoft.com/office/officeart/2005/8/layout/hProcess4"/>
    <dgm:cxn modelId="{CBDE6C79-0A39-4F5A-AF9B-0EF261DE97BF}" type="presParOf" srcId="{FAB08C7B-900D-7546-9604-6F738E9CE770}" destId="{D9F6B144-7ACD-0141-8EAB-F7E7DF936771}" srcOrd="2" destOrd="0" presId="urn:microsoft.com/office/officeart/2005/8/layout/hProcess4"/>
    <dgm:cxn modelId="{79C197D4-662B-4B70-A400-C1E086735554}" type="presParOf" srcId="{D9F6B144-7ACD-0141-8EAB-F7E7DF936771}" destId="{F79BD0B0-F83A-E04D-94D4-10790FC27832}" srcOrd="0" destOrd="0" presId="urn:microsoft.com/office/officeart/2005/8/layout/hProcess4"/>
    <dgm:cxn modelId="{9E4DA80E-0FD2-4D30-93BA-6B8C9ADC7DDB}" type="presParOf" srcId="{D9F6B144-7ACD-0141-8EAB-F7E7DF936771}" destId="{825BAB85-B5AC-C240-B731-B8A3809F9D5A}" srcOrd="1" destOrd="0" presId="urn:microsoft.com/office/officeart/2005/8/layout/hProcess4"/>
    <dgm:cxn modelId="{BD193D3A-7D26-4AAD-BBEC-EC00F501D279}" type="presParOf" srcId="{D9F6B144-7ACD-0141-8EAB-F7E7DF936771}" destId="{26FC9599-7422-714F-B624-A5FFEAC53482}" srcOrd="2" destOrd="0" presId="urn:microsoft.com/office/officeart/2005/8/layout/hProcess4"/>
    <dgm:cxn modelId="{2E2B78AD-FE68-44EB-BE6E-258036AA5214}" type="presParOf" srcId="{D9F6B144-7ACD-0141-8EAB-F7E7DF936771}" destId="{40FD0C39-A57B-4746-83D5-D73CAC789D9D}" srcOrd="3" destOrd="0" presId="urn:microsoft.com/office/officeart/2005/8/layout/hProcess4"/>
    <dgm:cxn modelId="{2F1D473B-57B0-412E-BC9B-87DE1DF58F91}" type="presParOf" srcId="{D9F6B144-7ACD-0141-8EAB-F7E7DF936771}" destId="{20679EA1-1643-7743-A266-9F78A260C104}" srcOrd="4" destOrd="0" presId="urn:microsoft.com/office/officeart/2005/8/layout/hProcess4"/>
    <dgm:cxn modelId="{5D1FD839-9DAD-4E0D-BCC1-78BDC25478DE}" type="presParOf" srcId="{FAB08C7B-900D-7546-9604-6F738E9CE770}" destId="{079A0B5B-F15E-4046-9140-9BDD7C7AACA6}" srcOrd="3" destOrd="0" presId="urn:microsoft.com/office/officeart/2005/8/layout/hProcess4"/>
    <dgm:cxn modelId="{0009DBA3-C1A9-46BD-8E24-D905A484A2DC}" type="presParOf" srcId="{FAB08C7B-900D-7546-9604-6F738E9CE770}" destId="{5AAC19E9-AE2B-CA48-8544-B8C2C4EFA8CC}" srcOrd="4" destOrd="0" presId="urn:microsoft.com/office/officeart/2005/8/layout/hProcess4"/>
    <dgm:cxn modelId="{1C542094-56BC-40C6-B907-BA4349957A6F}" type="presParOf" srcId="{5AAC19E9-AE2B-CA48-8544-B8C2C4EFA8CC}" destId="{19F59F81-2788-7E47-B3F8-3E32F0136CBE}" srcOrd="0" destOrd="0" presId="urn:microsoft.com/office/officeart/2005/8/layout/hProcess4"/>
    <dgm:cxn modelId="{5B1A3593-C273-4537-83A8-27DD0633D2B6}" type="presParOf" srcId="{5AAC19E9-AE2B-CA48-8544-B8C2C4EFA8CC}" destId="{E95E5B31-3BA2-A045-AC9E-494CFC95ED76}" srcOrd="1" destOrd="0" presId="urn:microsoft.com/office/officeart/2005/8/layout/hProcess4"/>
    <dgm:cxn modelId="{714922DE-8AF8-4FE9-BF07-60EA0201766C}" type="presParOf" srcId="{5AAC19E9-AE2B-CA48-8544-B8C2C4EFA8CC}" destId="{D6927B3F-93FF-B241-A8CC-88E182CBC191}" srcOrd="2" destOrd="0" presId="urn:microsoft.com/office/officeart/2005/8/layout/hProcess4"/>
    <dgm:cxn modelId="{8BCB9986-65F3-4F97-A3F5-D95E0E640A4B}" type="presParOf" srcId="{5AAC19E9-AE2B-CA48-8544-B8C2C4EFA8CC}" destId="{54341ACF-E68C-CA4B-900B-389E6B4A70FE}" srcOrd="3" destOrd="0" presId="urn:microsoft.com/office/officeart/2005/8/layout/hProcess4"/>
    <dgm:cxn modelId="{055E4A32-AD4D-4DCB-9412-DE982F154B0F}" type="presParOf" srcId="{5AAC19E9-AE2B-CA48-8544-B8C2C4EFA8CC}" destId="{0F171057-04C2-DD4F-9621-9E712836531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0DC1C5-AE1D-0848-9016-18A40D12B7F8}"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F774AE7D-BD23-E04E-9EEF-B3AE48BF442B}">
      <dgm:prSet/>
      <dgm:spPr>
        <a:solidFill>
          <a:schemeClr val="tx2">
            <a:lumMod val="75000"/>
          </a:schemeClr>
        </a:solidFill>
        <a:ln w="25400">
          <a:solidFill>
            <a:schemeClr val="bg1"/>
          </a:solidFill>
        </a:ln>
      </dgm:spPr>
      <dgm:t>
        <a:bodyPr/>
        <a:lstStyle/>
        <a:p>
          <a:pPr rtl="0"/>
          <a:r>
            <a:rPr lang="en-US" b="1" dirty="0" smtClean="0">
              <a:solidFill>
                <a:schemeClr val="bg1"/>
              </a:solidFill>
            </a:rPr>
            <a:t>Database access control system determines:</a:t>
          </a:r>
          <a:endParaRPr lang="en-US" dirty="0">
            <a:solidFill>
              <a:schemeClr val="bg1"/>
            </a:solidFill>
          </a:endParaRPr>
        </a:p>
      </dgm:t>
    </dgm:pt>
    <dgm:pt modelId="{C987D3B0-D736-394F-AE91-3EF70DF6CDFA}" type="parTrans" cxnId="{6177823B-B89C-4F43-A69D-E6976702F1CA}">
      <dgm:prSet/>
      <dgm:spPr/>
      <dgm:t>
        <a:bodyPr/>
        <a:lstStyle/>
        <a:p>
          <a:endParaRPr lang="en-US"/>
        </a:p>
      </dgm:t>
    </dgm:pt>
    <dgm:pt modelId="{A8817683-5C99-794C-B1D1-F123710528D9}" type="sibTrans" cxnId="{6177823B-B89C-4F43-A69D-E6976702F1CA}">
      <dgm:prSet/>
      <dgm:spPr/>
      <dgm:t>
        <a:bodyPr/>
        <a:lstStyle/>
        <a:p>
          <a:endParaRPr lang="en-US"/>
        </a:p>
      </dgm:t>
    </dgm:pt>
    <dgm:pt modelId="{62E2169F-C878-C043-A33B-924666554428}">
      <dgm:prSet/>
      <dgm:spPr>
        <a:ln w="25400">
          <a:solidFill>
            <a:schemeClr val="bg1"/>
          </a:solidFill>
        </a:ln>
      </dgm:spPr>
      <dgm:t>
        <a:bodyPr/>
        <a:lstStyle/>
        <a:p>
          <a:pPr rtl="0"/>
          <a:r>
            <a:rPr lang="en-US" b="1" dirty="0" smtClean="0"/>
            <a:t>If the user has access to the entire database or just portions of it</a:t>
          </a:r>
          <a:endParaRPr lang="en-US" dirty="0"/>
        </a:p>
      </dgm:t>
    </dgm:pt>
    <dgm:pt modelId="{AC793626-DCB5-814F-9E69-0EB4F76967D1}" type="parTrans" cxnId="{70C14049-91BC-B944-B89C-2CDE6C2FD8A9}">
      <dgm:prSet/>
      <dgm:spPr>
        <a:solidFill>
          <a:schemeClr val="accent1"/>
        </a:solidFill>
      </dgm:spPr>
      <dgm:t>
        <a:bodyPr/>
        <a:lstStyle/>
        <a:p>
          <a:endParaRPr lang="en-US"/>
        </a:p>
      </dgm:t>
    </dgm:pt>
    <dgm:pt modelId="{8A40CE69-350E-C443-9483-3F1B5D22964A}" type="sibTrans" cxnId="{70C14049-91BC-B944-B89C-2CDE6C2FD8A9}">
      <dgm:prSet/>
      <dgm:spPr>
        <a:solidFill>
          <a:schemeClr val="accent1"/>
        </a:solidFill>
      </dgm:spPr>
      <dgm:t>
        <a:bodyPr/>
        <a:lstStyle/>
        <a:p>
          <a:endParaRPr lang="en-US"/>
        </a:p>
      </dgm:t>
    </dgm:pt>
    <dgm:pt modelId="{3A7DE87B-FC8F-F042-A3A2-5A5885E21F55}">
      <dgm:prSet/>
      <dgm:spPr>
        <a:ln w="25400">
          <a:solidFill>
            <a:schemeClr val="bg1"/>
          </a:solidFill>
        </a:ln>
      </dgm:spPr>
      <dgm:t>
        <a:bodyPr/>
        <a:lstStyle/>
        <a:p>
          <a:pPr rtl="0"/>
          <a:r>
            <a:rPr lang="en-US" b="1" dirty="0" smtClean="0"/>
            <a:t>What access rights the user has (create, insert, delete, update, read, write)</a:t>
          </a:r>
          <a:endParaRPr lang="en-US" dirty="0"/>
        </a:p>
      </dgm:t>
    </dgm:pt>
    <dgm:pt modelId="{2354BB83-68C6-7849-8B3C-6B33C7EE8F73}" type="parTrans" cxnId="{C977E433-8C05-0845-8833-2752B7BA0E6C}">
      <dgm:prSet/>
      <dgm:spPr/>
      <dgm:t>
        <a:bodyPr/>
        <a:lstStyle/>
        <a:p>
          <a:endParaRPr lang="en-US"/>
        </a:p>
      </dgm:t>
    </dgm:pt>
    <dgm:pt modelId="{DA30F3A1-34CC-1D49-A6AA-6D5815CFFFB1}" type="sibTrans" cxnId="{C977E433-8C05-0845-8833-2752B7BA0E6C}">
      <dgm:prSet/>
      <dgm:spPr/>
      <dgm:t>
        <a:bodyPr/>
        <a:lstStyle/>
        <a:p>
          <a:endParaRPr lang="en-US"/>
        </a:p>
      </dgm:t>
    </dgm:pt>
    <dgm:pt modelId="{CF9ED469-24BB-8E4E-9A48-BF019A27B1B2}">
      <dgm:prSet/>
      <dgm:spPr>
        <a:solidFill>
          <a:schemeClr val="tx2">
            <a:lumMod val="75000"/>
          </a:schemeClr>
        </a:solidFill>
        <a:ln w="25400">
          <a:solidFill>
            <a:schemeClr val="bg1"/>
          </a:solidFill>
        </a:ln>
      </dgm:spPr>
      <dgm:t>
        <a:bodyPr/>
        <a:lstStyle/>
        <a:p>
          <a:pPr rtl="0"/>
          <a:r>
            <a:rPr lang="en-US" b="1" dirty="0" smtClean="0">
              <a:solidFill>
                <a:srgbClr val="000000"/>
              </a:solidFill>
            </a:rPr>
            <a:t>Can support a range of administrative policies</a:t>
          </a:r>
          <a:endParaRPr lang="en-US" dirty="0">
            <a:solidFill>
              <a:srgbClr val="000000"/>
            </a:solidFill>
          </a:endParaRPr>
        </a:p>
      </dgm:t>
    </dgm:pt>
    <dgm:pt modelId="{568BC8F7-2973-D24A-A712-2395F82D90BE}" type="parTrans" cxnId="{0EF1B80F-C8E3-5744-8F89-E0294310D8BB}">
      <dgm:prSet/>
      <dgm:spPr/>
      <dgm:t>
        <a:bodyPr/>
        <a:lstStyle/>
        <a:p>
          <a:endParaRPr lang="en-US"/>
        </a:p>
      </dgm:t>
    </dgm:pt>
    <dgm:pt modelId="{77D2813C-9213-BA4C-BFBE-F88C6E1917CC}" type="sibTrans" cxnId="{0EF1B80F-C8E3-5744-8F89-E0294310D8BB}">
      <dgm:prSet/>
      <dgm:spPr/>
      <dgm:t>
        <a:bodyPr/>
        <a:lstStyle/>
        <a:p>
          <a:endParaRPr lang="en-US"/>
        </a:p>
      </dgm:t>
    </dgm:pt>
    <dgm:pt modelId="{7C4F428A-F8DB-EC40-A475-6DBDA6380575}">
      <dgm:prSet/>
      <dgm:spPr>
        <a:ln w="25400">
          <a:solidFill>
            <a:schemeClr val="bg1"/>
          </a:solidFill>
        </a:ln>
      </dgm:spPr>
      <dgm:t>
        <a:bodyPr/>
        <a:lstStyle/>
        <a:p>
          <a:pPr rtl="0"/>
          <a:r>
            <a:rPr lang="en-US" b="1" dirty="0" smtClean="0"/>
            <a:t>Centralized administration</a:t>
          </a:r>
          <a:endParaRPr lang="en-US" dirty="0"/>
        </a:p>
      </dgm:t>
    </dgm:pt>
    <dgm:pt modelId="{3579225F-8382-0645-9DEC-5B58B7506EF3}" type="parTrans" cxnId="{24DD753B-F8EF-AA46-A026-6AF1D8948AFB}">
      <dgm:prSet/>
      <dgm:spPr>
        <a:solidFill>
          <a:schemeClr val="accent1"/>
        </a:solidFill>
      </dgm:spPr>
      <dgm:t>
        <a:bodyPr/>
        <a:lstStyle/>
        <a:p>
          <a:endParaRPr lang="en-US"/>
        </a:p>
      </dgm:t>
    </dgm:pt>
    <dgm:pt modelId="{7062FC6C-F862-E04E-863D-18303F0DA4BD}" type="sibTrans" cxnId="{24DD753B-F8EF-AA46-A026-6AF1D8948AFB}">
      <dgm:prSet/>
      <dgm:spPr>
        <a:solidFill>
          <a:schemeClr val="accent1"/>
        </a:solidFill>
      </dgm:spPr>
      <dgm:t>
        <a:bodyPr/>
        <a:lstStyle/>
        <a:p>
          <a:endParaRPr lang="en-US"/>
        </a:p>
      </dgm:t>
    </dgm:pt>
    <dgm:pt modelId="{C78A51F6-4E5F-B74F-B733-50176B863C6D}">
      <dgm:prSet/>
      <dgm:spPr>
        <a:ln w="25400">
          <a:solidFill>
            <a:schemeClr val="bg1"/>
          </a:solidFill>
        </a:ln>
      </dgm:spPr>
      <dgm:t>
        <a:bodyPr/>
        <a:lstStyle/>
        <a:p>
          <a:pPr rtl="0"/>
          <a:r>
            <a:rPr lang="en-US" b="1" dirty="0" smtClean="0"/>
            <a:t>Small number of privileged users may grant and revoke access rights</a:t>
          </a:r>
          <a:endParaRPr lang="en-US" dirty="0"/>
        </a:p>
      </dgm:t>
    </dgm:pt>
    <dgm:pt modelId="{839FDDD5-EAAC-DB4B-B397-B41EE4B72BA1}" type="parTrans" cxnId="{F78545C9-217F-6949-894B-BEF7EAE5F2C0}">
      <dgm:prSet/>
      <dgm:spPr/>
      <dgm:t>
        <a:bodyPr/>
        <a:lstStyle/>
        <a:p>
          <a:endParaRPr lang="en-US"/>
        </a:p>
      </dgm:t>
    </dgm:pt>
    <dgm:pt modelId="{07DB008B-A44B-B54C-B1C0-0B853FDFF114}" type="sibTrans" cxnId="{F78545C9-217F-6949-894B-BEF7EAE5F2C0}">
      <dgm:prSet/>
      <dgm:spPr/>
      <dgm:t>
        <a:bodyPr/>
        <a:lstStyle/>
        <a:p>
          <a:endParaRPr lang="en-US"/>
        </a:p>
      </dgm:t>
    </dgm:pt>
    <dgm:pt modelId="{F3CCC854-9169-E543-87D2-AC2930F4EC5D}">
      <dgm:prSet/>
      <dgm:spPr>
        <a:ln w="25400">
          <a:solidFill>
            <a:schemeClr val="bg1"/>
          </a:solidFill>
        </a:ln>
      </dgm:spPr>
      <dgm:t>
        <a:bodyPr/>
        <a:lstStyle/>
        <a:p>
          <a:pPr rtl="0"/>
          <a:r>
            <a:rPr lang="en-US" b="1" dirty="0" smtClean="0"/>
            <a:t>Ownership-based administration</a:t>
          </a:r>
          <a:endParaRPr lang="en-US" dirty="0"/>
        </a:p>
      </dgm:t>
    </dgm:pt>
    <dgm:pt modelId="{B52ABC47-C0C0-224A-9D21-3485167CDA24}" type="parTrans" cxnId="{5601EA34-73FB-F746-B58D-F30EDF9D1863}">
      <dgm:prSet/>
      <dgm:spPr/>
      <dgm:t>
        <a:bodyPr/>
        <a:lstStyle/>
        <a:p>
          <a:endParaRPr lang="en-US"/>
        </a:p>
      </dgm:t>
    </dgm:pt>
    <dgm:pt modelId="{BB6C4319-4C71-F54B-A791-204B39605426}" type="sibTrans" cxnId="{5601EA34-73FB-F746-B58D-F30EDF9D1863}">
      <dgm:prSet/>
      <dgm:spPr>
        <a:solidFill>
          <a:schemeClr val="accent1"/>
        </a:solidFill>
      </dgm:spPr>
      <dgm:t>
        <a:bodyPr/>
        <a:lstStyle/>
        <a:p>
          <a:endParaRPr lang="en-US"/>
        </a:p>
      </dgm:t>
    </dgm:pt>
    <dgm:pt modelId="{5A384C71-A5F0-494D-BF90-D8F49E8AF9A7}">
      <dgm:prSet/>
      <dgm:spPr>
        <a:ln w="25400">
          <a:solidFill>
            <a:schemeClr val="bg1"/>
          </a:solidFill>
        </a:ln>
      </dgm:spPr>
      <dgm:t>
        <a:bodyPr/>
        <a:lstStyle/>
        <a:p>
          <a:pPr rtl="0"/>
          <a:r>
            <a:rPr lang="en-US" b="1" dirty="0" smtClean="0"/>
            <a:t>The creator of a table may grant and revoke access rights to the table</a:t>
          </a:r>
          <a:endParaRPr lang="en-US" dirty="0"/>
        </a:p>
      </dgm:t>
    </dgm:pt>
    <dgm:pt modelId="{5E27658A-FD50-564A-905B-013785CEAC19}" type="parTrans" cxnId="{FB12DDC9-1F9F-0347-A6D6-D7CE9A6698D6}">
      <dgm:prSet/>
      <dgm:spPr/>
      <dgm:t>
        <a:bodyPr/>
        <a:lstStyle/>
        <a:p>
          <a:endParaRPr lang="en-US"/>
        </a:p>
      </dgm:t>
    </dgm:pt>
    <dgm:pt modelId="{EDD341ED-816A-6848-B74F-516EC14A959C}" type="sibTrans" cxnId="{FB12DDC9-1F9F-0347-A6D6-D7CE9A6698D6}">
      <dgm:prSet/>
      <dgm:spPr/>
      <dgm:t>
        <a:bodyPr/>
        <a:lstStyle/>
        <a:p>
          <a:endParaRPr lang="en-US"/>
        </a:p>
      </dgm:t>
    </dgm:pt>
    <dgm:pt modelId="{D2D00EE0-E4A3-D843-A1FA-39B11F96B651}">
      <dgm:prSet/>
      <dgm:spPr>
        <a:ln w="25400">
          <a:solidFill>
            <a:schemeClr val="bg1"/>
          </a:solidFill>
        </a:ln>
      </dgm:spPr>
      <dgm:t>
        <a:bodyPr/>
        <a:lstStyle/>
        <a:p>
          <a:pPr rtl="0"/>
          <a:r>
            <a:rPr lang="en-US" b="1" dirty="0" smtClean="0"/>
            <a:t>Decentralized administration</a:t>
          </a:r>
          <a:endParaRPr lang="en-US" dirty="0"/>
        </a:p>
      </dgm:t>
    </dgm:pt>
    <dgm:pt modelId="{BE4C1E24-31B2-D548-8A3E-B27E00DE73F4}" type="parTrans" cxnId="{14BCF641-C4B9-794F-8DE7-F3A3409F5BFD}">
      <dgm:prSet/>
      <dgm:spPr/>
      <dgm:t>
        <a:bodyPr/>
        <a:lstStyle/>
        <a:p>
          <a:endParaRPr lang="en-US"/>
        </a:p>
      </dgm:t>
    </dgm:pt>
    <dgm:pt modelId="{2474DD5B-3CCD-C944-98D9-52D400FFF10A}" type="sibTrans" cxnId="{14BCF641-C4B9-794F-8DE7-F3A3409F5BFD}">
      <dgm:prSet/>
      <dgm:spPr/>
      <dgm:t>
        <a:bodyPr/>
        <a:lstStyle/>
        <a:p>
          <a:endParaRPr lang="en-US"/>
        </a:p>
      </dgm:t>
    </dgm:pt>
    <dgm:pt modelId="{60D0FDDF-B684-7B45-8123-1DBA95B2756B}">
      <dgm:prSet/>
      <dgm:spPr>
        <a:ln w="25400">
          <a:solidFill>
            <a:schemeClr val="bg1"/>
          </a:solidFill>
        </a:ln>
      </dgm:spPr>
      <dgm:t>
        <a:bodyPr/>
        <a:lstStyle/>
        <a:p>
          <a:pPr rtl="0"/>
          <a:r>
            <a:rPr lang="en-US" b="1" dirty="0" smtClean="0"/>
            <a:t>The owner of the table may grant and revoke authorization rights to other users, allowing them to grant and revoke access rights to the table</a:t>
          </a:r>
          <a:endParaRPr lang="en-US" dirty="0"/>
        </a:p>
      </dgm:t>
    </dgm:pt>
    <dgm:pt modelId="{EDED090E-12FD-844A-97D8-85DF8180FBC2}" type="parTrans" cxnId="{9AC62D79-716B-AF43-B560-D8CB7E4A7980}">
      <dgm:prSet/>
      <dgm:spPr/>
      <dgm:t>
        <a:bodyPr/>
        <a:lstStyle/>
        <a:p>
          <a:endParaRPr lang="en-US"/>
        </a:p>
      </dgm:t>
    </dgm:pt>
    <dgm:pt modelId="{B6A8A5E0-684C-174E-9503-08F1F8E8AC36}" type="sibTrans" cxnId="{9AC62D79-716B-AF43-B560-D8CB7E4A7980}">
      <dgm:prSet/>
      <dgm:spPr/>
      <dgm:t>
        <a:bodyPr/>
        <a:lstStyle/>
        <a:p>
          <a:endParaRPr lang="en-US"/>
        </a:p>
      </dgm:t>
    </dgm:pt>
    <dgm:pt modelId="{4C1A9531-01A5-2B47-A673-184C37C8A4B8}" type="pres">
      <dgm:prSet presAssocID="{710DC1C5-AE1D-0848-9016-18A40D12B7F8}" presName="Name0" presStyleCnt="0">
        <dgm:presLayoutVars>
          <dgm:dir/>
          <dgm:animLvl val="lvl"/>
          <dgm:resizeHandles val="exact"/>
        </dgm:presLayoutVars>
      </dgm:prSet>
      <dgm:spPr/>
      <dgm:t>
        <a:bodyPr/>
        <a:lstStyle/>
        <a:p>
          <a:endParaRPr lang="en-US"/>
        </a:p>
      </dgm:t>
    </dgm:pt>
    <dgm:pt modelId="{69FF1F2E-2568-8E48-B9E0-A4B3C7EB8138}" type="pres">
      <dgm:prSet presAssocID="{F774AE7D-BD23-E04E-9EEF-B3AE48BF442B}" presName="vertFlow" presStyleCnt="0"/>
      <dgm:spPr/>
    </dgm:pt>
    <dgm:pt modelId="{F78B6DAD-EB05-444F-8AB1-BA4931CA8374}" type="pres">
      <dgm:prSet presAssocID="{F774AE7D-BD23-E04E-9EEF-B3AE48BF442B}" presName="header" presStyleLbl="node1" presStyleIdx="0" presStyleCnt="2"/>
      <dgm:spPr/>
      <dgm:t>
        <a:bodyPr/>
        <a:lstStyle/>
        <a:p>
          <a:endParaRPr lang="en-US"/>
        </a:p>
      </dgm:t>
    </dgm:pt>
    <dgm:pt modelId="{D8B2607C-6E53-004A-909D-360372672B0A}" type="pres">
      <dgm:prSet presAssocID="{AC793626-DCB5-814F-9E69-0EB4F76967D1}" presName="parTrans" presStyleLbl="sibTrans2D1" presStyleIdx="0" presStyleCnt="5"/>
      <dgm:spPr/>
      <dgm:t>
        <a:bodyPr/>
        <a:lstStyle/>
        <a:p>
          <a:endParaRPr lang="en-US"/>
        </a:p>
      </dgm:t>
    </dgm:pt>
    <dgm:pt modelId="{3617A085-E756-C340-B729-9816B8EDC2C7}" type="pres">
      <dgm:prSet presAssocID="{62E2169F-C878-C043-A33B-924666554428}" presName="child" presStyleLbl="alignAccFollowNode1" presStyleIdx="0" presStyleCnt="5">
        <dgm:presLayoutVars>
          <dgm:chMax val="0"/>
          <dgm:bulletEnabled val="1"/>
        </dgm:presLayoutVars>
      </dgm:prSet>
      <dgm:spPr/>
      <dgm:t>
        <a:bodyPr/>
        <a:lstStyle/>
        <a:p>
          <a:endParaRPr lang="en-US"/>
        </a:p>
      </dgm:t>
    </dgm:pt>
    <dgm:pt modelId="{418A1A9B-B8EB-184C-B8AF-CA8207E8D21E}" type="pres">
      <dgm:prSet presAssocID="{8A40CE69-350E-C443-9483-3F1B5D22964A}" presName="sibTrans" presStyleLbl="sibTrans2D1" presStyleIdx="1" presStyleCnt="5"/>
      <dgm:spPr/>
      <dgm:t>
        <a:bodyPr/>
        <a:lstStyle/>
        <a:p>
          <a:endParaRPr lang="en-US"/>
        </a:p>
      </dgm:t>
    </dgm:pt>
    <dgm:pt modelId="{F7E897E6-1360-EE43-B6D9-17E7E2AD3FCF}" type="pres">
      <dgm:prSet presAssocID="{3A7DE87B-FC8F-F042-A3A2-5A5885E21F55}" presName="child" presStyleLbl="alignAccFollowNode1" presStyleIdx="1" presStyleCnt="5">
        <dgm:presLayoutVars>
          <dgm:chMax val="0"/>
          <dgm:bulletEnabled val="1"/>
        </dgm:presLayoutVars>
      </dgm:prSet>
      <dgm:spPr/>
      <dgm:t>
        <a:bodyPr/>
        <a:lstStyle/>
        <a:p>
          <a:endParaRPr lang="en-US"/>
        </a:p>
      </dgm:t>
    </dgm:pt>
    <dgm:pt modelId="{129CFE88-9DFF-D24D-B19B-8EE08583C247}" type="pres">
      <dgm:prSet presAssocID="{F774AE7D-BD23-E04E-9EEF-B3AE48BF442B}" presName="hSp" presStyleCnt="0"/>
      <dgm:spPr/>
    </dgm:pt>
    <dgm:pt modelId="{EB6E9E1E-B3E0-B74B-8D92-B3D9739944C9}" type="pres">
      <dgm:prSet presAssocID="{CF9ED469-24BB-8E4E-9A48-BF019A27B1B2}" presName="vertFlow" presStyleCnt="0"/>
      <dgm:spPr/>
    </dgm:pt>
    <dgm:pt modelId="{A4590DF0-A318-CC43-A18A-0B09CE77DACF}" type="pres">
      <dgm:prSet presAssocID="{CF9ED469-24BB-8E4E-9A48-BF019A27B1B2}" presName="header" presStyleLbl="node1" presStyleIdx="1" presStyleCnt="2"/>
      <dgm:spPr/>
      <dgm:t>
        <a:bodyPr/>
        <a:lstStyle/>
        <a:p>
          <a:endParaRPr lang="en-US"/>
        </a:p>
      </dgm:t>
    </dgm:pt>
    <dgm:pt modelId="{E10E247B-EA72-0B4D-BEC6-25AE77564A34}" type="pres">
      <dgm:prSet presAssocID="{3579225F-8382-0645-9DEC-5B58B7506EF3}" presName="parTrans" presStyleLbl="sibTrans2D1" presStyleIdx="2" presStyleCnt="5"/>
      <dgm:spPr/>
      <dgm:t>
        <a:bodyPr/>
        <a:lstStyle/>
        <a:p>
          <a:endParaRPr lang="en-US"/>
        </a:p>
      </dgm:t>
    </dgm:pt>
    <dgm:pt modelId="{B0E0FFB7-FDE8-8F45-91C3-073F4B738C6C}" type="pres">
      <dgm:prSet presAssocID="{7C4F428A-F8DB-EC40-A475-6DBDA6380575}" presName="child" presStyleLbl="alignAccFollowNode1" presStyleIdx="2" presStyleCnt="5">
        <dgm:presLayoutVars>
          <dgm:chMax val="0"/>
          <dgm:bulletEnabled val="1"/>
        </dgm:presLayoutVars>
      </dgm:prSet>
      <dgm:spPr/>
      <dgm:t>
        <a:bodyPr/>
        <a:lstStyle/>
        <a:p>
          <a:endParaRPr lang="en-US"/>
        </a:p>
      </dgm:t>
    </dgm:pt>
    <dgm:pt modelId="{40379304-9C63-0940-BF30-51A501825D49}" type="pres">
      <dgm:prSet presAssocID="{7062FC6C-F862-E04E-863D-18303F0DA4BD}" presName="sibTrans" presStyleLbl="sibTrans2D1" presStyleIdx="3" presStyleCnt="5"/>
      <dgm:spPr/>
      <dgm:t>
        <a:bodyPr/>
        <a:lstStyle/>
        <a:p>
          <a:endParaRPr lang="en-US"/>
        </a:p>
      </dgm:t>
    </dgm:pt>
    <dgm:pt modelId="{C210DFBA-EE4C-3D48-A239-0A54457A4CE7}" type="pres">
      <dgm:prSet presAssocID="{F3CCC854-9169-E543-87D2-AC2930F4EC5D}" presName="child" presStyleLbl="alignAccFollowNode1" presStyleIdx="3" presStyleCnt="5">
        <dgm:presLayoutVars>
          <dgm:chMax val="0"/>
          <dgm:bulletEnabled val="1"/>
        </dgm:presLayoutVars>
      </dgm:prSet>
      <dgm:spPr/>
      <dgm:t>
        <a:bodyPr/>
        <a:lstStyle/>
        <a:p>
          <a:endParaRPr lang="en-US"/>
        </a:p>
      </dgm:t>
    </dgm:pt>
    <dgm:pt modelId="{0F05858A-43AB-C247-B726-3AC9790EBA67}" type="pres">
      <dgm:prSet presAssocID="{BB6C4319-4C71-F54B-A791-204B39605426}" presName="sibTrans" presStyleLbl="sibTrans2D1" presStyleIdx="4" presStyleCnt="5"/>
      <dgm:spPr/>
      <dgm:t>
        <a:bodyPr/>
        <a:lstStyle/>
        <a:p>
          <a:endParaRPr lang="en-US"/>
        </a:p>
      </dgm:t>
    </dgm:pt>
    <dgm:pt modelId="{EFD569BB-6393-254A-8F5F-F6C61361DD67}" type="pres">
      <dgm:prSet presAssocID="{D2D00EE0-E4A3-D843-A1FA-39B11F96B651}" presName="child" presStyleLbl="alignAccFollowNode1" presStyleIdx="4" presStyleCnt="5">
        <dgm:presLayoutVars>
          <dgm:chMax val="0"/>
          <dgm:bulletEnabled val="1"/>
        </dgm:presLayoutVars>
      </dgm:prSet>
      <dgm:spPr/>
      <dgm:t>
        <a:bodyPr/>
        <a:lstStyle/>
        <a:p>
          <a:endParaRPr lang="en-US"/>
        </a:p>
      </dgm:t>
    </dgm:pt>
  </dgm:ptLst>
  <dgm:cxnLst>
    <dgm:cxn modelId="{D22503A5-D3BC-46D6-85F8-E5B920147D92}" type="presOf" srcId="{F774AE7D-BD23-E04E-9EEF-B3AE48BF442B}" destId="{F78B6DAD-EB05-444F-8AB1-BA4931CA8374}" srcOrd="0" destOrd="0" presId="urn:microsoft.com/office/officeart/2005/8/layout/lProcess1"/>
    <dgm:cxn modelId="{D24E249B-1B3A-430A-A883-159C326E776F}" type="presOf" srcId="{7C4F428A-F8DB-EC40-A475-6DBDA6380575}" destId="{B0E0FFB7-FDE8-8F45-91C3-073F4B738C6C}" srcOrd="0" destOrd="0" presId="urn:microsoft.com/office/officeart/2005/8/layout/lProcess1"/>
    <dgm:cxn modelId="{473925F7-650A-4541-AF73-93621D8EF97B}" type="presOf" srcId="{60D0FDDF-B684-7B45-8123-1DBA95B2756B}" destId="{EFD569BB-6393-254A-8F5F-F6C61361DD67}" srcOrd="0" destOrd="1" presId="urn:microsoft.com/office/officeart/2005/8/layout/lProcess1"/>
    <dgm:cxn modelId="{0082FA4A-A274-4E2A-B066-A957E0B6C3F2}" type="presOf" srcId="{8A40CE69-350E-C443-9483-3F1B5D22964A}" destId="{418A1A9B-B8EB-184C-B8AF-CA8207E8D21E}" srcOrd="0" destOrd="0" presId="urn:microsoft.com/office/officeart/2005/8/layout/lProcess1"/>
    <dgm:cxn modelId="{1BFCA468-BE60-4FF6-AAE3-B73EE9066B84}" type="presOf" srcId="{3579225F-8382-0645-9DEC-5B58B7506EF3}" destId="{E10E247B-EA72-0B4D-BEC6-25AE77564A34}" srcOrd="0" destOrd="0" presId="urn:microsoft.com/office/officeart/2005/8/layout/lProcess1"/>
    <dgm:cxn modelId="{76394732-FC1D-4368-8157-3E9A8AE9A444}" type="presOf" srcId="{F3CCC854-9169-E543-87D2-AC2930F4EC5D}" destId="{C210DFBA-EE4C-3D48-A239-0A54457A4CE7}" srcOrd="0" destOrd="0" presId="urn:microsoft.com/office/officeart/2005/8/layout/lProcess1"/>
    <dgm:cxn modelId="{CA9871D4-4BCD-4482-A62B-DB0C8B4D0348}" type="presOf" srcId="{3A7DE87B-FC8F-F042-A3A2-5A5885E21F55}" destId="{F7E897E6-1360-EE43-B6D9-17E7E2AD3FCF}" srcOrd="0" destOrd="0" presId="urn:microsoft.com/office/officeart/2005/8/layout/lProcess1"/>
    <dgm:cxn modelId="{C977E433-8C05-0845-8833-2752B7BA0E6C}" srcId="{F774AE7D-BD23-E04E-9EEF-B3AE48BF442B}" destId="{3A7DE87B-FC8F-F042-A3A2-5A5885E21F55}" srcOrd="1" destOrd="0" parTransId="{2354BB83-68C6-7849-8B3C-6B33C7EE8F73}" sibTransId="{DA30F3A1-34CC-1D49-A6AA-6D5815CFFFB1}"/>
    <dgm:cxn modelId="{6177823B-B89C-4F43-A69D-E6976702F1CA}" srcId="{710DC1C5-AE1D-0848-9016-18A40D12B7F8}" destId="{F774AE7D-BD23-E04E-9EEF-B3AE48BF442B}" srcOrd="0" destOrd="0" parTransId="{C987D3B0-D736-394F-AE91-3EF70DF6CDFA}" sibTransId="{A8817683-5C99-794C-B1D1-F123710528D9}"/>
    <dgm:cxn modelId="{FB12DDC9-1F9F-0347-A6D6-D7CE9A6698D6}" srcId="{F3CCC854-9169-E543-87D2-AC2930F4EC5D}" destId="{5A384C71-A5F0-494D-BF90-D8F49E8AF9A7}" srcOrd="0" destOrd="0" parTransId="{5E27658A-FD50-564A-905B-013785CEAC19}" sibTransId="{EDD341ED-816A-6848-B74F-516EC14A959C}"/>
    <dgm:cxn modelId="{48F14B4F-DD8C-412B-93E3-46090C2810DB}" type="presOf" srcId="{62E2169F-C878-C043-A33B-924666554428}" destId="{3617A085-E756-C340-B729-9816B8EDC2C7}" srcOrd="0" destOrd="0" presId="urn:microsoft.com/office/officeart/2005/8/layout/lProcess1"/>
    <dgm:cxn modelId="{7FE5BC95-E2D9-4F48-BDC4-3D58E8B3899A}" type="presOf" srcId="{CF9ED469-24BB-8E4E-9A48-BF019A27B1B2}" destId="{A4590DF0-A318-CC43-A18A-0B09CE77DACF}" srcOrd="0" destOrd="0" presId="urn:microsoft.com/office/officeart/2005/8/layout/lProcess1"/>
    <dgm:cxn modelId="{D4D8CD37-6B51-4044-BE9F-892B54E4A7FC}" type="presOf" srcId="{BB6C4319-4C71-F54B-A791-204B39605426}" destId="{0F05858A-43AB-C247-B726-3AC9790EBA67}" srcOrd="0" destOrd="0" presId="urn:microsoft.com/office/officeart/2005/8/layout/lProcess1"/>
    <dgm:cxn modelId="{5601EA34-73FB-F746-B58D-F30EDF9D1863}" srcId="{CF9ED469-24BB-8E4E-9A48-BF019A27B1B2}" destId="{F3CCC854-9169-E543-87D2-AC2930F4EC5D}" srcOrd="1" destOrd="0" parTransId="{B52ABC47-C0C0-224A-9D21-3485167CDA24}" sibTransId="{BB6C4319-4C71-F54B-A791-204B39605426}"/>
    <dgm:cxn modelId="{5F883B0A-816E-48D0-9B86-D9FBD5467F19}" type="presOf" srcId="{710DC1C5-AE1D-0848-9016-18A40D12B7F8}" destId="{4C1A9531-01A5-2B47-A673-184C37C8A4B8}" srcOrd="0" destOrd="0" presId="urn:microsoft.com/office/officeart/2005/8/layout/lProcess1"/>
    <dgm:cxn modelId="{9AC62D79-716B-AF43-B560-D8CB7E4A7980}" srcId="{D2D00EE0-E4A3-D843-A1FA-39B11F96B651}" destId="{60D0FDDF-B684-7B45-8123-1DBA95B2756B}" srcOrd="0" destOrd="0" parTransId="{EDED090E-12FD-844A-97D8-85DF8180FBC2}" sibTransId="{B6A8A5E0-684C-174E-9503-08F1F8E8AC36}"/>
    <dgm:cxn modelId="{CAB25B4E-340A-45FC-BD91-5F00041CD48D}" type="presOf" srcId="{5A384C71-A5F0-494D-BF90-D8F49E8AF9A7}" destId="{C210DFBA-EE4C-3D48-A239-0A54457A4CE7}" srcOrd="0" destOrd="1" presId="urn:microsoft.com/office/officeart/2005/8/layout/lProcess1"/>
    <dgm:cxn modelId="{0EF1B80F-C8E3-5744-8F89-E0294310D8BB}" srcId="{710DC1C5-AE1D-0848-9016-18A40D12B7F8}" destId="{CF9ED469-24BB-8E4E-9A48-BF019A27B1B2}" srcOrd="1" destOrd="0" parTransId="{568BC8F7-2973-D24A-A712-2395F82D90BE}" sibTransId="{77D2813C-9213-BA4C-BFBE-F88C6E1917CC}"/>
    <dgm:cxn modelId="{F1419CF4-12CB-4BF2-8043-32EFFC836A15}" type="presOf" srcId="{C78A51F6-4E5F-B74F-B733-50176B863C6D}" destId="{B0E0FFB7-FDE8-8F45-91C3-073F4B738C6C}" srcOrd="0" destOrd="1" presId="urn:microsoft.com/office/officeart/2005/8/layout/lProcess1"/>
    <dgm:cxn modelId="{B4EA9109-598D-43E2-98CC-F1BFFF76219D}" type="presOf" srcId="{D2D00EE0-E4A3-D843-A1FA-39B11F96B651}" destId="{EFD569BB-6393-254A-8F5F-F6C61361DD67}" srcOrd="0" destOrd="0" presId="urn:microsoft.com/office/officeart/2005/8/layout/lProcess1"/>
    <dgm:cxn modelId="{3E6FB7EB-4860-4458-8C0E-63DE4872CF38}" type="presOf" srcId="{7062FC6C-F862-E04E-863D-18303F0DA4BD}" destId="{40379304-9C63-0940-BF30-51A501825D49}" srcOrd="0" destOrd="0" presId="urn:microsoft.com/office/officeart/2005/8/layout/lProcess1"/>
    <dgm:cxn modelId="{24DD753B-F8EF-AA46-A026-6AF1D8948AFB}" srcId="{CF9ED469-24BB-8E4E-9A48-BF019A27B1B2}" destId="{7C4F428A-F8DB-EC40-A475-6DBDA6380575}" srcOrd="0" destOrd="0" parTransId="{3579225F-8382-0645-9DEC-5B58B7506EF3}" sibTransId="{7062FC6C-F862-E04E-863D-18303F0DA4BD}"/>
    <dgm:cxn modelId="{70C14049-91BC-B944-B89C-2CDE6C2FD8A9}" srcId="{F774AE7D-BD23-E04E-9EEF-B3AE48BF442B}" destId="{62E2169F-C878-C043-A33B-924666554428}" srcOrd="0" destOrd="0" parTransId="{AC793626-DCB5-814F-9E69-0EB4F76967D1}" sibTransId="{8A40CE69-350E-C443-9483-3F1B5D22964A}"/>
    <dgm:cxn modelId="{14BCF641-C4B9-794F-8DE7-F3A3409F5BFD}" srcId="{CF9ED469-24BB-8E4E-9A48-BF019A27B1B2}" destId="{D2D00EE0-E4A3-D843-A1FA-39B11F96B651}" srcOrd="2" destOrd="0" parTransId="{BE4C1E24-31B2-D548-8A3E-B27E00DE73F4}" sibTransId="{2474DD5B-3CCD-C944-98D9-52D400FFF10A}"/>
    <dgm:cxn modelId="{F78545C9-217F-6949-894B-BEF7EAE5F2C0}" srcId="{7C4F428A-F8DB-EC40-A475-6DBDA6380575}" destId="{C78A51F6-4E5F-B74F-B733-50176B863C6D}" srcOrd="0" destOrd="0" parTransId="{839FDDD5-EAAC-DB4B-B397-B41EE4B72BA1}" sibTransId="{07DB008B-A44B-B54C-B1C0-0B853FDFF114}"/>
    <dgm:cxn modelId="{5664ED73-2487-4C4D-99E6-81ED9DF8DF2F}" type="presOf" srcId="{AC793626-DCB5-814F-9E69-0EB4F76967D1}" destId="{D8B2607C-6E53-004A-909D-360372672B0A}" srcOrd="0" destOrd="0" presId="urn:microsoft.com/office/officeart/2005/8/layout/lProcess1"/>
    <dgm:cxn modelId="{B90177D1-A53B-431F-8C3C-57B80C912A42}" type="presParOf" srcId="{4C1A9531-01A5-2B47-A673-184C37C8A4B8}" destId="{69FF1F2E-2568-8E48-B9E0-A4B3C7EB8138}" srcOrd="0" destOrd="0" presId="urn:microsoft.com/office/officeart/2005/8/layout/lProcess1"/>
    <dgm:cxn modelId="{F0FE26E7-10D7-4811-8CC8-82099B4E5824}" type="presParOf" srcId="{69FF1F2E-2568-8E48-B9E0-A4B3C7EB8138}" destId="{F78B6DAD-EB05-444F-8AB1-BA4931CA8374}" srcOrd="0" destOrd="0" presId="urn:microsoft.com/office/officeart/2005/8/layout/lProcess1"/>
    <dgm:cxn modelId="{28AF3BF5-F95A-4E80-A363-201EDDE2ED06}" type="presParOf" srcId="{69FF1F2E-2568-8E48-B9E0-A4B3C7EB8138}" destId="{D8B2607C-6E53-004A-909D-360372672B0A}" srcOrd="1" destOrd="0" presId="urn:microsoft.com/office/officeart/2005/8/layout/lProcess1"/>
    <dgm:cxn modelId="{EF0898D0-1110-43D8-9FA1-7EDAF14109BE}" type="presParOf" srcId="{69FF1F2E-2568-8E48-B9E0-A4B3C7EB8138}" destId="{3617A085-E756-C340-B729-9816B8EDC2C7}" srcOrd="2" destOrd="0" presId="urn:microsoft.com/office/officeart/2005/8/layout/lProcess1"/>
    <dgm:cxn modelId="{CB29B6AE-5D49-43B6-A3CA-2E5B8B06EF42}" type="presParOf" srcId="{69FF1F2E-2568-8E48-B9E0-A4B3C7EB8138}" destId="{418A1A9B-B8EB-184C-B8AF-CA8207E8D21E}" srcOrd="3" destOrd="0" presId="urn:microsoft.com/office/officeart/2005/8/layout/lProcess1"/>
    <dgm:cxn modelId="{BF923B4D-6920-4D90-88D1-4A66437AE2C1}" type="presParOf" srcId="{69FF1F2E-2568-8E48-B9E0-A4B3C7EB8138}" destId="{F7E897E6-1360-EE43-B6D9-17E7E2AD3FCF}" srcOrd="4" destOrd="0" presId="urn:microsoft.com/office/officeart/2005/8/layout/lProcess1"/>
    <dgm:cxn modelId="{CC95C617-C32F-47EA-BB6D-5F4B62437832}" type="presParOf" srcId="{4C1A9531-01A5-2B47-A673-184C37C8A4B8}" destId="{129CFE88-9DFF-D24D-B19B-8EE08583C247}" srcOrd="1" destOrd="0" presId="urn:microsoft.com/office/officeart/2005/8/layout/lProcess1"/>
    <dgm:cxn modelId="{8C10A703-0C0E-488F-BCB4-4442FCCCACC5}" type="presParOf" srcId="{4C1A9531-01A5-2B47-A673-184C37C8A4B8}" destId="{EB6E9E1E-B3E0-B74B-8D92-B3D9739944C9}" srcOrd="2" destOrd="0" presId="urn:microsoft.com/office/officeart/2005/8/layout/lProcess1"/>
    <dgm:cxn modelId="{0DB4F462-5826-413C-A9B6-C2F3F2F02A00}" type="presParOf" srcId="{EB6E9E1E-B3E0-B74B-8D92-B3D9739944C9}" destId="{A4590DF0-A318-CC43-A18A-0B09CE77DACF}" srcOrd="0" destOrd="0" presId="urn:microsoft.com/office/officeart/2005/8/layout/lProcess1"/>
    <dgm:cxn modelId="{C886B59D-CE00-4B85-BFAF-DAE3161D93D9}" type="presParOf" srcId="{EB6E9E1E-B3E0-B74B-8D92-B3D9739944C9}" destId="{E10E247B-EA72-0B4D-BEC6-25AE77564A34}" srcOrd="1" destOrd="0" presId="urn:microsoft.com/office/officeart/2005/8/layout/lProcess1"/>
    <dgm:cxn modelId="{370AE94D-D033-43FD-B390-8BA71CAF08F0}" type="presParOf" srcId="{EB6E9E1E-B3E0-B74B-8D92-B3D9739944C9}" destId="{B0E0FFB7-FDE8-8F45-91C3-073F4B738C6C}" srcOrd="2" destOrd="0" presId="urn:microsoft.com/office/officeart/2005/8/layout/lProcess1"/>
    <dgm:cxn modelId="{188E9D12-8BE8-465F-80CA-FF60DF6E9380}" type="presParOf" srcId="{EB6E9E1E-B3E0-B74B-8D92-B3D9739944C9}" destId="{40379304-9C63-0940-BF30-51A501825D49}" srcOrd="3" destOrd="0" presId="urn:microsoft.com/office/officeart/2005/8/layout/lProcess1"/>
    <dgm:cxn modelId="{95F8E958-9909-4A19-A6EF-3189ADBD45AF}" type="presParOf" srcId="{EB6E9E1E-B3E0-B74B-8D92-B3D9739944C9}" destId="{C210DFBA-EE4C-3D48-A239-0A54457A4CE7}" srcOrd="4" destOrd="0" presId="urn:microsoft.com/office/officeart/2005/8/layout/lProcess1"/>
    <dgm:cxn modelId="{32A2933F-F346-4590-9896-20C8C2834CAA}" type="presParOf" srcId="{EB6E9E1E-B3E0-B74B-8D92-B3D9739944C9}" destId="{0F05858A-43AB-C247-B726-3AC9790EBA67}" srcOrd="5" destOrd="0" presId="urn:microsoft.com/office/officeart/2005/8/layout/lProcess1"/>
    <dgm:cxn modelId="{0C6CA9BA-6FFF-4174-912D-9F36EEEC44A6}" type="presParOf" srcId="{EB6E9E1E-B3E0-B74B-8D92-B3D9739944C9}" destId="{EFD569BB-6393-254A-8F5F-F6C61361DD67}"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C05404-D79C-8242-ADA1-868C0474B31D}" type="doc">
      <dgm:prSet loTypeId="urn:microsoft.com/office/officeart/2005/8/layout/hList1" loCatId="list" qsTypeId="urn:microsoft.com/office/officeart/2005/8/quickstyle/simple4" qsCatId="simple" csTypeId="urn:microsoft.com/office/officeart/2005/8/colors/accent1_3" csCatId="accent1" phldr="1"/>
      <dgm:spPr/>
      <dgm:t>
        <a:bodyPr/>
        <a:lstStyle/>
        <a:p>
          <a:endParaRPr lang="en-US"/>
        </a:p>
      </dgm:t>
    </dgm:pt>
    <dgm:pt modelId="{073F2D7D-7B12-5443-9C8C-2E0745CAE5C2}">
      <dgm:prSet custT="1"/>
      <dgm:spPr>
        <a:solidFill>
          <a:schemeClr val="accent5"/>
        </a:solidFill>
        <a:ln w="19050">
          <a:solidFill>
            <a:schemeClr val="bg1"/>
          </a:solidFill>
        </a:ln>
      </dgm:spPr>
      <dgm:t>
        <a:bodyPr/>
        <a:lstStyle/>
        <a:p>
          <a:r>
            <a:rPr lang="en-US" sz="1800" b="0" i="0" dirty="0" smtClean="0">
              <a:solidFill>
                <a:schemeClr val="bg1"/>
              </a:solidFill>
              <a:effectLst/>
              <a:latin typeface="+mj-lt"/>
            </a:rPr>
            <a:t>Application owner</a:t>
          </a:r>
          <a:endParaRPr lang="en-US" sz="1800" b="0" i="0" dirty="0">
            <a:solidFill>
              <a:schemeClr val="bg1"/>
            </a:solidFill>
            <a:effectLst/>
            <a:latin typeface="+mj-lt"/>
          </a:endParaRPr>
        </a:p>
      </dgm:t>
    </dgm:pt>
    <dgm:pt modelId="{FAE921F1-5695-E643-9DEB-142906FF7E81}" type="parTrans" cxnId="{00CD53DC-40C5-4F47-ABCE-BCD3F006446C}">
      <dgm:prSet/>
      <dgm:spPr/>
      <dgm:t>
        <a:bodyPr/>
        <a:lstStyle/>
        <a:p>
          <a:endParaRPr lang="en-US"/>
        </a:p>
      </dgm:t>
    </dgm:pt>
    <dgm:pt modelId="{7071FB6B-00F7-384E-A4A3-D3E005662C56}" type="sibTrans" cxnId="{00CD53DC-40C5-4F47-ABCE-BCD3F006446C}">
      <dgm:prSet/>
      <dgm:spPr/>
      <dgm:t>
        <a:bodyPr/>
        <a:lstStyle/>
        <a:p>
          <a:endParaRPr lang="en-US"/>
        </a:p>
      </dgm:t>
    </dgm:pt>
    <dgm:pt modelId="{2FBF415C-5933-0442-BE06-448117A0CA37}">
      <dgm:prSet custT="1"/>
      <dgm:spPr>
        <a:solidFill>
          <a:schemeClr val="accent5"/>
        </a:solidFill>
        <a:ln w="19050">
          <a:solidFill>
            <a:schemeClr val="bg1"/>
          </a:solidFill>
        </a:ln>
      </dgm:spPr>
      <dgm:t>
        <a:bodyPr/>
        <a:lstStyle/>
        <a:p>
          <a:r>
            <a:rPr lang="en-US" sz="1800" dirty="0" smtClean="0">
              <a:solidFill>
                <a:schemeClr val="bg1"/>
              </a:solidFill>
              <a:effectLst/>
              <a:latin typeface="+mj-lt"/>
            </a:rPr>
            <a:t>End user</a:t>
          </a:r>
          <a:endParaRPr lang="en-US" sz="1800" dirty="0">
            <a:solidFill>
              <a:schemeClr val="bg1"/>
            </a:solidFill>
            <a:effectLst/>
            <a:latin typeface="+mj-lt"/>
          </a:endParaRPr>
        </a:p>
      </dgm:t>
    </dgm:pt>
    <dgm:pt modelId="{B7BF6BEB-5A14-0346-B7E8-56B69C7E82ED}" type="parTrans" cxnId="{976303D3-6D3A-5B4C-BE1A-85C7C1E5F989}">
      <dgm:prSet/>
      <dgm:spPr/>
      <dgm:t>
        <a:bodyPr/>
        <a:lstStyle/>
        <a:p>
          <a:endParaRPr lang="en-US"/>
        </a:p>
      </dgm:t>
    </dgm:pt>
    <dgm:pt modelId="{D87C1D95-59DE-674A-A60E-9BAE93D4A510}" type="sibTrans" cxnId="{976303D3-6D3A-5B4C-BE1A-85C7C1E5F989}">
      <dgm:prSet/>
      <dgm:spPr/>
      <dgm:t>
        <a:bodyPr/>
        <a:lstStyle/>
        <a:p>
          <a:endParaRPr lang="en-US"/>
        </a:p>
      </dgm:t>
    </dgm:pt>
    <dgm:pt modelId="{EB757D2A-28D2-244C-BAC9-353C6AD5FDE0}">
      <dgm:prSet custT="1"/>
      <dgm:spPr>
        <a:ln w="19050">
          <a:solidFill>
            <a:schemeClr val="bg1"/>
          </a:solidFill>
        </a:ln>
      </dgm:spPr>
      <dgm:t>
        <a:bodyPr/>
        <a:lstStyle/>
        <a:p>
          <a:r>
            <a:rPr lang="en-US" sz="1400" dirty="0" smtClean="0">
              <a:effectLst/>
              <a:latin typeface="+mj-lt"/>
              <a:ea typeface="ＭＳ Ｐゴシック" pitchFamily="-109" charset="-128"/>
            </a:rPr>
            <a:t>An end user who operates on database objects via a particular application but does not own any of the database objects</a:t>
          </a:r>
          <a:endParaRPr lang="en-US" sz="1400" dirty="0">
            <a:effectLst/>
            <a:latin typeface="+mj-lt"/>
            <a:ea typeface="ＭＳ Ｐゴシック" pitchFamily="-109" charset="-128"/>
          </a:endParaRPr>
        </a:p>
      </dgm:t>
    </dgm:pt>
    <dgm:pt modelId="{610DD4F8-AAF6-934A-9E06-6A60E869A9DD}" type="parTrans" cxnId="{636CFA4D-344C-5B40-97C2-CB947EED6815}">
      <dgm:prSet/>
      <dgm:spPr/>
      <dgm:t>
        <a:bodyPr/>
        <a:lstStyle/>
        <a:p>
          <a:endParaRPr lang="en-US"/>
        </a:p>
      </dgm:t>
    </dgm:pt>
    <dgm:pt modelId="{948E45A3-B7B6-A640-97ED-2EC296E3DAE2}" type="sibTrans" cxnId="{636CFA4D-344C-5B40-97C2-CB947EED6815}">
      <dgm:prSet/>
      <dgm:spPr/>
      <dgm:t>
        <a:bodyPr/>
        <a:lstStyle/>
        <a:p>
          <a:endParaRPr lang="en-US"/>
        </a:p>
      </dgm:t>
    </dgm:pt>
    <dgm:pt modelId="{BB163543-EFCD-E84A-9737-549C945F9EE9}">
      <dgm:prSet custT="1"/>
      <dgm:spPr>
        <a:solidFill>
          <a:schemeClr val="accent5"/>
        </a:solidFill>
        <a:ln w="19050">
          <a:solidFill>
            <a:schemeClr val="bg1"/>
          </a:solidFill>
        </a:ln>
      </dgm:spPr>
      <dgm:t>
        <a:bodyPr/>
        <a:lstStyle/>
        <a:p>
          <a:r>
            <a:rPr lang="en-US" sz="1800" dirty="0" smtClean="0">
              <a:solidFill>
                <a:schemeClr val="bg1"/>
              </a:solidFill>
              <a:effectLst/>
              <a:latin typeface="+mj-lt"/>
            </a:rPr>
            <a:t>Administrator</a:t>
          </a:r>
          <a:endParaRPr lang="en-US" sz="1800" dirty="0">
            <a:solidFill>
              <a:schemeClr val="bg1"/>
            </a:solidFill>
            <a:effectLst/>
            <a:latin typeface="+mj-lt"/>
          </a:endParaRPr>
        </a:p>
      </dgm:t>
    </dgm:pt>
    <dgm:pt modelId="{83838ED9-1286-7A42-A4A8-8549393512A9}" type="parTrans" cxnId="{E2BC0F2E-0987-5D46-BF08-A32C9A85C72B}">
      <dgm:prSet/>
      <dgm:spPr/>
      <dgm:t>
        <a:bodyPr/>
        <a:lstStyle/>
        <a:p>
          <a:endParaRPr lang="en-US"/>
        </a:p>
      </dgm:t>
    </dgm:pt>
    <dgm:pt modelId="{80AED100-8F8E-3649-90C6-F7A305ACB602}" type="sibTrans" cxnId="{E2BC0F2E-0987-5D46-BF08-A32C9A85C72B}">
      <dgm:prSet/>
      <dgm:spPr/>
      <dgm:t>
        <a:bodyPr/>
        <a:lstStyle/>
        <a:p>
          <a:endParaRPr lang="en-US"/>
        </a:p>
      </dgm:t>
    </dgm:pt>
    <dgm:pt modelId="{60DB49EC-3C25-5E42-AFDD-57D4BCEE3D46}">
      <dgm:prSet custT="1"/>
      <dgm:spPr>
        <a:ln w="19050">
          <a:solidFill>
            <a:schemeClr val="bg1"/>
          </a:solidFill>
        </a:ln>
      </dgm:spPr>
      <dgm:t>
        <a:bodyPr/>
        <a:lstStyle/>
        <a:p>
          <a:r>
            <a:rPr lang="en-US" sz="1400" dirty="0" smtClean="0">
              <a:effectLst/>
              <a:latin typeface="+mj-lt"/>
              <a:ea typeface="ＭＳ Ｐゴシック" pitchFamily="-109" charset="-128"/>
            </a:rPr>
            <a:t>User who has administrative responsibility for part or all of the database</a:t>
          </a:r>
          <a:endParaRPr lang="en-US" sz="1400" dirty="0">
            <a:effectLst/>
            <a:latin typeface="+mj-lt"/>
            <a:ea typeface="ＭＳ Ｐゴシック" pitchFamily="-109" charset="-128"/>
          </a:endParaRPr>
        </a:p>
      </dgm:t>
    </dgm:pt>
    <dgm:pt modelId="{EAB19AE8-7553-8C4C-9AA4-97AE38E20E6D}" type="parTrans" cxnId="{3182F4A5-734A-AE45-97ED-CFFF2EBCD75F}">
      <dgm:prSet/>
      <dgm:spPr/>
      <dgm:t>
        <a:bodyPr/>
        <a:lstStyle/>
        <a:p>
          <a:endParaRPr lang="en-US"/>
        </a:p>
      </dgm:t>
    </dgm:pt>
    <dgm:pt modelId="{5DA5D212-08C6-D047-94E2-BF14052D8504}" type="sibTrans" cxnId="{3182F4A5-734A-AE45-97ED-CFFF2EBCD75F}">
      <dgm:prSet/>
      <dgm:spPr/>
      <dgm:t>
        <a:bodyPr/>
        <a:lstStyle/>
        <a:p>
          <a:endParaRPr lang="en-US"/>
        </a:p>
      </dgm:t>
    </dgm:pt>
    <dgm:pt modelId="{5ABD1CB0-9C1C-7F46-8517-75393D7A26F9}">
      <dgm:prSet custT="1"/>
      <dgm:spPr>
        <a:ln w="19050">
          <a:solidFill>
            <a:schemeClr val="bg1"/>
          </a:solidFill>
        </a:ln>
      </dgm:spPr>
      <dgm:t>
        <a:bodyPr/>
        <a:lstStyle/>
        <a:p>
          <a:r>
            <a:rPr lang="en-US" sz="1400" dirty="0" smtClean="0">
              <a:effectLst/>
              <a:latin typeface="+mj-lt"/>
              <a:ea typeface="ＭＳ Ｐゴシック" pitchFamily="-109" charset="-128"/>
            </a:rPr>
            <a:t>An end user who owns database objects as part of an application</a:t>
          </a:r>
          <a:endParaRPr lang="en-US" sz="1600" dirty="0">
            <a:effectLst/>
            <a:latin typeface="+mj-lt"/>
          </a:endParaRPr>
        </a:p>
      </dgm:t>
    </dgm:pt>
    <dgm:pt modelId="{DF240F3E-0077-1E4D-AA2A-F7313EF20117}" type="parTrans" cxnId="{89F67F8C-0D6B-D941-B9B4-95EBD7BD91E4}">
      <dgm:prSet/>
      <dgm:spPr/>
      <dgm:t>
        <a:bodyPr/>
        <a:lstStyle/>
        <a:p>
          <a:endParaRPr lang="en-US"/>
        </a:p>
      </dgm:t>
    </dgm:pt>
    <dgm:pt modelId="{B32B0882-3FCB-BF40-8B3F-B0854A5EED26}" type="sibTrans" cxnId="{89F67F8C-0D6B-D941-B9B4-95EBD7BD91E4}">
      <dgm:prSet/>
      <dgm:spPr/>
      <dgm:t>
        <a:bodyPr/>
        <a:lstStyle/>
        <a:p>
          <a:endParaRPr lang="en-US"/>
        </a:p>
      </dgm:t>
    </dgm:pt>
    <dgm:pt modelId="{0DDF242A-832C-D348-B43D-48C85DDA1821}" type="pres">
      <dgm:prSet presAssocID="{0AC05404-D79C-8242-ADA1-868C0474B31D}" presName="Name0" presStyleCnt="0">
        <dgm:presLayoutVars>
          <dgm:dir/>
          <dgm:animLvl val="lvl"/>
          <dgm:resizeHandles val="exact"/>
        </dgm:presLayoutVars>
      </dgm:prSet>
      <dgm:spPr/>
      <dgm:t>
        <a:bodyPr/>
        <a:lstStyle/>
        <a:p>
          <a:endParaRPr lang="en-US"/>
        </a:p>
      </dgm:t>
    </dgm:pt>
    <dgm:pt modelId="{97FB3A73-F269-B549-882A-25A277DD7E8C}" type="pres">
      <dgm:prSet presAssocID="{073F2D7D-7B12-5443-9C8C-2E0745CAE5C2}" presName="composite" presStyleCnt="0"/>
      <dgm:spPr/>
    </dgm:pt>
    <dgm:pt modelId="{844F264B-30FD-E241-9CBE-34B109D2539E}" type="pres">
      <dgm:prSet presAssocID="{073F2D7D-7B12-5443-9C8C-2E0745CAE5C2}" presName="parTx" presStyleLbl="alignNode1" presStyleIdx="0" presStyleCnt="3">
        <dgm:presLayoutVars>
          <dgm:chMax val="0"/>
          <dgm:chPref val="0"/>
          <dgm:bulletEnabled val="1"/>
        </dgm:presLayoutVars>
      </dgm:prSet>
      <dgm:spPr/>
      <dgm:t>
        <a:bodyPr/>
        <a:lstStyle/>
        <a:p>
          <a:endParaRPr lang="en-US"/>
        </a:p>
      </dgm:t>
    </dgm:pt>
    <dgm:pt modelId="{7ECD17B7-684C-2845-ACF8-8E9050953787}" type="pres">
      <dgm:prSet presAssocID="{073F2D7D-7B12-5443-9C8C-2E0745CAE5C2}" presName="desTx" presStyleLbl="alignAccFollowNode1" presStyleIdx="0" presStyleCnt="3">
        <dgm:presLayoutVars>
          <dgm:bulletEnabled val="1"/>
        </dgm:presLayoutVars>
      </dgm:prSet>
      <dgm:spPr/>
      <dgm:t>
        <a:bodyPr/>
        <a:lstStyle/>
        <a:p>
          <a:endParaRPr lang="en-US"/>
        </a:p>
      </dgm:t>
    </dgm:pt>
    <dgm:pt modelId="{FB774BDE-6727-7343-9672-A832EECDBE02}" type="pres">
      <dgm:prSet presAssocID="{7071FB6B-00F7-384E-A4A3-D3E005662C56}" presName="space" presStyleCnt="0"/>
      <dgm:spPr/>
    </dgm:pt>
    <dgm:pt modelId="{7E267DF8-9A1A-8D48-82AE-2D88B7199E77}" type="pres">
      <dgm:prSet presAssocID="{2FBF415C-5933-0442-BE06-448117A0CA37}" presName="composite" presStyleCnt="0"/>
      <dgm:spPr/>
    </dgm:pt>
    <dgm:pt modelId="{67E38C9A-8161-4343-AF00-E9C298D53430}" type="pres">
      <dgm:prSet presAssocID="{2FBF415C-5933-0442-BE06-448117A0CA37}" presName="parTx" presStyleLbl="alignNode1" presStyleIdx="1" presStyleCnt="3">
        <dgm:presLayoutVars>
          <dgm:chMax val="0"/>
          <dgm:chPref val="0"/>
          <dgm:bulletEnabled val="1"/>
        </dgm:presLayoutVars>
      </dgm:prSet>
      <dgm:spPr/>
      <dgm:t>
        <a:bodyPr/>
        <a:lstStyle/>
        <a:p>
          <a:endParaRPr lang="en-US"/>
        </a:p>
      </dgm:t>
    </dgm:pt>
    <dgm:pt modelId="{C8583E30-73F6-DD4F-B30F-D721DA3337DC}" type="pres">
      <dgm:prSet presAssocID="{2FBF415C-5933-0442-BE06-448117A0CA37}" presName="desTx" presStyleLbl="alignAccFollowNode1" presStyleIdx="1" presStyleCnt="3">
        <dgm:presLayoutVars>
          <dgm:bulletEnabled val="1"/>
        </dgm:presLayoutVars>
      </dgm:prSet>
      <dgm:spPr/>
      <dgm:t>
        <a:bodyPr/>
        <a:lstStyle/>
        <a:p>
          <a:endParaRPr lang="en-US"/>
        </a:p>
      </dgm:t>
    </dgm:pt>
    <dgm:pt modelId="{5249284E-B161-0641-8131-D35C34404772}" type="pres">
      <dgm:prSet presAssocID="{D87C1D95-59DE-674A-A60E-9BAE93D4A510}" presName="space" presStyleCnt="0"/>
      <dgm:spPr/>
    </dgm:pt>
    <dgm:pt modelId="{764E1CA0-604E-6A4B-B06C-9829C2C0A2CB}" type="pres">
      <dgm:prSet presAssocID="{BB163543-EFCD-E84A-9737-549C945F9EE9}" presName="composite" presStyleCnt="0"/>
      <dgm:spPr/>
    </dgm:pt>
    <dgm:pt modelId="{CE35C468-6D03-A74E-9D2B-4E2866954FF6}" type="pres">
      <dgm:prSet presAssocID="{BB163543-EFCD-E84A-9737-549C945F9EE9}" presName="parTx" presStyleLbl="alignNode1" presStyleIdx="2" presStyleCnt="3">
        <dgm:presLayoutVars>
          <dgm:chMax val="0"/>
          <dgm:chPref val="0"/>
          <dgm:bulletEnabled val="1"/>
        </dgm:presLayoutVars>
      </dgm:prSet>
      <dgm:spPr/>
      <dgm:t>
        <a:bodyPr/>
        <a:lstStyle/>
        <a:p>
          <a:endParaRPr lang="en-US"/>
        </a:p>
      </dgm:t>
    </dgm:pt>
    <dgm:pt modelId="{B2FEAAE6-536C-9647-88D6-687BF654CC73}" type="pres">
      <dgm:prSet presAssocID="{BB163543-EFCD-E84A-9737-549C945F9EE9}" presName="desTx" presStyleLbl="alignAccFollowNode1" presStyleIdx="2" presStyleCnt="3">
        <dgm:presLayoutVars>
          <dgm:bulletEnabled val="1"/>
        </dgm:presLayoutVars>
      </dgm:prSet>
      <dgm:spPr/>
      <dgm:t>
        <a:bodyPr/>
        <a:lstStyle/>
        <a:p>
          <a:endParaRPr lang="en-US"/>
        </a:p>
      </dgm:t>
    </dgm:pt>
  </dgm:ptLst>
  <dgm:cxnLst>
    <dgm:cxn modelId="{6E35E159-48C8-4291-A48A-103C5DF4BF29}" type="presOf" srcId="{0AC05404-D79C-8242-ADA1-868C0474B31D}" destId="{0DDF242A-832C-D348-B43D-48C85DDA1821}" srcOrd="0" destOrd="0" presId="urn:microsoft.com/office/officeart/2005/8/layout/hList1"/>
    <dgm:cxn modelId="{5EEECF59-BA08-4C20-8991-470CF69B42E2}" type="presOf" srcId="{EB757D2A-28D2-244C-BAC9-353C6AD5FDE0}" destId="{C8583E30-73F6-DD4F-B30F-D721DA3337DC}" srcOrd="0" destOrd="0" presId="urn:microsoft.com/office/officeart/2005/8/layout/hList1"/>
    <dgm:cxn modelId="{0959248C-FD76-4C42-9779-880FB3C51F11}" type="presOf" srcId="{BB163543-EFCD-E84A-9737-549C945F9EE9}" destId="{CE35C468-6D03-A74E-9D2B-4E2866954FF6}" srcOrd="0" destOrd="0" presId="urn:microsoft.com/office/officeart/2005/8/layout/hList1"/>
    <dgm:cxn modelId="{7A06A909-2528-4B38-B2A9-E129185F8084}" type="presOf" srcId="{60DB49EC-3C25-5E42-AFDD-57D4BCEE3D46}" destId="{B2FEAAE6-536C-9647-88D6-687BF654CC73}" srcOrd="0" destOrd="0" presId="urn:microsoft.com/office/officeart/2005/8/layout/hList1"/>
    <dgm:cxn modelId="{00CD53DC-40C5-4F47-ABCE-BCD3F006446C}" srcId="{0AC05404-D79C-8242-ADA1-868C0474B31D}" destId="{073F2D7D-7B12-5443-9C8C-2E0745CAE5C2}" srcOrd="0" destOrd="0" parTransId="{FAE921F1-5695-E643-9DEB-142906FF7E81}" sibTransId="{7071FB6B-00F7-384E-A4A3-D3E005662C56}"/>
    <dgm:cxn modelId="{3182F4A5-734A-AE45-97ED-CFFF2EBCD75F}" srcId="{BB163543-EFCD-E84A-9737-549C945F9EE9}" destId="{60DB49EC-3C25-5E42-AFDD-57D4BCEE3D46}" srcOrd="0" destOrd="0" parTransId="{EAB19AE8-7553-8C4C-9AA4-97AE38E20E6D}" sibTransId="{5DA5D212-08C6-D047-94E2-BF14052D8504}"/>
    <dgm:cxn modelId="{56C5BDDD-B887-4B8B-8131-0B7B013BB1BA}" type="presOf" srcId="{073F2D7D-7B12-5443-9C8C-2E0745CAE5C2}" destId="{844F264B-30FD-E241-9CBE-34B109D2539E}" srcOrd="0" destOrd="0" presId="urn:microsoft.com/office/officeart/2005/8/layout/hList1"/>
    <dgm:cxn modelId="{89F67F8C-0D6B-D941-B9B4-95EBD7BD91E4}" srcId="{073F2D7D-7B12-5443-9C8C-2E0745CAE5C2}" destId="{5ABD1CB0-9C1C-7F46-8517-75393D7A26F9}" srcOrd="0" destOrd="0" parTransId="{DF240F3E-0077-1E4D-AA2A-F7313EF20117}" sibTransId="{B32B0882-3FCB-BF40-8B3F-B0854A5EED26}"/>
    <dgm:cxn modelId="{636CFA4D-344C-5B40-97C2-CB947EED6815}" srcId="{2FBF415C-5933-0442-BE06-448117A0CA37}" destId="{EB757D2A-28D2-244C-BAC9-353C6AD5FDE0}" srcOrd="0" destOrd="0" parTransId="{610DD4F8-AAF6-934A-9E06-6A60E869A9DD}" sibTransId="{948E45A3-B7B6-A640-97ED-2EC296E3DAE2}"/>
    <dgm:cxn modelId="{E2BC0F2E-0987-5D46-BF08-A32C9A85C72B}" srcId="{0AC05404-D79C-8242-ADA1-868C0474B31D}" destId="{BB163543-EFCD-E84A-9737-549C945F9EE9}" srcOrd="2" destOrd="0" parTransId="{83838ED9-1286-7A42-A4A8-8549393512A9}" sibTransId="{80AED100-8F8E-3649-90C6-F7A305ACB602}"/>
    <dgm:cxn modelId="{B8659F04-A18A-4168-9730-22A6B653E8CE}" type="presOf" srcId="{2FBF415C-5933-0442-BE06-448117A0CA37}" destId="{67E38C9A-8161-4343-AF00-E9C298D53430}" srcOrd="0" destOrd="0" presId="urn:microsoft.com/office/officeart/2005/8/layout/hList1"/>
    <dgm:cxn modelId="{976303D3-6D3A-5B4C-BE1A-85C7C1E5F989}" srcId="{0AC05404-D79C-8242-ADA1-868C0474B31D}" destId="{2FBF415C-5933-0442-BE06-448117A0CA37}" srcOrd="1" destOrd="0" parTransId="{B7BF6BEB-5A14-0346-B7E8-56B69C7E82ED}" sibTransId="{D87C1D95-59DE-674A-A60E-9BAE93D4A510}"/>
    <dgm:cxn modelId="{C79D334A-B348-4A87-871E-21C4E53AF020}" type="presOf" srcId="{5ABD1CB0-9C1C-7F46-8517-75393D7A26F9}" destId="{7ECD17B7-684C-2845-ACF8-8E9050953787}" srcOrd="0" destOrd="0" presId="urn:microsoft.com/office/officeart/2005/8/layout/hList1"/>
    <dgm:cxn modelId="{33EA1A99-9D3D-4AD8-A53E-AD717E09EF85}" type="presParOf" srcId="{0DDF242A-832C-D348-B43D-48C85DDA1821}" destId="{97FB3A73-F269-B549-882A-25A277DD7E8C}" srcOrd="0" destOrd="0" presId="urn:microsoft.com/office/officeart/2005/8/layout/hList1"/>
    <dgm:cxn modelId="{F6C93568-6D71-42FE-805D-DF576BFA14EA}" type="presParOf" srcId="{97FB3A73-F269-B549-882A-25A277DD7E8C}" destId="{844F264B-30FD-E241-9CBE-34B109D2539E}" srcOrd="0" destOrd="0" presId="urn:microsoft.com/office/officeart/2005/8/layout/hList1"/>
    <dgm:cxn modelId="{0BA7AFCD-8A39-4F0F-8159-AD380B7EE81A}" type="presParOf" srcId="{97FB3A73-F269-B549-882A-25A277DD7E8C}" destId="{7ECD17B7-684C-2845-ACF8-8E9050953787}" srcOrd="1" destOrd="0" presId="urn:microsoft.com/office/officeart/2005/8/layout/hList1"/>
    <dgm:cxn modelId="{B3530C28-01C1-4FB4-B92B-DCACBC55E37D}" type="presParOf" srcId="{0DDF242A-832C-D348-B43D-48C85DDA1821}" destId="{FB774BDE-6727-7343-9672-A832EECDBE02}" srcOrd="1" destOrd="0" presId="urn:microsoft.com/office/officeart/2005/8/layout/hList1"/>
    <dgm:cxn modelId="{F76E5EF9-184B-4DAB-8EE6-3082D751FEBA}" type="presParOf" srcId="{0DDF242A-832C-D348-B43D-48C85DDA1821}" destId="{7E267DF8-9A1A-8D48-82AE-2D88B7199E77}" srcOrd="2" destOrd="0" presId="urn:microsoft.com/office/officeart/2005/8/layout/hList1"/>
    <dgm:cxn modelId="{E7E035D4-06B0-4F03-9FAE-6E307ABA53D4}" type="presParOf" srcId="{7E267DF8-9A1A-8D48-82AE-2D88B7199E77}" destId="{67E38C9A-8161-4343-AF00-E9C298D53430}" srcOrd="0" destOrd="0" presId="urn:microsoft.com/office/officeart/2005/8/layout/hList1"/>
    <dgm:cxn modelId="{51AA5E8E-38CB-4D79-A93B-41D1CE455634}" type="presParOf" srcId="{7E267DF8-9A1A-8D48-82AE-2D88B7199E77}" destId="{C8583E30-73F6-DD4F-B30F-D721DA3337DC}" srcOrd="1" destOrd="0" presId="urn:microsoft.com/office/officeart/2005/8/layout/hList1"/>
    <dgm:cxn modelId="{6C764F8A-69E2-4E42-903D-97D74FC1F0A2}" type="presParOf" srcId="{0DDF242A-832C-D348-B43D-48C85DDA1821}" destId="{5249284E-B161-0641-8131-D35C34404772}" srcOrd="3" destOrd="0" presId="urn:microsoft.com/office/officeart/2005/8/layout/hList1"/>
    <dgm:cxn modelId="{EC257580-DD7B-4DEA-AA17-9F13CEE0E9B5}" type="presParOf" srcId="{0DDF242A-832C-D348-B43D-48C85DDA1821}" destId="{764E1CA0-604E-6A4B-B06C-9829C2C0A2CB}" srcOrd="4" destOrd="0" presId="urn:microsoft.com/office/officeart/2005/8/layout/hList1"/>
    <dgm:cxn modelId="{1D2CB503-4C55-488B-AE53-D42E98F7F765}" type="presParOf" srcId="{764E1CA0-604E-6A4B-B06C-9829C2C0A2CB}" destId="{CE35C468-6D03-A74E-9D2B-4E2866954FF6}" srcOrd="0" destOrd="0" presId="urn:microsoft.com/office/officeart/2005/8/layout/hList1"/>
    <dgm:cxn modelId="{BB054D78-B765-4CDF-BEC0-4A74E5462837}" type="presParOf" srcId="{764E1CA0-604E-6A4B-B06C-9829C2C0A2CB}" destId="{B2FEAAE6-536C-9647-88D6-687BF654CC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B15C8-A880-7648-A14E-9CF40B4018BE}">
      <dsp:nvSpPr>
        <dsp:cNvPr id="0" name=""/>
        <dsp:cNvSpPr/>
      </dsp:nvSpPr>
      <dsp:spPr>
        <a:xfrm>
          <a:off x="0" y="2797"/>
          <a:ext cx="3581400" cy="73660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a:t>
          </a:r>
          <a:r>
            <a:rPr lang="en-US" sz="2000" kern="1200" dirty="0" smtClean="0">
              <a:latin typeface="+mj-lt"/>
              <a:ea typeface="+mn-ea"/>
              <a:cs typeface="+mn-cs"/>
            </a:rPr>
            <a:t>atabase management system (DBMS)</a:t>
          </a:r>
          <a:endParaRPr lang="en-US" sz="2000" kern="1200" dirty="0">
            <a:latin typeface="+mj-lt"/>
          </a:endParaRPr>
        </a:p>
      </dsp:txBody>
      <dsp:txXfrm>
        <a:off x="0" y="2797"/>
        <a:ext cx="3581400" cy="736605"/>
      </dsp:txXfrm>
    </dsp:sp>
    <dsp:sp modelId="{F9ADF569-AC0A-C44F-8A4D-F54EE5B06548}">
      <dsp:nvSpPr>
        <dsp:cNvPr id="0" name=""/>
        <dsp:cNvSpPr/>
      </dsp:nvSpPr>
      <dsp:spPr>
        <a:xfrm>
          <a:off x="0" y="739402"/>
          <a:ext cx="3581400" cy="23057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S</a:t>
          </a:r>
          <a:r>
            <a:rPr lang="en-US" sz="2000" kern="1200" dirty="0" smtClean="0">
              <a:latin typeface="+mj-lt"/>
              <a:ea typeface="+mn-ea"/>
            </a:rPr>
            <a:t>uite of programs for constructing and maintaining the database</a:t>
          </a:r>
        </a:p>
        <a:p>
          <a:pPr marL="228600" lvl="1" indent="-228600" algn="l" defTabSz="889000">
            <a:lnSpc>
              <a:spcPct val="90000"/>
            </a:lnSpc>
            <a:spcBef>
              <a:spcPct val="0"/>
            </a:spcBef>
            <a:spcAft>
              <a:spcPct val="15000"/>
            </a:spcAft>
            <a:buChar char="••"/>
          </a:pPr>
          <a:r>
            <a:rPr lang="en-US" sz="2000" kern="1200" dirty="0" smtClean="0">
              <a:latin typeface="+mj-lt"/>
            </a:rPr>
            <a:t>O</a:t>
          </a:r>
          <a:r>
            <a:rPr lang="en-US" sz="2000" kern="1200" dirty="0" smtClean="0">
              <a:latin typeface="+mj-lt"/>
              <a:ea typeface="+mn-ea"/>
            </a:rPr>
            <a:t>ffers ad hoc query facilities to multiple users and applications</a:t>
          </a:r>
        </a:p>
      </dsp:txBody>
      <dsp:txXfrm>
        <a:off x="0" y="739402"/>
        <a:ext cx="3581400" cy="23057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A0811-1552-F54A-A6BF-559E5E2E39F3}">
      <dsp:nvSpPr>
        <dsp:cNvPr id="0" name=""/>
        <dsp:cNvSpPr/>
      </dsp:nvSpPr>
      <dsp:spPr>
        <a:xfrm>
          <a:off x="391864" y="1743000"/>
          <a:ext cx="2019597" cy="1009798"/>
        </a:xfrm>
        <a:prstGeom prst="roundRect">
          <a:avLst>
            <a:gd name="adj" fmla="val 10000"/>
          </a:avLst>
        </a:prstGeom>
        <a:solidFill>
          <a:schemeClr val="tx1"/>
        </a:solidFill>
        <a:ln w="25400">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Two approaches</a:t>
          </a:r>
          <a:endParaRPr lang="en-US" sz="1100" b="1" kern="1200" dirty="0">
            <a:solidFill>
              <a:schemeClr val="bg1"/>
            </a:solidFill>
            <a:latin typeface="+mj-lt"/>
          </a:endParaRPr>
        </a:p>
      </dsp:txBody>
      <dsp:txXfrm>
        <a:off x="421440" y="1772576"/>
        <a:ext cx="1960445" cy="950646"/>
      </dsp:txXfrm>
    </dsp:sp>
    <dsp:sp modelId="{74184425-649A-714A-A74A-BB588BC112AA}">
      <dsp:nvSpPr>
        <dsp:cNvPr id="0" name=""/>
        <dsp:cNvSpPr/>
      </dsp:nvSpPr>
      <dsp:spPr>
        <a:xfrm rot="18289469">
          <a:off x="2108071" y="1647050"/>
          <a:ext cx="1414619" cy="40429"/>
        </a:xfrm>
        <a:custGeom>
          <a:avLst/>
          <a:gdLst/>
          <a:ahLst/>
          <a:cxnLst/>
          <a:rect l="0" t="0" r="0" b="0"/>
          <a:pathLst>
            <a:path>
              <a:moveTo>
                <a:pt x="0" y="20214"/>
              </a:moveTo>
              <a:lnTo>
                <a:pt x="1414619"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80016" y="1631900"/>
        <a:ext cx="70730" cy="70730"/>
      </dsp:txXfrm>
    </dsp:sp>
    <dsp:sp modelId="{D3538943-3B32-0849-9C3E-56643195B8D5}">
      <dsp:nvSpPr>
        <dsp:cNvPr id="0" name=""/>
        <dsp:cNvSpPr/>
      </dsp:nvSpPr>
      <dsp:spPr>
        <a:xfrm>
          <a:off x="3219301" y="581731"/>
          <a:ext cx="2019597" cy="1009798"/>
        </a:xfrm>
        <a:prstGeom prst="roundRect">
          <a:avLst>
            <a:gd name="adj" fmla="val 10000"/>
          </a:avLst>
        </a:prstGeom>
        <a:solidFill>
          <a:schemeClr val="tx1"/>
        </a:solidFill>
        <a:ln w="25400">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Inference detection during database design</a:t>
          </a:r>
        </a:p>
      </dsp:txBody>
      <dsp:txXfrm>
        <a:off x="3248877" y="611307"/>
        <a:ext cx="1960445" cy="950646"/>
      </dsp:txXfrm>
    </dsp:sp>
    <dsp:sp modelId="{3D492C04-E505-5044-8E04-EA142117D0B6}">
      <dsp:nvSpPr>
        <dsp:cNvPr id="0" name=""/>
        <dsp:cNvSpPr/>
      </dsp:nvSpPr>
      <dsp:spPr>
        <a:xfrm rot="19457599">
          <a:off x="5145389" y="776099"/>
          <a:ext cx="994856" cy="40429"/>
        </a:xfrm>
        <a:custGeom>
          <a:avLst/>
          <a:gdLst/>
          <a:ahLst/>
          <a:cxnLst/>
          <a:rect l="0" t="0" r="0" b="0"/>
          <a:pathLst>
            <a:path>
              <a:moveTo>
                <a:pt x="0" y="20214"/>
              </a:moveTo>
              <a:lnTo>
                <a:pt x="994856"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17946" y="771442"/>
        <a:ext cx="49742" cy="49742"/>
      </dsp:txXfrm>
    </dsp:sp>
    <dsp:sp modelId="{31ABA73E-0FFF-CE42-94D2-FFBED34A9266}">
      <dsp:nvSpPr>
        <dsp:cNvPr id="0" name=""/>
        <dsp:cNvSpPr/>
      </dsp:nvSpPr>
      <dsp:spPr>
        <a:xfrm>
          <a:off x="6046737" y="1097"/>
          <a:ext cx="2019597" cy="1009798"/>
        </a:xfrm>
        <a:prstGeom prst="roundRect">
          <a:avLst>
            <a:gd name="adj" fmla="val 10000"/>
          </a:avLst>
        </a:prstGeom>
        <a:solidFill>
          <a:schemeClr val="tx1"/>
        </a:solidFill>
        <a:ln w="25400">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mj-lt"/>
              <a:ea typeface="ＭＳ Ｐゴシック" pitchFamily="-109" charset="-128"/>
              <a:cs typeface="ＭＳ Ｐゴシック" pitchFamily="-109" charset="-128"/>
            </a:rPr>
            <a:t>Approach removes an inference channel by altering the database structure or by changing the access control regime to prevent inference</a:t>
          </a:r>
        </a:p>
      </dsp:txBody>
      <dsp:txXfrm>
        <a:off x="6076313" y="30673"/>
        <a:ext cx="1960445" cy="950646"/>
      </dsp:txXfrm>
    </dsp:sp>
    <dsp:sp modelId="{9A36F379-9D31-C348-A6EE-B02AF01E2A13}">
      <dsp:nvSpPr>
        <dsp:cNvPr id="0" name=""/>
        <dsp:cNvSpPr/>
      </dsp:nvSpPr>
      <dsp:spPr>
        <a:xfrm rot="2142401">
          <a:off x="5145389" y="1356733"/>
          <a:ext cx="994856" cy="40429"/>
        </a:xfrm>
        <a:custGeom>
          <a:avLst/>
          <a:gdLst/>
          <a:ahLst/>
          <a:cxnLst/>
          <a:rect l="0" t="0" r="0" b="0"/>
          <a:pathLst>
            <a:path>
              <a:moveTo>
                <a:pt x="0" y="20214"/>
              </a:moveTo>
              <a:lnTo>
                <a:pt x="994856"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17946" y="1352077"/>
        <a:ext cx="49742" cy="49742"/>
      </dsp:txXfrm>
    </dsp:sp>
    <dsp:sp modelId="{8EE558E7-88A6-4545-86A5-A4D0C5ADCFCE}">
      <dsp:nvSpPr>
        <dsp:cNvPr id="0" name=""/>
        <dsp:cNvSpPr/>
      </dsp:nvSpPr>
      <dsp:spPr>
        <a:xfrm>
          <a:off x="6046737" y="1162366"/>
          <a:ext cx="2019597" cy="1009798"/>
        </a:xfrm>
        <a:prstGeom prst="roundRect">
          <a:avLst>
            <a:gd name="adj" fmla="val 10000"/>
          </a:avLst>
        </a:prstGeom>
        <a:solidFill>
          <a:schemeClr val="tx1"/>
        </a:solidFill>
        <a:ln w="25400">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mj-lt"/>
              <a:ea typeface="ＭＳ Ｐゴシック" pitchFamily="-109" charset="-128"/>
              <a:cs typeface="ＭＳ Ｐゴシック" pitchFamily="-109" charset="-128"/>
            </a:rPr>
            <a:t>Techniques in this category often result in unnecessarily stricter access controls that reduce availability</a:t>
          </a:r>
        </a:p>
      </dsp:txBody>
      <dsp:txXfrm>
        <a:off x="6076313" y="1191942"/>
        <a:ext cx="1960445" cy="950646"/>
      </dsp:txXfrm>
    </dsp:sp>
    <dsp:sp modelId="{24D7240F-4C7B-3247-9A15-4FCF5F73321B}">
      <dsp:nvSpPr>
        <dsp:cNvPr id="0" name=""/>
        <dsp:cNvSpPr/>
      </dsp:nvSpPr>
      <dsp:spPr>
        <a:xfrm rot="3310531">
          <a:off x="2108071" y="2808319"/>
          <a:ext cx="1414619" cy="40429"/>
        </a:xfrm>
        <a:custGeom>
          <a:avLst/>
          <a:gdLst/>
          <a:ahLst/>
          <a:cxnLst/>
          <a:rect l="0" t="0" r="0" b="0"/>
          <a:pathLst>
            <a:path>
              <a:moveTo>
                <a:pt x="0" y="20214"/>
              </a:moveTo>
              <a:lnTo>
                <a:pt x="1414619"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80016" y="2793168"/>
        <a:ext cx="70730" cy="70730"/>
      </dsp:txXfrm>
    </dsp:sp>
    <dsp:sp modelId="{8059EED9-C4BF-A843-B465-30F1B00F70D6}">
      <dsp:nvSpPr>
        <dsp:cNvPr id="0" name=""/>
        <dsp:cNvSpPr/>
      </dsp:nvSpPr>
      <dsp:spPr>
        <a:xfrm>
          <a:off x="3219301" y="2904269"/>
          <a:ext cx="2019597" cy="1009798"/>
        </a:xfrm>
        <a:prstGeom prst="roundRect">
          <a:avLst>
            <a:gd name="adj" fmla="val 10000"/>
          </a:avLst>
        </a:prstGeom>
        <a:solidFill>
          <a:schemeClr val="tx1"/>
        </a:solidFill>
        <a:ln w="25400">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latin typeface="+mj-lt"/>
              <a:ea typeface="ＭＳ Ｐゴシック" pitchFamily="-109" charset="-128"/>
              <a:cs typeface="ＭＳ Ｐゴシック" pitchFamily="-109" charset="-128"/>
            </a:rPr>
            <a:t>Inference detection at query time</a:t>
          </a:r>
        </a:p>
      </dsp:txBody>
      <dsp:txXfrm>
        <a:off x="3248877" y="2933845"/>
        <a:ext cx="1960445" cy="950646"/>
      </dsp:txXfrm>
    </dsp:sp>
    <dsp:sp modelId="{A6D70522-EC14-3543-94E1-D8BF5230A970}">
      <dsp:nvSpPr>
        <dsp:cNvPr id="0" name=""/>
        <dsp:cNvSpPr/>
      </dsp:nvSpPr>
      <dsp:spPr>
        <a:xfrm rot="19457599">
          <a:off x="5145389" y="3098636"/>
          <a:ext cx="994856" cy="40429"/>
        </a:xfrm>
        <a:custGeom>
          <a:avLst/>
          <a:gdLst/>
          <a:ahLst/>
          <a:cxnLst/>
          <a:rect l="0" t="0" r="0" b="0"/>
          <a:pathLst>
            <a:path>
              <a:moveTo>
                <a:pt x="0" y="20214"/>
              </a:moveTo>
              <a:lnTo>
                <a:pt x="994856"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17946" y="3093980"/>
        <a:ext cx="49742" cy="49742"/>
      </dsp:txXfrm>
    </dsp:sp>
    <dsp:sp modelId="{E73D8748-E826-CF44-AA7E-5FA1EB43C8CB}">
      <dsp:nvSpPr>
        <dsp:cNvPr id="0" name=""/>
        <dsp:cNvSpPr/>
      </dsp:nvSpPr>
      <dsp:spPr>
        <a:xfrm>
          <a:off x="6046737" y="2323634"/>
          <a:ext cx="2019597" cy="1009798"/>
        </a:xfrm>
        <a:prstGeom prst="roundRect">
          <a:avLst>
            <a:gd name="adj" fmla="val 10000"/>
          </a:avLst>
        </a:prstGeom>
        <a:solidFill>
          <a:schemeClr val="tx1"/>
        </a:solidFill>
        <a:ln w="25400">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mj-lt"/>
              <a:ea typeface="ＭＳ Ｐゴシック" pitchFamily="-109" charset="-128"/>
              <a:cs typeface="ＭＳ Ｐゴシック" pitchFamily="-109" charset="-128"/>
            </a:rPr>
            <a:t>Approach seeks to eliminate an inference channel violation during a query or series of queries</a:t>
          </a:r>
        </a:p>
      </dsp:txBody>
      <dsp:txXfrm>
        <a:off x="6076313" y="2353210"/>
        <a:ext cx="1960445" cy="950646"/>
      </dsp:txXfrm>
    </dsp:sp>
    <dsp:sp modelId="{A307FDED-E9F0-6E44-B363-7BD04B159A28}">
      <dsp:nvSpPr>
        <dsp:cNvPr id="0" name=""/>
        <dsp:cNvSpPr/>
      </dsp:nvSpPr>
      <dsp:spPr>
        <a:xfrm rot="2142401">
          <a:off x="5145389" y="3679270"/>
          <a:ext cx="994856" cy="40429"/>
        </a:xfrm>
        <a:custGeom>
          <a:avLst/>
          <a:gdLst/>
          <a:ahLst/>
          <a:cxnLst/>
          <a:rect l="0" t="0" r="0" b="0"/>
          <a:pathLst>
            <a:path>
              <a:moveTo>
                <a:pt x="0" y="20214"/>
              </a:moveTo>
              <a:lnTo>
                <a:pt x="994856" y="20214"/>
              </a:lnTo>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17946" y="3674614"/>
        <a:ext cx="49742" cy="49742"/>
      </dsp:txXfrm>
    </dsp:sp>
    <dsp:sp modelId="{9BABEE6A-6163-EC44-8DCB-D09200083CCC}">
      <dsp:nvSpPr>
        <dsp:cNvPr id="0" name=""/>
        <dsp:cNvSpPr/>
      </dsp:nvSpPr>
      <dsp:spPr>
        <a:xfrm>
          <a:off x="6046737" y="3484903"/>
          <a:ext cx="2019597" cy="1009798"/>
        </a:xfrm>
        <a:prstGeom prst="roundRect">
          <a:avLst>
            <a:gd name="adj" fmla="val 10000"/>
          </a:avLst>
        </a:prstGeom>
        <a:solidFill>
          <a:schemeClr val="tx1"/>
        </a:solidFill>
        <a:ln w="25400">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latin typeface="+mj-lt"/>
              <a:ea typeface="ＭＳ Ｐゴシック" pitchFamily="-109" charset="-128"/>
              <a:cs typeface="ＭＳ Ｐゴシック" pitchFamily="-109" charset="-128"/>
            </a:rPr>
            <a:t>If an inference channel is detected, the query is denied or altered</a:t>
          </a:r>
        </a:p>
      </dsp:txBody>
      <dsp:txXfrm>
        <a:off x="6076313" y="3514479"/>
        <a:ext cx="1960445" cy="9506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3F94D-2803-5148-ACDA-EFDF13576304}">
      <dsp:nvSpPr>
        <dsp:cNvPr id="0" name=""/>
        <dsp:cNvSpPr/>
      </dsp:nvSpPr>
      <dsp:spPr>
        <a:xfrm>
          <a:off x="2362200" y="0"/>
          <a:ext cx="5791200" cy="5791200"/>
        </a:xfrm>
        <a:prstGeom prst="diamond">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51407F-DCFD-8B47-A1CB-780E79F19ABA}">
      <dsp:nvSpPr>
        <dsp:cNvPr id="0" name=""/>
        <dsp:cNvSpPr/>
      </dsp:nvSpPr>
      <dsp:spPr>
        <a:xfrm>
          <a:off x="2362210" y="457201"/>
          <a:ext cx="2901695" cy="2584705"/>
        </a:xfrm>
        <a:prstGeom prst="roundRect">
          <a:avLst/>
        </a:prstGeom>
        <a:solidFill>
          <a:schemeClr val="accent5">
            <a:lumMod val="60000"/>
            <a:lumOff val="40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i="0" kern="1200" dirty="0" smtClean="0">
              <a:solidFill>
                <a:schemeClr val="bg1"/>
              </a:solidFill>
            </a:rPr>
            <a:t>Public cloud</a:t>
          </a:r>
          <a:endParaRPr lang="en-US" sz="1400" b="1" i="0"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smtClean="0">
              <a:solidFill>
                <a:schemeClr val="bg1"/>
              </a:solidFill>
            </a:rPr>
            <a:t>The cloud infrastructure is made available to the general public or a large industry group and is owned by an organization selling cloud services</a:t>
          </a:r>
          <a:endParaRPr lang="en-US" sz="1300" b="1" i="0"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smtClean="0">
              <a:solidFill>
                <a:schemeClr val="bg1"/>
              </a:solidFill>
            </a:rPr>
            <a:t>The cloud provider is responsible both for the cloud infrastructure and for the control of data and operations within the cloud</a:t>
          </a:r>
          <a:endParaRPr lang="en-US" sz="1300" b="1" i="0" kern="1200" dirty="0">
            <a:solidFill>
              <a:schemeClr val="bg1"/>
            </a:solidFill>
          </a:endParaRPr>
        </a:p>
      </dsp:txBody>
      <dsp:txXfrm>
        <a:off x="2488385" y="583376"/>
        <a:ext cx="2649345" cy="2332355"/>
      </dsp:txXfrm>
    </dsp:sp>
    <dsp:sp modelId="{81155ED7-A63C-0F48-B6CF-0C88DB8B778A}">
      <dsp:nvSpPr>
        <dsp:cNvPr id="0" name=""/>
        <dsp:cNvSpPr/>
      </dsp:nvSpPr>
      <dsp:spPr>
        <a:xfrm>
          <a:off x="5257814" y="457201"/>
          <a:ext cx="2901695" cy="2584705"/>
        </a:xfrm>
        <a:prstGeom prst="roundRect">
          <a:avLst/>
        </a:prstGeom>
        <a:solidFill>
          <a:schemeClr val="accent5">
            <a:lumMod val="60000"/>
            <a:lumOff val="40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i="0" kern="1200" dirty="0" smtClean="0">
              <a:solidFill>
                <a:schemeClr val="bg1"/>
              </a:solidFill>
            </a:rPr>
            <a:t>Private cloud</a:t>
          </a:r>
          <a:endParaRPr lang="en-US" sz="1400" b="1" i="0"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smtClean="0">
              <a:solidFill>
                <a:schemeClr val="bg1"/>
              </a:solidFill>
            </a:rPr>
            <a:t>The cloud infrastructure is operated solely for an organization</a:t>
          </a:r>
          <a:endParaRPr lang="en-US" sz="1300" b="1" i="0"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smtClean="0">
              <a:solidFill>
                <a:schemeClr val="bg1"/>
              </a:solidFill>
            </a:rPr>
            <a:t>It may be managed by the organization or a third party and may exist on premise or off premise</a:t>
          </a:r>
          <a:endParaRPr lang="en-US" sz="1300" b="1" i="0"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smtClean="0">
              <a:solidFill>
                <a:schemeClr val="bg1"/>
              </a:solidFill>
            </a:rPr>
            <a:t>The cloud provider is responsible only for the infrastructure and not for the control</a:t>
          </a:r>
          <a:endParaRPr lang="en-US" sz="1300" b="1" i="0" kern="1200" dirty="0">
            <a:solidFill>
              <a:schemeClr val="bg1"/>
            </a:solidFill>
          </a:endParaRPr>
        </a:p>
      </dsp:txBody>
      <dsp:txXfrm>
        <a:off x="5383989" y="583376"/>
        <a:ext cx="2649345" cy="2332355"/>
      </dsp:txXfrm>
    </dsp:sp>
    <dsp:sp modelId="{CBF38E0F-6CD0-D545-9A2B-E219FBA2A6C5}">
      <dsp:nvSpPr>
        <dsp:cNvPr id="0" name=""/>
        <dsp:cNvSpPr/>
      </dsp:nvSpPr>
      <dsp:spPr>
        <a:xfrm>
          <a:off x="2362210" y="2971807"/>
          <a:ext cx="2901695" cy="2432297"/>
        </a:xfrm>
        <a:prstGeom prst="roundRect">
          <a:avLst/>
        </a:prstGeom>
        <a:solidFill>
          <a:schemeClr val="accent5">
            <a:lumMod val="60000"/>
            <a:lumOff val="40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i="0" kern="1200" dirty="0" smtClean="0">
              <a:solidFill>
                <a:schemeClr val="bg1"/>
              </a:solidFill>
            </a:rPr>
            <a:t>Community cloud</a:t>
          </a:r>
          <a:endParaRPr lang="en-US" sz="1400" b="1" i="0"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smtClean="0">
              <a:solidFill>
                <a:schemeClr val="bg1"/>
              </a:solidFill>
            </a:rPr>
            <a:t>The cloud infrastructure is shared by several organizations and supports a specific community that has shared concerns</a:t>
          </a:r>
          <a:endParaRPr lang="en-US" sz="1300" b="1" i="0"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smtClean="0">
              <a:solidFill>
                <a:schemeClr val="bg1"/>
              </a:solidFill>
            </a:rPr>
            <a:t>It may be managed by the organizations or a third party and may exist on premise or off premise</a:t>
          </a:r>
          <a:endParaRPr lang="en-US" sz="1300" b="1" i="0" kern="1200" dirty="0">
            <a:solidFill>
              <a:schemeClr val="bg1"/>
            </a:solidFill>
          </a:endParaRPr>
        </a:p>
      </dsp:txBody>
      <dsp:txXfrm>
        <a:off x="2480945" y="3090542"/>
        <a:ext cx="2664225" cy="2194827"/>
      </dsp:txXfrm>
    </dsp:sp>
    <dsp:sp modelId="{364AD296-CCF5-F24D-B687-2F9F7DDECCB7}">
      <dsp:nvSpPr>
        <dsp:cNvPr id="0" name=""/>
        <dsp:cNvSpPr/>
      </dsp:nvSpPr>
      <dsp:spPr>
        <a:xfrm>
          <a:off x="5257814" y="2971807"/>
          <a:ext cx="2901695" cy="2432297"/>
        </a:xfrm>
        <a:prstGeom prst="roundRect">
          <a:avLst/>
        </a:prstGeom>
        <a:solidFill>
          <a:schemeClr val="accent5">
            <a:lumMod val="60000"/>
            <a:lumOff val="40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i="0" kern="1200" dirty="0" smtClean="0">
              <a:solidFill>
                <a:schemeClr val="bg1"/>
              </a:solidFill>
            </a:rPr>
            <a:t>Hybrid cloud</a:t>
          </a:r>
          <a:endParaRPr lang="en-US" sz="1400" b="1" i="0" kern="1200" dirty="0">
            <a:solidFill>
              <a:schemeClr val="bg1"/>
            </a:solidFill>
          </a:endParaRPr>
        </a:p>
        <a:p>
          <a:pPr marL="114300" lvl="1" indent="-114300" algn="l" defTabSz="577850" rtl="0">
            <a:lnSpc>
              <a:spcPct val="90000"/>
            </a:lnSpc>
            <a:spcBef>
              <a:spcPct val="0"/>
            </a:spcBef>
            <a:spcAft>
              <a:spcPct val="15000"/>
            </a:spcAft>
            <a:buChar char="••"/>
          </a:pPr>
          <a:r>
            <a:rPr lang="en-US" sz="1300" b="1" i="0" kern="1200" dirty="0" smtClean="0">
              <a:solidFill>
                <a:schemeClr val="bg1"/>
              </a:solidFill>
            </a:rPr>
            <a:t>The cloud infrastructure is a composition of two or more clouds that remain unique entities but are bound together by standardized or proprietary technology that enables data and application portability</a:t>
          </a:r>
          <a:endParaRPr lang="en-US" sz="1300" b="1" i="0" kern="1200" dirty="0">
            <a:solidFill>
              <a:schemeClr val="bg1"/>
            </a:solidFill>
          </a:endParaRPr>
        </a:p>
      </dsp:txBody>
      <dsp:txXfrm>
        <a:off x="5376549" y="3090542"/>
        <a:ext cx="2664225" cy="21948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B00AE-1803-CB43-8E8A-3A3925018091}">
      <dsp:nvSpPr>
        <dsp:cNvPr id="0" name=""/>
        <dsp:cNvSpPr/>
      </dsp:nvSpPr>
      <dsp:spPr>
        <a:xfrm>
          <a:off x="0" y="127000"/>
          <a:ext cx="1904999" cy="1143000"/>
        </a:xfrm>
        <a:prstGeom prst="rect">
          <a:avLst/>
        </a:prstGeom>
        <a:solidFill>
          <a:schemeClr val="accent5"/>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A9432B"/>
              </a:solidFill>
            </a:rPr>
            <a:t>Abuse and nefarious use of cloud computing</a:t>
          </a:r>
          <a:endParaRPr lang="en-US" sz="1700" b="1" kern="1200" dirty="0">
            <a:solidFill>
              <a:srgbClr val="A9432B"/>
            </a:solidFill>
          </a:endParaRPr>
        </a:p>
      </dsp:txBody>
      <dsp:txXfrm>
        <a:off x="0" y="127000"/>
        <a:ext cx="1904999" cy="1143000"/>
      </dsp:txXfrm>
    </dsp:sp>
    <dsp:sp modelId="{26930AA2-44EA-894B-BCBA-4F68EAA1DF05}">
      <dsp:nvSpPr>
        <dsp:cNvPr id="0" name=""/>
        <dsp:cNvSpPr/>
      </dsp:nvSpPr>
      <dsp:spPr>
        <a:xfrm>
          <a:off x="2095500" y="127000"/>
          <a:ext cx="1904999" cy="1143000"/>
        </a:xfrm>
        <a:prstGeom prst="rect">
          <a:avLst/>
        </a:prstGeom>
        <a:solidFill>
          <a:schemeClr val="accent1"/>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Insecure interfaces and APIs</a:t>
          </a:r>
        </a:p>
      </dsp:txBody>
      <dsp:txXfrm>
        <a:off x="2095500" y="127000"/>
        <a:ext cx="1904999" cy="1143000"/>
      </dsp:txXfrm>
    </dsp:sp>
    <dsp:sp modelId="{34C59A8F-39CE-C24E-B11C-FAFE84FBBDA5}">
      <dsp:nvSpPr>
        <dsp:cNvPr id="0" name=""/>
        <dsp:cNvSpPr/>
      </dsp:nvSpPr>
      <dsp:spPr>
        <a:xfrm>
          <a:off x="4191000" y="127000"/>
          <a:ext cx="1904999" cy="1143000"/>
        </a:xfrm>
        <a:prstGeom prst="rect">
          <a:avLst/>
        </a:prstGeom>
        <a:solidFill>
          <a:schemeClr val="accent5"/>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A9432B"/>
              </a:solidFill>
            </a:rPr>
            <a:t>Malicious insiders</a:t>
          </a:r>
        </a:p>
      </dsp:txBody>
      <dsp:txXfrm>
        <a:off x="4191000" y="127000"/>
        <a:ext cx="1904999" cy="1143000"/>
      </dsp:txXfrm>
    </dsp:sp>
    <dsp:sp modelId="{A3847720-A869-144D-8FF2-0711F6FC1718}">
      <dsp:nvSpPr>
        <dsp:cNvPr id="0" name=""/>
        <dsp:cNvSpPr/>
      </dsp:nvSpPr>
      <dsp:spPr>
        <a:xfrm>
          <a:off x="0" y="1460500"/>
          <a:ext cx="1904999" cy="1143000"/>
        </a:xfrm>
        <a:prstGeom prst="rect">
          <a:avLst/>
        </a:prstGeom>
        <a:solidFill>
          <a:schemeClr val="accent1"/>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Shared technology issues</a:t>
          </a:r>
        </a:p>
      </dsp:txBody>
      <dsp:txXfrm>
        <a:off x="0" y="1460500"/>
        <a:ext cx="1904999" cy="1143000"/>
      </dsp:txXfrm>
    </dsp:sp>
    <dsp:sp modelId="{249A0792-09F7-3E47-B70F-9173FAADE4F9}">
      <dsp:nvSpPr>
        <dsp:cNvPr id="0" name=""/>
        <dsp:cNvSpPr/>
      </dsp:nvSpPr>
      <dsp:spPr>
        <a:xfrm>
          <a:off x="2095500" y="1460500"/>
          <a:ext cx="1904999" cy="1143000"/>
        </a:xfrm>
        <a:prstGeom prst="rect">
          <a:avLst/>
        </a:prstGeom>
        <a:solidFill>
          <a:schemeClr val="accent5"/>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accent1">
                  <a:lumMod val="75000"/>
                </a:schemeClr>
              </a:solidFill>
            </a:rPr>
            <a:t>Data loss or leakage</a:t>
          </a:r>
        </a:p>
      </dsp:txBody>
      <dsp:txXfrm>
        <a:off x="2095500" y="1460500"/>
        <a:ext cx="1904999" cy="1143000"/>
      </dsp:txXfrm>
    </dsp:sp>
    <dsp:sp modelId="{58755FA6-9DF2-3049-8E07-AA82137C2C21}">
      <dsp:nvSpPr>
        <dsp:cNvPr id="0" name=""/>
        <dsp:cNvSpPr/>
      </dsp:nvSpPr>
      <dsp:spPr>
        <a:xfrm>
          <a:off x="4191000" y="1460500"/>
          <a:ext cx="1904999" cy="1143000"/>
        </a:xfrm>
        <a:prstGeom prst="rect">
          <a:avLst/>
        </a:prstGeom>
        <a:solidFill>
          <a:schemeClr val="accent1"/>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Account or service hijacking</a:t>
          </a:r>
        </a:p>
      </dsp:txBody>
      <dsp:txXfrm>
        <a:off x="4191000" y="1460500"/>
        <a:ext cx="1904999" cy="1143000"/>
      </dsp:txXfrm>
    </dsp:sp>
    <dsp:sp modelId="{997C2D5B-46C2-E542-BF66-C949B42FB4A1}">
      <dsp:nvSpPr>
        <dsp:cNvPr id="0" name=""/>
        <dsp:cNvSpPr/>
      </dsp:nvSpPr>
      <dsp:spPr>
        <a:xfrm>
          <a:off x="2095500" y="2793999"/>
          <a:ext cx="1904999" cy="1143000"/>
        </a:xfrm>
        <a:prstGeom prst="rect">
          <a:avLst/>
        </a:prstGeom>
        <a:solidFill>
          <a:schemeClr val="accent1"/>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Unknown risk profile</a:t>
          </a:r>
          <a:endParaRPr lang="en-US" sz="1700" b="1" kern="1200" dirty="0">
            <a:solidFill>
              <a:schemeClr val="bg1"/>
            </a:solidFill>
          </a:endParaRPr>
        </a:p>
      </dsp:txBody>
      <dsp:txXfrm>
        <a:off x="2095500" y="2793999"/>
        <a:ext cx="1904999" cy="1143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41568-E404-EE4B-BA08-93D81B8D1B0E}">
      <dsp:nvSpPr>
        <dsp:cNvPr id="0" name=""/>
        <dsp:cNvSpPr/>
      </dsp:nvSpPr>
      <dsp:spPr>
        <a:xfrm>
          <a:off x="0" y="0"/>
          <a:ext cx="8382000" cy="4495800"/>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3489240" numCol="1" spcCol="1270" anchor="t" anchorCtr="0">
          <a:noAutofit/>
        </a:bodyPr>
        <a:lstStyle/>
        <a:p>
          <a:pPr marL="0" lvl="0" algn="l" defTabSz="1511300" rtl="0">
            <a:lnSpc>
              <a:spcPts val="3040"/>
            </a:lnSpc>
            <a:spcBef>
              <a:spcPct val="0"/>
            </a:spcBef>
            <a:spcAft>
              <a:spcPts val="4800"/>
            </a:spcAft>
          </a:pPr>
          <a:r>
            <a:rPr lang="en-US" sz="3400" b="1" kern="1200" dirty="0" smtClean="0">
              <a:ln>
                <a:noFill/>
              </a:ln>
              <a:solidFill>
                <a:schemeClr val="tx1"/>
              </a:solidFill>
              <a:effectLst>
                <a:outerShdw blurRad="38100" dist="38100" dir="2700000" algn="tl">
                  <a:srgbClr val="000000">
                    <a:alpha val="43137"/>
                  </a:srgbClr>
                </a:outerShdw>
              </a:effectLst>
            </a:rPr>
            <a:t>The threat of data compromise increases in the cloud </a:t>
          </a:r>
          <a:endParaRPr lang="en-US" sz="3400" kern="1200" dirty="0">
            <a:ln>
              <a:noFill/>
            </a:ln>
            <a:solidFill>
              <a:schemeClr val="tx1"/>
            </a:solidFill>
            <a:effectLst>
              <a:outerShdw blurRad="38100" dist="38100" dir="2700000" algn="tl">
                <a:srgbClr val="000000">
                  <a:alpha val="43137"/>
                </a:srgbClr>
              </a:outerShdw>
            </a:effectLst>
          </a:endParaRPr>
        </a:p>
      </dsp:txBody>
      <dsp:txXfrm>
        <a:off x="111926" y="111926"/>
        <a:ext cx="8158148" cy="4271948"/>
      </dsp:txXfrm>
    </dsp:sp>
    <dsp:sp modelId="{2DCCE705-E081-0F46-B6A1-256508969471}">
      <dsp:nvSpPr>
        <dsp:cNvPr id="0" name=""/>
        <dsp:cNvSpPr/>
      </dsp:nvSpPr>
      <dsp:spPr>
        <a:xfrm>
          <a:off x="209550" y="1123950"/>
          <a:ext cx="1257300" cy="154126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mj-lt"/>
            </a:rPr>
            <a:t>Risks and challenges that are unique to the cloud </a:t>
          </a:r>
          <a:endParaRPr lang="en-US" sz="1200" kern="1200" dirty="0">
            <a:latin typeface="+mj-lt"/>
          </a:endParaRPr>
        </a:p>
      </dsp:txBody>
      <dsp:txXfrm>
        <a:off x="248216" y="1162616"/>
        <a:ext cx="1179968" cy="1463928"/>
      </dsp:txXfrm>
    </dsp:sp>
    <dsp:sp modelId="{EEED0463-9B26-B34B-BB6E-F1FD4C0F5E5B}">
      <dsp:nvSpPr>
        <dsp:cNvPr id="0" name=""/>
        <dsp:cNvSpPr/>
      </dsp:nvSpPr>
      <dsp:spPr>
        <a:xfrm>
          <a:off x="209550" y="2726786"/>
          <a:ext cx="1257300" cy="154126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latin typeface="+mj-lt"/>
            </a:rPr>
            <a:t>Architectural or operational characteristics of the cloud environment</a:t>
          </a:r>
          <a:endParaRPr lang="en-US" sz="1200" kern="1200" dirty="0">
            <a:latin typeface="+mj-lt"/>
          </a:endParaRPr>
        </a:p>
      </dsp:txBody>
      <dsp:txXfrm>
        <a:off x="248216" y="2765452"/>
        <a:ext cx="1179968" cy="1463928"/>
      </dsp:txXfrm>
    </dsp:sp>
    <dsp:sp modelId="{D7C613FF-2281-BF4D-B93D-A83242EA9724}">
      <dsp:nvSpPr>
        <dsp:cNvPr id="0" name=""/>
        <dsp:cNvSpPr/>
      </dsp:nvSpPr>
      <dsp:spPr>
        <a:xfrm>
          <a:off x="1676400" y="1123950"/>
          <a:ext cx="6496050" cy="3147060"/>
        </a:xfrm>
        <a:prstGeom prst="roundRect">
          <a:avLst>
            <a:gd name="adj" fmla="val 105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998383" numCol="1" spcCol="1270" anchor="t" anchorCtr="0">
          <a:noAutofit/>
        </a:bodyPr>
        <a:lstStyle/>
        <a:p>
          <a:pPr lvl="0" algn="l" defTabSz="1511300" rtl="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Multi-instance model</a:t>
          </a:r>
          <a:endParaRPr lang="en-US" sz="3400" kern="1200" dirty="0">
            <a:effectLst>
              <a:outerShdw blurRad="38100" dist="38100" dir="2700000" algn="tl">
                <a:srgbClr val="000000">
                  <a:alpha val="43137"/>
                </a:srgbClr>
              </a:outerShdw>
            </a:effectLst>
          </a:endParaRPr>
        </a:p>
      </dsp:txBody>
      <dsp:txXfrm>
        <a:off x="1773183" y="1220733"/>
        <a:ext cx="6302484" cy="2953494"/>
      </dsp:txXfrm>
    </dsp:sp>
    <dsp:sp modelId="{4B16656B-CB27-E648-B7C5-213C585D8160}">
      <dsp:nvSpPr>
        <dsp:cNvPr id="0" name=""/>
        <dsp:cNvSpPr/>
      </dsp:nvSpPr>
      <dsp:spPr>
        <a:xfrm>
          <a:off x="1838801" y="2225421"/>
          <a:ext cx="1299210" cy="873854"/>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mj-lt"/>
            </a:rPr>
            <a:t>Provides a unique DBMS running on a virtual machine instance for each cloud subscriber</a:t>
          </a:r>
          <a:endParaRPr lang="en-US" sz="900" kern="1200" dirty="0">
            <a:latin typeface="+mj-lt"/>
          </a:endParaRPr>
        </a:p>
      </dsp:txBody>
      <dsp:txXfrm>
        <a:off x="1865675" y="2252295"/>
        <a:ext cx="1245462" cy="820106"/>
      </dsp:txXfrm>
    </dsp:sp>
    <dsp:sp modelId="{CCCD4F90-C6C0-CD4D-93AB-1B5FC8A02298}">
      <dsp:nvSpPr>
        <dsp:cNvPr id="0" name=""/>
        <dsp:cNvSpPr/>
      </dsp:nvSpPr>
      <dsp:spPr>
        <a:xfrm>
          <a:off x="1838801" y="3159991"/>
          <a:ext cx="1299210" cy="873854"/>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mj-lt"/>
            </a:rPr>
            <a:t>Gives the subscriber complete control over administrative tasks related to security</a:t>
          </a:r>
          <a:endParaRPr lang="en-US" sz="900" kern="1200" dirty="0">
            <a:latin typeface="+mj-lt"/>
          </a:endParaRPr>
        </a:p>
      </dsp:txBody>
      <dsp:txXfrm>
        <a:off x="1865675" y="3186865"/>
        <a:ext cx="1245462" cy="820106"/>
      </dsp:txXfrm>
    </dsp:sp>
    <dsp:sp modelId="{5CD8C0C3-9873-204E-ABCF-DD69E3F572DE}">
      <dsp:nvSpPr>
        <dsp:cNvPr id="0" name=""/>
        <dsp:cNvSpPr/>
      </dsp:nvSpPr>
      <dsp:spPr>
        <a:xfrm>
          <a:off x="3310890" y="2247900"/>
          <a:ext cx="4652010" cy="1798320"/>
        </a:xfrm>
        <a:prstGeom prst="roundRect">
          <a:avLst>
            <a:gd name="adj" fmla="val 105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015052" numCol="1" spcCol="1270" anchor="t" anchorCtr="0">
          <a:noAutofit/>
        </a:bodyPr>
        <a:lstStyle/>
        <a:p>
          <a:pPr lvl="0" algn="l" defTabSz="1511300" rtl="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Multi-tenant model</a:t>
          </a:r>
          <a:endParaRPr lang="en-US" sz="3400" kern="1200" dirty="0">
            <a:effectLst>
              <a:outerShdw blurRad="38100" dist="38100" dir="2700000" algn="tl">
                <a:srgbClr val="000000">
                  <a:alpha val="43137"/>
                </a:srgbClr>
              </a:outerShdw>
            </a:effectLst>
          </a:endParaRPr>
        </a:p>
      </dsp:txBody>
      <dsp:txXfrm>
        <a:off x="3366195" y="2303205"/>
        <a:ext cx="4541400" cy="1687710"/>
      </dsp:txXfrm>
    </dsp:sp>
    <dsp:sp modelId="{09D191F2-93EC-C740-B38E-292A6BC2A73E}">
      <dsp:nvSpPr>
        <dsp:cNvPr id="0" name=""/>
        <dsp:cNvSpPr/>
      </dsp:nvSpPr>
      <dsp:spPr>
        <a:xfrm>
          <a:off x="3427190" y="3057144"/>
          <a:ext cx="2177336" cy="809244"/>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mj-lt"/>
            </a:rPr>
            <a:t>Provides a predefined environment for the cloud subscriber that is shared with other tenants typically through tagging data with a subscriber identifier</a:t>
          </a:r>
          <a:endParaRPr lang="en-US" sz="900" kern="1200" dirty="0">
            <a:latin typeface="+mj-lt"/>
          </a:endParaRPr>
        </a:p>
      </dsp:txBody>
      <dsp:txXfrm>
        <a:off x="3452077" y="3082031"/>
        <a:ext cx="2127562" cy="759470"/>
      </dsp:txXfrm>
    </dsp:sp>
    <dsp:sp modelId="{C6E0D525-31EF-A44D-8762-A31DE6E2620B}">
      <dsp:nvSpPr>
        <dsp:cNvPr id="0" name=""/>
        <dsp:cNvSpPr/>
      </dsp:nvSpPr>
      <dsp:spPr>
        <a:xfrm>
          <a:off x="5666470" y="3057144"/>
          <a:ext cx="2177336" cy="809244"/>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mj-lt"/>
            </a:rPr>
            <a:t>Gives the appearance of exclusive use of the instance but relies on the cloud provider to establish and maintain a secure database environment</a:t>
          </a:r>
          <a:endParaRPr lang="en-US" sz="900" kern="1200" dirty="0">
            <a:latin typeface="+mj-lt"/>
          </a:endParaRPr>
        </a:p>
      </dsp:txBody>
      <dsp:txXfrm>
        <a:off x="5691357" y="3082031"/>
        <a:ext cx="2127562" cy="759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AABD5-70D7-0449-A833-AAE022172B59}">
      <dsp:nvSpPr>
        <dsp:cNvPr id="0" name=""/>
        <dsp:cNvSpPr/>
      </dsp:nvSpPr>
      <dsp:spPr>
        <a:xfrm>
          <a:off x="0" y="142104"/>
          <a:ext cx="5257800" cy="654176"/>
        </a:xfrm>
        <a:prstGeom prst="roundRect">
          <a:avLst/>
        </a:prstGeom>
        <a:solidFill>
          <a:schemeClr val="tx2">
            <a:lumMod val="90000"/>
          </a:schemeClr>
        </a:solidFill>
        <a:ln w="2222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bg1"/>
              </a:solidFill>
              <a:effectLst>
                <a:outerShdw blurRad="28575" dist="25400" dir="2700000" algn="tl">
                  <a:schemeClr val="accent1"/>
                </a:outerShdw>
              </a:effectLst>
            </a:rPr>
            <a:t>Primary key</a:t>
          </a:r>
          <a:endParaRPr lang="en-US" sz="2500" kern="1200" dirty="0">
            <a:solidFill>
              <a:schemeClr val="bg1"/>
            </a:solidFill>
            <a:effectLst>
              <a:outerShdw blurRad="28575" dist="25400" dir="2700000" algn="tl">
                <a:schemeClr val="accent1"/>
              </a:outerShdw>
            </a:effectLst>
          </a:endParaRPr>
        </a:p>
      </dsp:txBody>
      <dsp:txXfrm>
        <a:off x="31934" y="174038"/>
        <a:ext cx="5193932" cy="590308"/>
      </dsp:txXfrm>
    </dsp:sp>
    <dsp:sp modelId="{2698CA58-DBB7-CE4A-B811-ED328DB49D78}">
      <dsp:nvSpPr>
        <dsp:cNvPr id="0" name=""/>
        <dsp:cNvSpPr/>
      </dsp:nvSpPr>
      <dsp:spPr>
        <a:xfrm>
          <a:off x="0" y="796280"/>
          <a:ext cx="525780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effectLst/>
            </a:rPr>
            <a:t>Uniquely identifies a row</a:t>
          </a:r>
          <a:endParaRPr lang="en-US" sz="2000" kern="1200" dirty="0">
            <a:effectLst/>
          </a:endParaRPr>
        </a:p>
        <a:p>
          <a:pPr marL="228600" lvl="1" indent="-228600" algn="l" defTabSz="889000">
            <a:lnSpc>
              <a:spcPct val="90000"/>
            </a:lnSpc>
            <a:spcBef>
              <a:spcPct val="0"/>
            </a:spcBef>
            <a:spcAft>
              <a:spcPct val="20000"/>
            </a:spcAft>
            <a:buChar char="••"/>
          </a:pPr>
          <a:r>
            <a:rPr lang="en-US" sz="2000" kern="1200" dirty="0" smtClean="0">
              <a:effectLst/>
            </a:rPr>
            <a:t>Consists of one or more column names</a:t>
          </a:r>
          <a:endParaRPr lang="en-US" sz="2000" kern="1200" dirty="0">
            <a:effectLst/>
          </a:endParaRPr>
        </a:p>
      </dsp:txBody>
      <dsp:txXfrm>
        <a:off x="0" y="796280"/>
        <a:ext cx="5257800" cy="778320"/>
      </dsp:txXfrm>
    </dsp:sp>
    <dsp:sp modelId="{11D4B9BA-90AF-7F43-B176-598D9E9C40F0}">
      <dsp:nvSpPr>
        <dsp:cNvPr id="0" name=""/>
        <dsp:cNvSpPr/>
      </dsp:nvSpPr>
      <dsp:spPr>
        <a:xfrm>
          <a:off x="0" y="1574600"/>
          <a:ext cx="5257800" cy="654176"/>
        </a:xfrm>
        <a:prstGeom prst="roundRect">
          <a:avLst/>
        </a:prstGeom>
        <a:solidFill>
          <a:schemeClr val="tx2">
            <a:lumMod val="90000"/>
          </a:schemeClr>
        </a:solidFill>
        <a:ln w="2222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bg1"/>
              </a:solidFill>
              <a:effectLst>
                <a:outerShdw blurRad="28575" dist="25400" dir="2700000" algn="tl">
                  <a:schemeClr val="accent1"/>
                </a:outerShdw>
              </a:effectLst>
            </a:rPr>
            <a:t>Foreign key</a:t>
          </a:r>
          <a:endParaRPr lang="en-US" sz="2500" kern="1200" dirty="0">
            <a:solidFill>
              <a:schemeClr val="bg1"/>
            </a:solidFill>
            <a:effectLst>
              <a:outerShdw blurRad="28575" dist="25400" dir="2700000" algn="tl">
                <a:schemeClr val="accent1"/>
              </a:outerShdw>
            </a:effectLst>
          </a:endParaRPr>
        </a:p>
      </dsp:txBody>
      <dsp:txXfrm>
        <a:off x="31934" y="1606534"/>
        <a:ext cx="5193932" cy="590308"/>
      </dsp:txXfrm>
    </dsp:sp>
    <dsp:sp modelId="{D3B1E4CC-71FD-2E43-8C89-826A679F746C}">
      <dsp:nvSpPr>
        <dsp:cNvPr id="0" name=""/>
        <dsp:cNvSpPr/>
      </dsp:nvSpPr>
      <dsp:spPr>
        <a:xfrm>
          <a:off x="0" y="2228776"/>
          <a:ext cx="525780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effectLst/>
            </a:rPr>
            <a:t>Links one table to attributes in another</a:t>
          </a:r>
          <a:endParaRPr lang="en-US" sz="2000" kern="1200" dirty="0">
            <a:effectLst/>
          </a:endParaRPr>
        </a:p>
      </dsp:txBody>
      <dsp:txXfrm>
        <a:off x="0" y="2228776"/>
        <a:ext cx="5257800" cy="778320"/>
      </dsp:txXfrm>
    </dsp:sp>
    <dsp:sp modelId="{11D580D0-2036-634B-94B0-3A6776F9DBF8}">
      <dsp:nvSpPr>
        <dsp:cNvPr id="0" name=""/>
        <dsp:cNvSpPr/>
      </dsp:nvSpPr>
      <dsp:spPr>
        <a:xfrm>
          <a:off x="0" y="2733149"/>
          <a:ext cx="5257800" cy="654176"/>
        </a:xfrm>
        <a:prstGeom prst="roundRect">
          <a:avLst/>
        </a:prstGeom>
        <a:solidFill>
          <a:schemeClr val="tx2">
            <a:lumMod val="90000"/>
          </a:schemeClr>
        </a:solidFill>
        <a:ln w="2222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bg1"/>
              </a:solidFill>
              <a:effectLst>
                <a:outerShdw blurRad="28575" dist="25400" dir="2700000" algn="tl">
                  <a:schemeClr val="accent1"/>
                </a:outerShdw>
              </a:effectLst>
            </a:rPr>
            <a:t>View/virtual table</a:t>
          </a:r>
          <a:endParaRPr lang="en-US" sz="2500" kern="1200" dirty="0">
            <a:solidFill>
              <a:schemeClr val="bg1"/>
            </a:solidFill>
            <a:effectLst>
              <a:outerShdw blurRad="28575" dist="25400" dir="2700000" algn="tl">
                <a:schemeClr val="accent1"/>
              </a:outerShdw>
            </a:effectLst>
          </a:endParaRPr>
        </a:p>
      </dsp:txBody>
      <dsp:txXfrm>
        <a:off x="31934" y="2765083"/>
        <a:ext cx="5193932" cy="590308"/>
      </dsp:txXfrm>
    </dsp:sp>
    <dsp:sp modelId="{78747EB1-0FC1-0A41-86EE-4263DAF13026}">
      <dsp:nvSpPr>
        <dsp:cNvPr id="0" name=""/>
        <dsp:cNvSpPr/>
      </dsp:nvSpPr>
      <dsp:spPr>
        <a:xfrm>
          <a:off x="0" y="3443682"/>
          <a:ext cx="5257800" cy="99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effectLst/>
            </a:rPr>
            <a:t>Result of a query that returns selected rows and columns from one or more tables</a:t>
          </a:r>
          <a:endParaRPr lang="en-US" sz="2000" kern="1200" dirty="0">
            <a:effectLst/>
          </a:endParaRPr>
        </a:p>
      </dsp:txBody>
      <dsp:txXfrm>
        <a:off x="0" y="3443682"/>
        <a:ext cx="5257800" cy="997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0569A-157E-B84F-8BE4-052909CE1C9C}">
      <dsp:nvSpPr>
        <dsp:cNvPr id="0" name=""/>
        <dsp:cNvSpPr/>
      </dsp:nvSpPr>
      <dsp:spPr>
        <a:xfrm>
          <a:off x="0" y="1391"/>
          <a:ext cx="6096000"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effectLst>
                <a:outerShdw blurRad="38100" dist="38100" dir="2700000" algn="tl">
                  <a:srgbClr val="0064E2"/>
                </a:outerShdw>
              </a:effectLst>
            </a:rPr>
            <a:t>SQL statements can be used to:</a:t>
          </a:r>
          <a:endParaRPr lang="en-US" sz="2300" b="1" kern="1200" dirty="0">
            <a:solidFill>
              <a:schemeClr val="bg1"/>
            </a:solidFill>
          </a:endParaRPr>
        </a:p>
      </dsp:txBody>
      <dsp:txXfrm>
        <a:off x="0" y="1391"/>
        <a:ext cx="6096000" cy="662400"/>
      </dsp:txXfrm>
    </dsp:sp>
    <dsp:sp modelId="{8059D32B-B686-2946-9864-E0BC67B6D38C}">
      <dsp:nvSpPr>
        <dsp:cNvPr id="0" name=""/>
        <dsp:cNvSpPr/>
      </dsp:nvSpPr>
      <dsp:spPr>
        <a:xfrm>
          <a:off x="0" y="663791"/>
          <a:ext cx="6096000" cy="19256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effectLst/>
            </a:rPr>
            <a:t>Create tables </a:t>
          </a:r>
        </a:p>
        <a:p>
          <a:pPr marL="228600" lvl="1" indent="-228600" algn="l" defTabSz="1022350">
            <a:lnSpc>
              <a:spcPct val="90000"/>
            </a:lnSpc>
            <a:spcBef>
              <a:spcPct val="0"/>
            </a:spcBef>
            <a:spcAft>
              <a:spcPct val="15000"/>
            </a:spcAft>
            <a:buChar char="••"/>
          </a:pPr>
          <a:r>
            <a:rPr lang="en-US" sz="2300" kern="1200" dirty="0" smtClean="0">
              <a:effectLst/>
            </a:rPr>
            <a:t>Insert and delete data in tables </a:t>
          </a:r>
        </a:p>
        <a:p>
          <a:pPr marL="228600" lvl="1" indent="-228600" algn="l" defTabSz="1022350">
            <a:lnSpc>
              <a:spcPct val="90000"/>
            </a:lnSpc>
            <a:spcBef>
              <a:spcPct val="0"/>
            </a:spcBef>
            <a:spcAft>
              <a:spcPct val="15000"/>
            </a:spcAft>
            <a:buChar char="••"/>
          </a:pPr>
          <a:r>
            <a:rPr lang="en-US" sz="2300" kern="1200" dirty="0" smtClean="0">
              <a:effectLst/>
            </a:rPr>
            <a:t>Create views </a:t>
          </a:r>
        </a:p>
        <a:p>
          <a:pPr marL="228600" lvl="1" indent="-228600" algn="l" defTabSz="1022350">
            <a:lnSpc>
              <a:spcPct val="90000"/>
            </a:lnSpc>
            <a:spcBef>
              <a:spcPct val="0"/>
            </a:spcBef>
            <a:spcAft>
              <a:spcPct val="15000"/>
            </a:spcAft>
            <a:buChar char="••"/>
          </a:pPr>
          <a:r>
            <a:rPr lang="en-US" sz="2300" kern="1200" dirty="0" smtClean="0">
              <a:effectLst/>
            </a:rPr>
            <a:t>Retrieve data with query statements</a:t>
          </a:r>
        </a:p>
      </dsp:txBody>
      <dsp:txXfrm>
        <a:off x="0" y="663791"/>
        <a:ext cx="6096000" cy="1925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199B5-9582-1D41-AA0F-90C248A8369F}">
      <dsp:nvSpPr>
        <dsp:cNvPr id="0" name=""/>
        <dsp:cNvSpPr/>
      </dsp:nvSpPr>
      <dsp:spPr>
        <a:xfrm>
          <a:off x="0" y="3220304"/>
          <a:ext cx="8229600" cy="922391"/>
        </a:xfrm>
        <a:prstGeom prst="rect">
          <a:avLst/>
        </a:prstGeom>
        <a:solidFill>
          <a:schemeClr val="accent5">
            <a:lumMod val="60000"/>
            <a:lumOff val="40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Subsequent text is ignored at execution time</a:t>
          </a:r>
          <a:endParaRPr lang="en-US" sz="2400" b="1" kern="1200" dirty="0">
            <a:solidFill>
              <a:schemeClr val="bg1"/>
            </a:solidFill>
          </a:endParaRPr>
        </a:p>
      </dsp:txBody>
      <dsp:txXfrm>
        <a:off x="0" y="3220304"/>
        <a:ext cx="8229600" cy="922391"/>
      </dsp:txXfrm>
    </dsp:sp>
    <dsp:sp modelId="{B121884D-C389-FC4E-85A6-C9D2F8467421}">
      <dsp:nvSpPr>
        <dsp:cNvPr id="0" name=""/>
        <dsp:cNvSpPr/>
      </dsp:nvSpPr>
      <dsp:spPr>
        <a:xfrm rot="10800000">
          <a:off x="0" y="2267"/>
          <a:ext cx="8229600" cy="3249731"/>
        </a:xfrm>
        <a:prstGeom prst="upArrowCallout">
          <a:avLst/>
        </a:prstGeom>
        <a:solidFill>
          <a:schemeClr val="accent5">
            <a:lumMod val="60000"/>
            <a:lumOff val="40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The </a:t>
          </a:r>
          <a:r>
            <a:rPr lang="en-US" sz="2400" b="1" kern="1200" dirty="0" err="1" smtClean="0">
              <a:solidFill>
                <a:schemeClr val="bg1"/>
              </a:solidFill>
            </a:rPr>
            <a:t>SQLi</a:t>
          </a:r>
          <a:r>
            <a:rPr lang="en-US" sz="2400" b="1" kern="1200" dirty="0" smtClean="0">
              <a:solidFill>
                <a:schemeClr val="bg1"/>
              </a:solidFill>
            </a:rPr>
            <a:t> attack typically works by prematurely terminating a text string and appending a new command</a:t>
          </a:r>
          <a:endParaRPr lang="en-US" sz="2400" b="1" kern="1200" dirty="0">
            <a:solidFill>
              <a:schemeClr val="bg1"/>
            </a:solidFill>
          </a:endParaRPr>
        </a:p>
      </dsp:txBody>
      <dsp:txXfrm rot="-10800000">
        <a:off x="0" y="2267"/>
        <a:ext cx="8229600" cy="1140655"/>
      </dsp:txXfrm>
    </dsp:sp>
    <dsp:sp modelId="{A2DC8247-886C-F948-BD27-D7F583898F2F}">
      <dsp:nvSpPr>
        <dsp:cNvPr id="0" name=""/>
        <dsp:cNvSpPr/>
      </dsp:nvSpPr>
      <dsp:spPr>
        <a:xfrm>
          <a:off x="0" y="1142922"/>
          <a:ext cx="8229600" cy="971669"/>
        </a:xfrm>
        <a:prstGeom prst="rect">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kern="1200" dirty="0" smtClean="0"/>
            <a:t>Because the inserted command may have additional strings appended to it before it is executed the attacker terminates the injected string with a comment mark “- -”</a:t>
          </a:r>
          <a:endParaRPr lang="en-US" sz="1900" kern="1200" dirty="0"/>
        </a:p>
      </dsp:txBody>
      <dsp:txXfrm>
        <a:off x="0" y="1142922"/>
        <a:ext cx="8229600" cy="971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470D0-E073-9C48-8B05-D345ECE226DF}">
      <dsp:nvSpPr>
        <dsp:cNvPr id="0" name=""/>
        <dsp:cNvSpPr/>
      </dsp:nvSpPr>
      <dsp:spPr>
        <a:xfrm>
          <a:off x="0" y="294284"/>
          <a:ext cx="8229600"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Attackers inject SQL commands by providing suitable crafted user input</a:t>
          </a:r>
          <a:endParaRPr lang="en-US" sz="1200" kern="1200" dirty="0"/>
        </a:p>
      </dsp:txBody>
      <dsp:txXfrm>
        <a:off x="0" y="294284"/>
        <a:ext cx="8229600" cy="529200"/>
      </dsp:txXfrm>
    </dsp:sp>
    <dsp:sp modelId="{49DE32D0-A3E0-634B-A0BA-EB313BB093B1}">
      <dsp:nvSpPr>
        <dsp:cNvPr id="0" name=""/>
        <dsp:cNvSpPr/>
      </dsp:nvSpPr>
      <dsp:spPr>
        <a:xfrm>
          <a:off x="411480" y="117163"/>
          <a:ext cx="5760720" cy="354240"/>
        </a:xfrm>
        <a:prstGeom prst="round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t>User input</a:t>
          </a:r>
          <a:endParaRPr lang="en-US" sz="1800" b="1" kern="1200" dirty="0"/>
        </a:p>
      </dsp:txBody>
      <dsp:txXfrm>
        <a:off x="428773" y="134456"/>
        <a:ext cx="5726134" cy="319654"/>
      </dsp:txXfrm>
    </dsp:sp>
    <dsp:sp modelId="{F347A860-BF20-F343-AE0E-F894CF3A2B77}">
      <dsp:nvSpPr>
        <dsp:cNvPr id="0" name=""/>
        <dsp:cNvSpPr/>
      </dsp:nvSpPr>
      <dsp:spPr>
        <a:xfrm>
          <a:off x="0" y="1065404"/>
          <a:ext cx="8229600" cy="718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Attackers can forge the values that are placed in HTTP and network headers and exploit this vulnerability by placing data directly into the headers</a:t>
          </a:r>
          <a:endParaRPr lang="en-US" sz="1200" kern="1200" dirty="0"/>
        </a:p>
      </dsp:txBody>
      <dsp:txXfrm>
        <a:off x="0" y="1065404"/>
        <a:ext cx="8229600" cy="718200"/>
      </dsp:txXfrm>
    </dsp:sp>
    <dsp:sp modelId="{B6590F0A-960D-A44D-9693-1DDA5793ED80}">
      <dsp:nvSpPr>
        <dsp:cNvPr id="0" name=""/>
        <dsp:cNvSpPr/>
      </dsp:nvSpPr>
      <dsp:spPr>
        <a:xfrm>
          <a:off x="411480" y="888284"/>
          <a:ext cx="5760720" cy="354240"/>
        </a:xfrm>
        <a:prstGeom prst="round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t>Server variables</a:t>
          </a:r>
          <a:endParaRPr lang="en-US" sz="1800" b="1" kern="1200" dirty="0"/>
        </a:p>
      </dsp:txBody>
      <dsp:txXfrm>
        <a:off x="428773" y="905577"/>
        <a:ext cx="5726134" cy="319654"/>
      </dsp:txXfrm>
    </dsp:sp>
    <dsp:sp modelId="{D121F9AD-CE7C-774F-8AB4-1CD37265180C}">
      <dsp:nvSpPr>
        <dsp:cNvPr id="0" name=""/>
        <dsp:cNvSpPr/>
      </dsp:nvSpPr>
      <dsp:spPr>
        <a:xfrm>
          <a:off x="0" y="2025524"/>
          <a:ext cx="82296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A malicious user could rely on data already present in the system or database to trigger an SQL injection attack, so when the attack occurs, the input that modifies the query to cause an attack does not come from the user, but from within the system itself</a:t>
          </a:r>
          <a:endParaRPr lang="en-US" sz="1200" kern="1200" dirty="0"/>
        </a:p>
      </dsp:txBody>
      <dsp:txXfrm>
        <a:off x="0" y="2025524"/>
        <a:ext cx="8229600" cy="907200"/>
      </dsp:txXfrm>
    </dsp:sp>
    <dsp:sp modelId="{BA985232-B7AE-214D-B627-6183C6D03381}">
      <dsp:nvSpPr>
        <dsp:cNvPr id="0" name=""/>
        <dsp:cNvSpPr/>
      </dsp:nvSpPr>
      <dsp:spPr>
        <a:xfrm>
          <a:off x="411480" y="1848404"/>
          <a:ext cx="5760720" cy="354240"/>
        </a:xfrm>
        <a:prstGeom prst="round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t>Second-order injection</a:t>
          </a:r>
          <a:endParaRPr lang="en-US" sz="1800" b="1" kern="1200" dirty="0"/>
        </a:p>
      </dsp:txBody>
      <dsp:txXfrm>
        <a:off x="428773" y="1865697"/>
        <a:ext cx="5726134" cy="319654"/>
      </dsp:txXfrm>
    </dsp:sp>
    <dsp:sp modelId="{88B01C00-B76C-3947-AC33-98172F4ED25D}">
      <dsp:nvSpPr>
        <dsp:cNvPr id="0" name=""/>
        <dsp:cNvSpPr/>
      </dsp:nvSpPr>
      <dsp:spPr>
        <a:xfrm>
          <a:off x="0" y="3174644"/>
          <a:ext cx="8229600" cy="718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An attacker could alter cookies such that when the application server builds an SQL query based on the cookie’s content, the structure and function of the query is modified</a:t>
          </a:r>
          <a:endParaRPr lang="en-US" sz="1200" kern="1200" dirty="0"/>
        </a:p>
      </dsp:txBody>
      <dsp:txXfrm>
        <a:off x="0" y="3174644"/>
        <a:ext cx="8229600" cy="718200"/>
      </dsp:txXfrm>
    </dsp:sp>
    <dsp:sp modelId="{3ADE7EA7-5C2B-0149-81B6-8B0314A71EF4}">
      <dsp:nvSpPr>
        <dsp:cNvPr id="0" name=""/>
        <dsp:cNvSpPr/>
      </dsp:nvSpPr>
      <dsp:spPr>
        <a:xfrm>
          <a:off x="411480" y="2997524"/>
          <a:ext cx="5760720" cy="354240"/>
        </a:xfrm>
        <a:prstGeom prst="round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t>Cookies</a:t>
          </a:r>
          <a:endParaRPr lang="en-US" sz="1800" b="1" kern="1200" dirty="0"/>
        </a:p>
      </dsp:txBody>
      <dsp:txXfrm>
        <a:off x="428773" y="3014817"/>
        <a:ext cx="5726134" cy="319654"/>
      </dsp:txXfrm>
    </dsp:sp>
    <dsp:sp modelId="{BAB3709E-891A-2C49-B74B-15794BD79DCF}">
      <dsp:nvSpPr>
        <dsp:cNvPr id="0" name=""/>
        <dsp:cNvSpPr/>
      </dsp:nvSpPr>
      <dsp:spPr>
        <a:xfrm>
          <a:off x="0" y="4134764"/>
          <a:ext cx="8229600"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Applying user input that constructs an attack outside the realm of web requests</a:t>
          </a:r>
          <a:endParaRPr lang="en-US" sz="1200" kern="1200" dirty="0"/>
        </a:p>
      </dsp:txBody>
      <dsp:txXfrm>
        <a:off x="0" y="4134764"/>
        <a:ext cx="8229600" cy="529200"/>
      </dsp:txXfrm>
    </dsp:sp>
    <dsp:sp modelId="{F5A2D54C-DF6E-2240-B8E6-152B0641B7CD}">
      <dsp:nvSpPr>
        <dsp:cNvPr id="0" name=""/>
        <dsp:cNvSpPr/>
      </dsp:nvSpPr>
      <dsp:spPr>
        <a:xfrm>
          <a:off x="411480" y="3957644"/>
          <a:ext cx="5760720" cy="354240"/>
        </a:xfrm>
        <a:prstGeom prst="round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Physical user input</a:t>
          </a:r>
          <a:endParaRPr lang="en-US" sz="1800" b="1" kern="1200" dirty="0">
            <a:solidFill>
              <a:schemeClr val="tx1"/>
            </a:solidFill>
          </a:endParaRPr>
        </a:p>
      </dsp:txBody>
      <dsp:txXfrm>
        <a:off x="428773" y="3974937"/>
        <a:ext cx="5726134" cy="31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D1C11-89A4-E240-8721-E35E66514F65}">
      <dsp:nvSpPr>
        <dsp:cNvPr id="0" name=""/>
        <dsp:cNvSpPr/>
      </dsp:nvSpPr>
      <dsp:spPr>
        <a:xfrm>
          <a:off x="967" y="0"/>
          <a:ext cx="2515195" cy="320040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Tautology</a:t>
          </a:r>
          <a:endParaRPr lang="en-US" sz="2400" kern="1200" dirty="0"/>
        </a:p>
      </dsp:txBody>
      <dsp:txXfrm>
        <a:off x="967" y="0"/>
        <a:ext cx="2515195" cy="960120"/>
      </dsp:txXfrm>
    </dsp:sp>
    <dsp:sp modelId="{506A1A02-5F73-E44D-AEDA-54A08CE56047}">
      <dsp:nvSpPr>
        <dsp:cNvPr id="0" name=""/>
        <dsp:cNvSpPr/>
      </dsp:nvSpPr>
      <dsp:spPr>
        <a:xfrm>
          <a:off x="252486" y="960120"/>
          <a:ext cx="2012156" cy="20802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This form of attack injects code in one or more conditional statements so that they always evaluate to true</a:t>
          </a:r>
        </a:p>
      </dsp:txBody>
      <dsp:txXfrm>
        <a:off x="311420" y="1019054"/>
        <a:ext cx="1894288" cy="1962392"/>
      </dsp:txXfrm>
    </dsp:sp>
    <dsp:sp modelId="{9E01E2B1-6C69-B84F-BFCD-CAFB22159800}">
      <dsp:nvSpPr>
        <dsp:cNvPr id="0" name=""/>
        <dsp:cNvSpPr/>
      </dsp:nvSpPr>
      <dsp:spPr>
        <a:xfrm>
          <a:off x="2704802" y="0"/>
          <a:ext cx="2515195" cy="320040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End-of-line comment</a:t>
          </a:r>
          <a:endParaRPr lang="en-US" sz="2400" kern="1200" dirty="0" smtClean="0"/>
        </a:p>
      </dsp:txBody>
      <dsp:txXfrm>
        <a:off x="2704802" y="0"/>
        <a:ext cx="2515195" cy="960120"/>
      </dsp:txXfrm>
    </dsp:sp>
    <dsp:sp modelId="{D1974B89-9490-614E-9829-C4BAC49AFC09}">
      <dsp:nvSpPr>
        <dsp:cNvPr id="0" name=""/>
        <dsp:cNvSpPr/>
      </dsp:nvSpPr>
      <dsp:spPr>
        <a:xfrm>
          <a:off x="2956321" y="960120"/>
          <a:ext cx="2012156" cy="20802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After injecting code into a particular field, legitimate code that follows are nullified through usage of end of line comments</a:t>
          </a:r>
          <a:endParaRPr lang="en-US" sz="1500" b="1" kern="1200" dirty="0"/>
        </a:p>
      </dsp:txBody>
      <dsp:txXfrm>
        <a:off x="3015255" y="1019054"/>
        <a:ext cx="1894288" cy="1962392"/>
      </dsp:txXfrm>
    </dsp:sp>
    <dsp:sp modelId="{F22DB42E-C4BB-1D48-807A-432D5F1B93FC}">
      <dsp:nvSpPr>
        <dsp:cNvPr id="0" name=""/>
        <dsp:cNvSpPr/>
      </dsp:nvSpPr>
      <dsp:spPr>
        <a:xfrm>
          <a:off x="5408637" y="0"/>
          <a:ext cx="2515195" cy="320040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Piggybacked queries</a:t>
          </a:r>
          <a:endParaRPr lang="en-US" sz="2400" kern="1200" dirty="0" smtClean="0"/>
        </a:p>
      </dsp:txBody>
      <dsp:txXfrm>
        <a:off x="5408637" y="0"/>
        <a:ext cx="2515195" cy="960120"/>
      </dsp:txXfrm>
    </dsp:sp>
    <dsp:sp modelId="{4F6B90D2-4033-0D44-A2F4-961925B6B74A}">
      <dsp:nvSpPr>
        <dsp:cNvPr id="0" name=""/>
        <dsp:cNvSpPr/>
      </dsp:nvSpPr>
      <dsp:spPr>
        <a:xfrm>
          <a:off x="5660156" y="960120"/>
          <a:ext cx="2012156" cy="20802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t>The attacker adds additional queries beyond the intended query, piggy-backing the attack on top of a legitimate request</a:t>
          </a:r>
        </a:p>
      </dsp:txBody>
      <dsp:txXfrm>
        <a:off x="5719090" y="1019054"/>
        <a:ext cx="1894288" cy="1962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D8EEB-2049-2648-AFC6-C22C20A27F4A}">
      <dsp:nvSpPr>
        <dsp:cNvPr id="0" name=""/>
        <dsp:cNvSpPr/>
      </dsp:nvSpPr>
      <dsp:spPr>
        <a:xfrm>
          <a:off x="1680" y="1344372"/>
          <a:ext cx="2221720" cy="18324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Manual defensive coding practices</a:t>
          </a:r>
          <a:endParaRPr lang="en-US" sz="1500" kern="1200" dirty="0" smtClean="0"/>
        </a:p>
        <a:p>
          <a:pPr marL="114300" lvl="1" indent="-114300" algn="l" defTabSz="666750">
            <a:lnSpc>
              <a:spcPct val="90000"/>
            </a:lnSpc>
            <a:spcBef>
              <a:spcPct val="0"/>
            </a:spcBef>
            <a:spcAft>
              <a:spcPct val="15000"/>
            </a:spcAft>
            <a:buChar char="••"/>
          </a:pPr>
          <a:r>
            <a:rPr lang="en-US" sz="1500" kern="1200" smtClean="0"/>
            <a:t>Parameterized query insertion</a:t>
          </a:r>
          <a:endParaRPr lang="en-US" sz="1500" kern="1200" dirty="0" smtClean="0"/>
        </a:p>
        <a:p>
          <a:pPr marL="114300" lvl="1" indent="-114300" algn="l" defTabSz="666750">
            <a:lnSpc>
              <a:spcPct val="90000"/>
            </a:lnSpc>
            <a:spcBef>
              <a:spcPct val="0"/>
            </a:spcBef>
            <a:spcAft>
              <a:spcPct val="15000"/>
            </a:spcAft>
            <a:buChar char="••"/>
          </a:pPr>
          <a:r>
            <a:rPr lang="en-US" sz="1500" kern="1200" smtClean="0"/>
            <a:t>SQL DOM</a:t>
          </a:r>
          <a:endParaRPr lang="en-US" sz="1500" kern="1200" dirty="0" smtClean="0"/>
        </a:p>
      </dsp:txBody>
      <dsp:txXfrm>
        <a:off x="43850" y="1386542"/>
        <a:ext cx="2137380" cy="1355445"/>
      </dsp:txXfrm>
    </dsp:sp>
    <dsp:sp modelId="{36B41190-F35A-FA4E-BE30-2333622E25B8}">
      <dsp:nvSpPr>
        <dsp:cNvPr id="0" name=""/>
        <dsp:cNvSpPr/>
      </dsp:nvSpPr>
      <dsp:spPr>
        <a:xfrm>
          <a:off x="2209792" y="1371611"/>
          <a:ext cx="2395610" cy="2395610"/>
        </a:xfrm>
        <a:prstGeom prst="leftCircularArrow">
          <a:avLst>
            <a:gd name="adj1" fmla="val 2928"/>
            <a:gd name="adj2" fmla="val 358455"/>
            <a:gd name="adj3" fmla="val 2133965"/>
            <a:gd name="adj4" fmla="val 9024489"/>
            <a:gd name="adj5" fmla="val 341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A75B8A-063E-3442-9A98-7A55C4BAC8A9}">
      <dsp:nvSpPr>
        <dsp:cNvPr id="0" name=""/>
        <dsp:cNvSpPr/>
      </dsp:nvSpPr>
      <dsp:spPr>
        <a:xfrm>
          <a:off x="495396" y="2784158"/>
          <a:ext cx="1974862" cy="7853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Defensive coding</a:t>
          </a:r>
          <a:endParaRPr lang="en-US" sz="2200" kern="1200" dirty="0"/>
        </a:p>
      </dsp:txBody>
      <dsp:txXfrm>
        <a:off x="518398" y="2807160"/>
        <a:ext cx="1928858" cy="739333"/>
      </dsp:txXfrm>
    </dsp:sp>
    <dsp:sp modelId="{825BAB85-B5AC-C240-B731-B8A3809F9D5A}">
      <dsp:nvSpPr>
        <dsp:cNvPr id="0" name=""/>
        <dsp:cNvSpPr/>
      </dsp:nvSpPr>
      <dsp:spPr>
        <a:xfrm>
          <a:off x="2804310" y="1344372"/>
          <a:ext cx="2221720" cy="18324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Signature based</a:t>
          </a:r>
          <a:endParaRPr lang="en-US" sz="1500" kern="1200" dirty="0" smtClean="0"/>
        </a:p>
        <a:p>
          <a:pPr marL="114300" lvl="1" indent="-114300" algn="l" defTabSz="666750">
            <a:lnSpc>
              <a:spcPct val="90000"/>
            </a:lnSpc>
            <a:spcBef>
              <a:spcPct val="0"/>
            </a:spcBef>
            <a:spcAft>
              <a:spcPct val="15000"/>
            </a:spcAft>
            <a:buChar char="••"/>
          </a:pPr>
          <a:r>
            <a:rPr lang="en-US" sz="1500" kern="1200" smtClean="0"/>
            <a:t>Anomaly based</a:t>
          </a:r>
          <a:endParaRPr lang="en-US" sz="1500" kern="1200" dirty="0" smtClean="0"/>
        </a:p>
        <a:p>
          <a:pPr marL="114300" lvl="1" indent="-114300" algn="l" defTabSz="666750">
            <a:lnSpc>
              <a:spcPct val="90000"/>
            </a:lnSpc>
            <a:spcBef>
              <a:spcPct val="0"/>
            </a:spcBef>
            <a:spcAft>
              <a:spcPct val="15000"/>
            </a:spcAft>
            <a:buChar char="••"/>
          </a:pPr>
          <a:r>
            <a:rPr lang="en-US" sz="1500" kern="1200" smtClean="0"/>
            <a:t>Code analysis</a:t>
          </a:r>
          <a:endParaRPr lang="en-US" sz="1500" kern="1200" dirty="0" smtClean="0"/>
        </a:p>
      </dsp:txBody>
      <dsp:txXfrm>
        <a:off x="2846480" y="1779211"/>
        <a:ext cx="2137380" cy="1355445"/>
      </dsp:txXfrm>
    </dsp:sp>
    <dsp:sp modelId="{079A0B5B-F15E-4046-9140-9BDD7C7AACA6}">
      <dsp:nvSpPr>
        <dsp:cNvPr id="0" name=""/>
        <dsp:cNvSpPr/>
      </dsp:nvSpPr>
      <dsp:spPr>
        <a:xfrm>
          <a:off x="4953000" y="609594"/>
          <a:ext cx="2679496" cy="2679496"/>
        </a:xfrm>
        <a:prstGeom prst="circularArrow">
          <a:avLst>
            <a:gd name="adj1" fmla="val 2618"/>
            <a:gd name="adj2" fmla="val 318163"/>
            <a:gd name="adj3" fmla="val 19506326"/>
            <a:gd name="adj4" fmla="val 12575511"/>
            <a:gd name="adj5" fmla="val 305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FD0C39-A57B-4746-83D5-D73CAC789D9D}">
      <dsp:nvSpPr>
        <dsp:cNvPr id="0" name=""/>
        <dsp:cNvSpPr/>
      </dsp:nvSpPr>
      <dsp:spPr>
        <a:xfrm>
          <a:off x="3298026" y="951703"/>
          <a:ext cx="1974862" cy="7853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Detection </a:t>
          </a:r>
        </a:p>
      </dsp:txBody>
      <dsp:txXfrm>
        <a:off x="3321028" y="974705"/>
        <a:ext cx="1928858" cy="739333"/>
      </dsp:txXfrm>
    </dsp:sp>
    <dsp:sp modelId="{E95E5B31-3BA2-A045-AC9E-494CFC95ED76}">
      <dsp:nvSpPr>
        <dsp:cNvPr id="0" name=""/>
        <dsp:cNvSpPr/>
      </dsp:nvSpPr>
      <dsp:spPr>
        <a:xfrm>
          <a:off x="5606941" y="1344372"/>
          <a:ext cx="2221720" cy="18324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Check queries at runtime to see if they conform to a model of expected queries</a:t>
          </a:r>
          <a:endParaRPr lang="en-US" sz="1500" kern="1200" dirty="0"/>
        </a:p>
      </dsp:txBody>
      <dsp:txXfrm>
        <a:off x="5649111" y="1386542"/>
        <a:ext cx="2137380" cy="1355445"/>
      </dsp:txXfrm>
    </dsp:sp>
    <dsp:sp modelId="{54341ACF-E68C-CA4B-900B-389E6B4A70FE}">
      <dsp:nvSpPr>
        <dsp:cNvPr id="0" name=""/>
        <dsp:cNvSpPr/>
      </dsp:nvSpPr>
      <dsp:spPr>
        <a:xfrm>
          <a:off x="6100656" y="2784158"/>
          <a:ext cx="1974862" cy="7853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smtClean="0"/>
            <a:t>Run-time prevention</a:t>
          </a:r>
          <a:endParaRPr lang="en-US" sz="2200" kern="1200" dirty="0" smtClean="0"/>
        </a:p>
      </dsp:txBody>
      <dsp:txXfrm>
        <a:off x="6123658" y="2807160"/>
        <a:ext cx="1928858" cy="7393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B6DAD-EB05-444F-8AB1-BA4931CA8374}">
      <dsp:nvSpPr>
        <dsp:cNvPr id="0" name=""/>
        <dsp:cNvSpPr/>
      </dsp:nvSpPr>
      <dsp:spPr>
        <a:xfrm>
          <a:off x="279" y="118470"/>
          <a:ext cx="3916560" cy="979140"/>
        </a:xfrm>
        <a:prstGeom prst="roundRect">
          <a:avLst>
            <a:gd name="adj" fmla="val 10000"/>
          </a:avLst>
        </a:prstGeom>
        <a:solidFill>
          <a:schemeClr val="tx2">
            <a:lumMod val="75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n-US" sz="2700" b="1" kern="1200" dirty="0" smtClean="0">
              <a:solidFill>
                <a:schemeClr val="bg1"/>
              </a:solidFill>
            </a:rPr>
            <a:t>Database access control system determines:</a:t>
          </a:r>
          <a:endParaRPr lang="en-US" sz="2700" kern="1200" dirty="0">
            <a:solidFill>
              <a:schemeClr val="bg1"/>
            </a:solidFill>
          </a:endParaRPr>
        </a:p>
      </dsp:txBody>
      <dsp:txXfrm>
        <a:off x="28957" y="147148"/>
        <a:ext cx="3859204" cy="921784"/>
      </dsp:txXfrm>
    </dsp:sp>
    <dsp:sp modelId="{D8B2607C-6E53-004A-909D-360372672B0A}">
      <dsp:nvSpPr>
        <dsp:cNvPr id="0" name=""/>
        <dsp:cNvSpPr/>
      </dsp:nvSpPr>
      <dsp:spPr>
        <a:xfrm rot="5400000">
          <a:off x="1872885" y="1183285"/>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17A085-E756-C340-B729-9816B8EDC2C7}">
      <dsp:nvSpPr>
        <dsp:cNvPr id="0" name=""/>
        <dsp:cNvSpPr/>
      </dsp:nvSpPr>
      <dsp:spPr>
        <a:xfrm>
          <a:off x="279" y="1440310"/>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t>If the user has access to the entire database or just portions of it</a:t>
          </a:r>
          <a:endParaRPr lang="en-US" sz="1500" kern="1200" dirty="0"/>
        </a:p>
      </dsp:txBody>
      <dsp:txXfrm>
        <a:off x="28957" y="1468988"/>
        <a:ext cx="3859204" cy="921784"/>
      </dsp:txXfrm>
    </dsp:sp>
    <dsp:sp modelId="{418A1A9B-B8EB-184C-B8AF-CA8207E8D21E}">
      <dsp:nvSpPr>
        <dsp:cNvPr id="0" name=""/>
        <dsp:cNvSpPr/>
      </dsp:nvSpPr>
      <dsp:spPr>
        <a:xfrm rot="5400000">
          <a:off x="1872885" y="2505125"/>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E897E6-1360-EE43-B6D9-17E7E2AD3FCF}">
      <dsp:nvSpPr>
        <dsp:cNvPr id="0" name=""/>
        <dsp:cNvSpPr/>
      </dsp:nvSpPr>
      <dsp:spPr>
        <a:xfrm>
          <a:off x="279" y="2762149"/>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t>What access rights the user has (create, insert, delete, update, read, write)</a:t>
          </a:r>
          <a:endParaRPr lang="en-US" sz="1500" kern="1200" dirty="0"/>
        </a:p>
      </dsp:txBody>
      <dsp:txXfrm>
        <a:off x="28957" y="2790827"/>
        <a:ext cx="3859204" cy="921784"/>
      </dsp:txXfrm>
    </dsp:sp>
    <dsp:sp modelId="{A4590DF0-A318-CC43-A18A-0B09CE77DACF}">
      <dsp:nvSpPr>
        <dsp:cNvPr id="0" name=""/>
        <dsp:cNvSpPr/>
      </dsp:nvSpPr>
      <dsp:spPr>
        <a:xfrm>
          <a:off x="4465159" y="118470"/>
          <a:ext cx="3916560" cy="979140"/>
        </a:xfrm>
        <a:prstGeom prst="roundRect">
          <a:avLst>
            <a:gd name="adj" fmla="val 10000"/>
          </a:avLst>
        </a:prstGeom>
        <a:solidFill>
          <a:schemeClr val="tx2">
            <a:lumMod val="75000"/>
          </a:schemeClr>
        </a:solidFill>
        <a:ln w="25400">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rtl="0">
            <a:lnSpc>
              <a:spcPct val="90000"/>
            </a:lnSpc>
            <a:spcBef>
              <a:spcPct val="0"/>
            </a:spcBef>
            <a:spcAft>
              <a:spcPct val="35000"/>
            </a:spcAft>
          </a:pPr>
          <a:r>
            <a:rPr lang="en-US" sz="2700" b="1" kern="1200" dirty="0" smtClean="0">
              <a:solidFill>
                <a:srgbClr val="000000"/>
              </a:solidFill>
            </a:rPr>
            <a:t>Can support a range of administrative policies</a:t>
          </a:r>
          <a:endParaRPr lang="en-US" sz="2700" kern="1200" dirty="0">
            <a:solidFill>
              <a:srgbClr val="000000"/>
            </a:solidFill>
          </a:endParaRPr>
        </a:p>
      </dsp:txBody>
      <dsp:txXfrm>
        <a:off x="4493837" y="147148"/>
        <a:ext cx="3859204" cy="921784"/>
      </dsp:txXfrm>
    </dsp:sp>
    <dsp:sp modelId="{E10E247B-EA72-0B4D-BEC6-25AE77564A34}">
      <dsp:nvSpPr>
        <dsp:cNvPr id="0" name=""/>
        <dsp:cNvSpPr/>
      </dsp:nvSpPr>
      <dsp:spPr>
        <a:xfrm rot="5400000">
          <a:off x="6337764" y="1183285"/>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E0FFB7-FDE8-8F45-91C3-073F4B738C6C}">
      <dsp:nvSpPr>
        <dsp:cNvPr id="0" name=""/>
        <dsp:cNvSpPr/>
      </dsp:nvSpPr>
      <dsp:spPr>
        <a:xfrm>
          <a:off x="4465159" y="1440310"/>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666750" rtl="0">
            <a:lnSpc>
              <a:spcPct val="90000"/>
            </a:lnSpc>
            <a:spcBef>
              <a:spcPct val="0"/>
            </a:spcBef>
            <a:spcAft>
              <a:spcPct val="35000"/>
            </a:spcAft>
          </a:pPr>
          <a:r>
            <a:rPr lang="en-US" sz="1500" b="1" kern="1200" dirty="0" smtClean="0"/>
            <a:t>Centralized administration</a:t>
          </a:r>
          <a:endParaRPr lang="en-US" sz="1500" kern="1200" dirty="0"/>
        </a:p>
        <a:p>
          <a:pPr marL="114300" lvl="1" indent="-114300" algn="l" defTabSz="533400" rtl="0">
            <a:lnSpc>
              <a:spcPct val="90000"/>
            </a:lnSpc>
            <a:spcBef>
              <a:spcPct val="0"/>
            </a:spcBef>
            <a:spcAft>
              <a:spcPct val="15000"/>
            </a:spcAft>
            <a:buChar char="••"/>
          </a:pPr>
          <a:r>
            <a:rPr lang="en-US" sz="1200" b="1" kern="1200" dirty="0" smtClean="0"/>
            <a:t>Small number of privileged users may grant and revoke access rights</a:t>
          </a:r>
          <a:endParaRPr lang="en-US" sz="1200" kern="1200" dirty="0"/>
        </a:p>
      </dsp:txBody>
      <dsp:txXfrm>
        <a:off x="4493837" y="1468988"/>
        <a:ext cx="3859204" cy="921784"/>
      </dsp:txXfrm>
    </dsp:sp>
    <dsp:sp modelId="{40379304-9C63-0940-BF30-51A501825D49}">
      <dsp:nvSpPr>
        <dsp:cNvPr id="0" name=""/>
        <dsp:cNvSpPr/>
      </dsp:nvSpPr>
      <dsp:spPr>
        <a:xfrm rot="5400000">
          <a:off x="6337764" y="2505125"/>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10DFBA-EE4C-3D48-A239-0A54457A4CE7}">
      <dsp:nvSpPr>
        <dsp:cNvPr id="0" name=""/>
        <dsp:cNvSpPr/>
      </dsp:nvSpPr>
      <dsp:spPr>
        <a:xfrm>
          <a:off x="4465159" y="2762149"/>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666750" rtl="0">
            <a:lnSpc>
              <a:spcPct val="90000"/>
            </a:lnSpc>
            <a:spcBef>
              <a:spcPct val="0"/>
            </a:spcBef>
            <a:spcAft>
              <a:spcPct val="35000"/>
            </a:spcAft>
          </a:pPr>
          <a:r>
            <a:rPr lang="en-US" sz="1500" b="1" kern="1200" dirty="0" smtClean="0"/>
            <a:t>Ownership-based administration</a:t>
          </a:r>
          <a:endParaRPr lang="en-US" sz="1500" kern="1200" dirty="0"/>
        </a:p>
        <a:p>
          <a:pPr marL="114300" lvl="1" indent="-114300" algn="l" defTabSz="533400" rtl="0">
            <a:lnSpc>
              <a:spcPct val="90000"/>
            </a:lnSpc>
            <a:spcBef>
              <a:spcPct val="0"/>
            </a:spcBef>
            <a:spcAft>
              <a:spcPct val="15000"/>
            </a:spcAft>
            <a:buChar char="••"/>
          </a:pPr>
          <a:r>
            <a:rPr lang="en-US" sz="1200" b="1" kern="1200" dirty="0" smtClean="0"/>
            <a:t>The creator of a table may grant and revoke access rights to the table</a:t>
          </a:r>
          <a:endParaRPr lang="en-US" sz="1200" kern="1200" dirty="0"/>
        </a:p>
      </dsp:txBody>
      <dsp:txXfrm>
        <a:off x="4493837" y="2790827"/>
        <a:ext cx="3859204" cy="921784"/>
      </dsp:txXfrm>
    </dsp:sp>
    <dsp:sp modelId="{0F05858A-43AB-C247-B726-3AC9790EBA67}">
      <dsp:nvSpPr>
        <dsp:cNvPr id="0" name=""/>
        <dsp:cNvSpPr/>
      </dsp:nvSpPr>
      <dsp:spPr>
        <a:xfrm rot="5400000">
          <a:off x="6337764" y="3826964"/>
          <a:ext cx="171349" cy="171349"/>
        </a:xfrm>
        <a:prstGeom prst="rightArrow">
          <a:avLst>
            <a:gd name="adj1" fmla="val 667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D569BB-6393-254A-8F5F-F6C61361DD67}">
      <dsp:nvSpPr>
        <dsp:cNvPr id="0" name=""/>
        <dsp:cNvSpPr/>
      </dsp:nvSpPr>
      <dsp:spPr>
        <a:xfrm>
          <a:off x="4465159" y="4083988"/>
          <a:ext cx="3916560" cy="979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666750" rtl="0">
            <a:lnSpc>
              <a:spcPct val="90000"/>
            </a:lnSpc>
            <a:spcBef>
              <a:spcPct val="0"/>
            </a:spcBef>
            <a:spcAft>
              <a:spcPct val="35000"/>
            </a:spcAft>
          </a:pPr>
          <a:r>
            <a:rPr lang="en-US" sz="1500" b="1" kern="1200" dirty="0" smtClean="0"/>
            <a:t>Decentralized administration</a:t>
          </a:r>
          <a:endParaRPr lang="en-US" sz="1500" kern="1200" dirty="0"/>
        </a:p>
        <a:p>
          <a:pPr marL="114300" lvl="1" indent="-114300" algn="l" defTabSz="533400" rtl="0">
            <a:lnSpc>
              <a:spcPct val="90000"/>
            </a:lnSpc>
            <a:spcBef>
              <a:spcPct val="0"/>
            </a:spcBef>
            <a:spcAft>
              <a:spcPct val="15000"/>
            </a:spcAft>
            <a:buChar char="••"/>
          </a:pPr>
          <a:r>
            <a:rPr lang="en-US" sz="1200" b="1" kern="1200" dirty="0" smtClean="0"/>
            <a:t>The owner of the table may grant and revoke authorization rights to other users, allowing them to grant and revoke access rights to the table</a:t>
          </a:r>
          <a:endParaRPr lang="en-US" sz="1200" kern="1200" dirty="0"/>
        </a:p>
      </dsp:txBody>
      <dsp:txXfrm>
        <a:off x="4493837" y="4112666"/>
        <a:ext cx="3859204" cy="9217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F264B-30FD-E241-9CBE-34B109D2539E}">
      <dsp:nvSpPr>
        <dsp:cNvPr id="0" name=""/>
        <dsp:cNvSpPr/>
      </dsp:nvSpPr>
      <dsp:spPr>
        <a:xfrm>
          <a:off x="2632" y="3951"/>
          <a:ext cx="2566972" cy="1026789"/>
        </a:xfrm>
        <a:prstGeom prst="rect">
          <a:avLst/>
        </a:prstGeom>
        <a:solidFill>
          <a:schemeClr val="accent5"/>
        </a:solidFill>
        <a:ln w="19050"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bg1"/>
              </a:solidFill>
              <a:effectLst/>
              <a:latin typeface="+mj-lt"/>
            </a:rPr>
            <a:t>Application owner</a:t>
          </a:r>
          <a:endParaRPr lang="en-US" sz="1800" b="0" i="0" kern="1200" dirty="0">
            <a:solidFill>
              <a:schemeClr val="bg1"/>
            </a:solidFill>
            <a:effectLst/>
            <a:latin typeface="+mj-lt"/>
          </a:endParaRPr>
        </a:p>
      </dsp:txBody>
      <dsp:txXfrm>
        <a:off x="2632" y="3951"/>
        <a:ext cx="2566972" cy="1026789"/>
      </dsp:txXfrm>
    </dsp:sp>
    <dsp:sp modelId="{7ECD17B7-684C-2845-ACF8-8E9050953787}">
      <dsp:nvSpPr>
        <dsp:cNvPr id="0" name=""/>
        <dsp:cNvSpPr/>
      </dsp:nvSpPr>
      <dsp:spPr>
        <a:xfrm>
          <a:off x="2632" y="1030740"/>
          <a:ext cx="2566972" cy="1625040"/>
        </a:xfrm>
        <a:prstGeom prst="rect">
          <a:avLst/>
        </a:prstGeom>
        <a:solidFill>
          <a:schemeClr val="accent1">
            <a:alpha val="90000"/>
            <a:tint val="40000"/>
            <a:hueOff val="0"/>
            <a:satOff val="0"/>
            <a:lumOff val="0"/>
            <a:alphaOff val="0"/>
          </a:schemeClr>
        </a:solidFill>
        <a:ln w="1905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latin typeface="+mj-lt"/>
              <a:ea typeface="ＭＳ Ｐゴシック" pitchFamily="-109" charset="-128"/>
            </a:rPr>
            <a:t>An end user who owns database objects as part of an application</a:t>
          </a:r>
          <a:endParaRPr lang="en-US" sz="1600" kern="1200" dirty="0">
            <a:effectLst/>
            <a:latin typeface="+mj-lt"/>
          </a:endParaRPr>
        </a:p>
      </dsp:txBody>
      <dsp:txXfrm>
        <a:off x="2632" y="1030740"/>
        <a:ext cx="2566972" cy="1625040"/>
      </dsp:txXfrm>
    </dsp:sp>
    <dsp:sp modelId="{67E38C9A-8161-4343-AF00-E9C298D53430}">
      <dsp:nvSpPr>
        <dsp:cNvPr id="0" name=""/>
        <dsp:cNvSpPr/>
      </dsp:nvSpPr>
      <dsp:spPr>
        <a:xfrm>
          <a:off x="2928981" y="3951"/>
          <a:ext cx="2566972" cy="1026789"/>
        </a:xfrm>
        <a:prstGeom prst="rect">
          <a:avLst/>
        </a:prstGeom>
        <a:solidFill>
          <a:schemeClr val="accent5"/>
        </a:solidFill>
        <a:ln w="19050"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latin typeface="+mj-lt"/>
            </a:rPr>
            <a:t>End user</a:t>
          </a:r>
          <a:endParaRPr lang="en-US" sz="1800" kern="1200" dirty="0">
            <a:solidFill>
              <a:schemeClr val="bg1"/>
            </a:solidFill>
            <a:effectLst/>
            <a:latin typeface="+mj-lt"/>
          </a:endParaRPr>
        </a:p>
      </dsp:txBody>
      <dsp:txXfrm>
        <a:off x="2928981" y="3951"/>
        <a:ext cx="2566972" cy="1026789"/>
      </dsp:txXfrm>
    </dsp:sp>
    <dsp:sp modelId="{C8583E30-73F6-DD4F-B30F-D721DA3337DC}">
      <dsp:nvSpPr>
        <dsp:cNvPr id="0" name=""/>
        <dsp:cNvSpPr/>
      </dsp:nvSpPr>
      <dsp:spPr>
        <a:xfrm>
          <a:off x="2928981" y="1030740"/>
          <a:ext cx="2566972" cy="1625040"/>
        </a:xfrm>
        <a:prstGeom prst="rect">
          <a:avLst/>
        </a:prstGeom>
        <a:solidFill>
          <a:schemeClr val="accent1">
            <a:alpha val="90000"/>
            <a:tint val="40000"/>
            <a:hueOff val="0"/>
            <a:satOff val="0"/>
            <a:lumOff val="0"/>
            <a:alphaOff val="0"/>
          </a:schemeClr>
        </a:solidFill>
        <a:ln w="1905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latin typeface="+mj-lt"/>
              <a:ea typeface="ＭＳ Ｐゴシック" pitchFamily="-109" charset="-128"/>
            </a:rPr>
            <a:t>An end user who operates on database objects via a particular application but does not own any of the database objects</a:t>
          </a:r>
          <a:endParaRPr lang="en-US" sz="1400" kern="1200" dirty="0">
            <a:effectLst/>
            <a:latin typeface="+mj-lt"/>
            <a:ea typeface="ＭＳ Ｐゴシック" pitchFamily="-109" charset="-128"/>
          </a:endParaRPr>
        </a:p>
      </dsp:txBody>
      <dsp:txXfrm>
        <a:off x="2928981" y="1030740"/>
        <a:ext cx="2566972" cy="1625040"/>
      </dsp:txXfrm>
    </dsp:sp>
    <dsp:sp modelId="{CE35C468-6D03-A74E-9D2B-4E2866954FF6}">
      <dsp:nvSpPr>
        <dsp:cNvPr id="0" name=""/>
        <dsp:cNvSpPr/>
      </dsp:nvSpPr>
      <dsp:spPr>
        <a:xfrm>
          <a:off x="5855330" y="3951"/>
          <a:ext cx="2566972" cy="1026789"/>
        </a:xfrm>
        <a:prstGeom prst="rect">
          <a:avLst/>
        </a:prstGeom>
        <a:solidFill>
          <a:schemeClr val="accent5"/>
        </a:solidFill>
        <a:ln w="19050"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latin typeface="+mj-lt"/>
            </a:rPr>
            <a:t>Administrator</a:t>
          </a:r>
          <a:endParaRPr lang="en-US" sz="1800" kern="1200" dirty="0">
            <a:solidFill>
              <a:schemeClr val="bg1"/>
            </a:solidFill>
            <a:effectLst/>
            <a:latin typeface="+mj-lt"/>
          </a:endParaRPr>
        </a:p>
      </dsp:txBody>
      <dsp:txXfrm>
        <a:off x="5855330" y="3951"/>
        <a:ext cx="2566972" cy="1026789"/>
      </dsp:txXfrm>
    </dsp:sp>
    <dsp:sp modelId="{B2FEAAE6-536C-9647-88D6-687BF654CC73}">
      <dsp:nvSpPr>
        <dsp:cNvPr id="0" name=""/>
        <dsp:cNvSpPr/>
      </dsp:nvSpPr>
      <dsp:spPr>
        <a:xfrm>
          <a:off x="5855330" y="1030740"/>
          <a:ext cx="2566972" cy="1625040"/>
        </a:xfrm>
        <a:prstGeom prst="rect">
          <a:avLst/>
        </a:prstGeom>
        <a:solidFill>
          <a:schemeClr val="accent1">
            <a:alpha val="90000"/>
            <a:tint val="40000"/>
            <a:hueOff val="0"/>
            <a:satOff val="0"/>
            <a:lumOff val="0"/>
            <a:alphaOff val="0"/>
          </a:schemeClr>
        </a:solidFill>
        <a:ln w="1905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latin typeface="+mj-lt"/>
              <a:ea typeface="ＭＳ Ｐゴシック" pitchFamily="-109" charset="-128"/>
            </a:rPr>
            <a:t>User who has administrative responsibility for part or all of the database</a:t>
          </a:r>
          <a:endParaRPr lang="en-US" sz="1400" kern="1200" dirty="0">
            <a:effectLst/>
            <a:latin typeface="+mj-lt"/>
            <a:ea typeface="ＭＳ Ｐゴシック" pitchFamily="-109" charset="-128"/>
          </a:endParaRPr>
        </a:p>
      </dsp:txBody>
      <dsp:txXfrm>
        <a:off x="5855330" y="1030740"/>
        <a:ext cx="2566972" cy="1625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4524B48-C344-4D5B-8297-274DB5175D69}" type="datetimeFigureOut">
              <a:rPr lang="en-US" smtClean="0"/>
              <a:t>9/29/2015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613C0B7-4C21-4A2D-9979-E0848CA0C74A}" type="slidenum">
              <a:rPr lang="en-US" smtClean="0"/>
              <a:t>‹#›</a:t>
            </a:fld>
            <a:endParaRPr lang="en-US"/>
          </a:p>
        </p:txBody>
      </p:sp>
    </p:spTree>
    <p:extLst>
      <p:ext uri="{BB962C8B-B14F-4D97-AF65-F5344CB8AC3E}">
        <p14:creationId xmlns:p14="http://schemas.microsoft.com/office/powerpoint/2010/main" val="365193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b="0" dirty="0" smtClean="0">
                <a:ea typeface="+mn-ea"/>
                <a:cs typeface="+mn-cs"/>
              </a:rPr>
              <a:t>Organizational databases tend to concentrate sensitive information in a single</a:t>
            </a:r>
          </a:p>
          <a:p>
            <a:pPr eaLnBrk="1" hangingPunct="1">
              <a:defRPr/>
            </a:pPr>
            <a:r>
              <a:rPr lang="en-US" b="0" dirty="0" smtClean="0">
                <a:ea typeface="+mn-ea"/>
                <a:cs typeface="+mn-cs"/>
              </a:rPr>
              <a:t>logical system. Examples include:</a:t>
            </a:r>
          </a:p>
          <a:p>
            <a:pPr eaLnBrk="1" hangingPunct="1">
              <a:defRPr/>
            </a:pPr>
            <a:endParaRPr lang="en-US" b="0" dirty="0" smtClean="0">
              <a:ea typeface="+mn-ea"/>
              <a:cs typeface="+mn-cs"/>
            </a:endParaRPr>
          </a:p>
          <a:p>
            <a:pPr eaLnBrk="1" hangingPunct="1">
              <a:defRPr/>
            </a:pPr>
            <a:r>
              <a:rPr lang="en-US" b="0" dirty="0" smtClean="0">
                <a:ea typeface="+mn-ea"/>
                <a:cs typeface="+mn-cs"/>
              </a:rPr>
              <a:t>• Corporate financial data</a:t>
            </a:r>
          </a:p>
          <a:p>
            <a:pPr eaLnBrk="1" hangingPunct="1">
              <a:defRPr/>
            </a:pPr>
            <a:r>
              <a:rPr lang="en-US" b="0" dirty="0" smtClean="0">
                <a:ea typeface="+mn-ea"/>
                <a:cs typeface="+mn-cs"/>
              </a:rPr>
              <a:t>• Confidential phone records</a:t>
            </a:r>
          </a:p>
          <a:p>
            <a:pPr eaLnBrk="1" hangingPunct="1">
              <a:defRPr/>
            </a:pPr>
            <a:r>
              <a:rPr lang="en-US" b="0" dirty="0" smtClean="0">
                <a:ea typeface="+mn-ea"/>
                <a:cs typeface="+mn-cs"/>
              </a:rPr>
              <a:t>• Customer and employee information, such as name, Social Security number,</a:t>
            </a:r>
          </a:p>
          <a:p>
            <a:pPr eaLnBrk="1" hangingPunct="1">
              <a:defRPr/>
            </a:pPr>
            <a:r>
              <a:rPr lang="en-US" b="0" dirty="0" smtClean="0">
                <a:ea typeface="+mn-ea"/>
                <a:cs typeface="+mn-cs"/>
              </a:rPr>
              <a:t>bank account information, credit card information</a:t>
            </a:r>
          </a:p>
          <a:p>
            <a:pPr eaLnBrk="1" hangingPunct="1">
              <a:defRPr/>
            </a:pPr>
            <a:r>
              <a:rPr lang="en-US" b="0" dirty="0" smtClean="0">
                <a:ea typeface="+mn-ea"/>
                <a:cs typeface="+mn-cs"/>
              </a:rPr>
              <a:t>• Proprietary product information</a:t>
            </a:r>
          </a:p>
          <a:p>
            <a:pPr eaLnBrk="1" hangingPunct="1">
              <a:defRPr/>
            </a:pPr>
            <a:r>
              <a:rPr lang="en-US" b="0" dirty="0" smtClean="0">
                <a:ea typeface="+mn-ea"/>
                <a:cs typeface="+mn-cs"/>
              </a:rPr>
              <a:t>• Health care information and medical records</a:t>
            </a:r>
          </a:p>
          <a:p>
            <a:pPr eaLnBrk="1" hangingPunct="1">
              <a:defRPr/>
            </a:pPr>
            <a:endParaRPr lang="en-US" b="0" dirty="0" smtClean="0">
              <a:ea typeface="+mn-ea"/>
              <a:cs typeface="+mn-cs"/>
            </a:endParaRPr>
          </a:p>
          <a:p>
            <a:pPr eaLnBrk="1" hangingPunct="1">
              <a:defRPr/>
            </a:pPr>
            <a:r>
              <a:rPr lang="en-US" b="0" dirty="0" smtClean="0">
                <a:ea typeface="+mn-ea"/>
                <a:cs typeface="+mn-cs"/>
              </a:rPr>
              <a:t>For many businesses and other organizations, it is important to be able to</a:t>
            </a:r>
          </a:p>
          <a:p>
            <a:pPr eaLnBrk="1" hangingPunct="1">
              <a:defRPr/>
            </a:pPr>
            <a:r>
              <a:rPr lang="en-US" b="0" dirty="0" smtClean="0">
                <a:ea typeface="+mn-ea"/>
                <a:cs typeface="+mn-cs"/>
              </a:rPr>
              <a:t>provide customers, partners, and employees with access to this information. But such</a:t>
            </a:r>
          </a:p>
          <a:p>
            <a:pPr eaLnBrk="1" hangingPunct="1">
              <a:defRPr/>
            </a:pPr>
            <a:r>
              <a:rPr lang="en-US" b="0" dirty="0" smtClean="0">
                <a:ea typeface="+mn-ea"/>
                <a:cs typeface="+mn-cs"/>
              </a:rPr>
              <a:t>information can be targeted by internal and external threats of misuse or unauthorized</a:t>
            </a:r>
          </a:p>
          <a:p>
            <a:pPr eaLnBrk="1" hangingPunct="1">
              <a:defRPr/>
            </a:pPr>
            <a:r>
              <a:rPr lang="en-US" b="0" dirty="0" smtClean="0">
                <a:ea typeface="+mn-ea"/>
                <a:cs typeface="+mn-cs"/>
              </a:rPr>
              <a:t>change. Accordingly, security specifically tailored to databases is an increasingly</a:t>
            </a:r>
          </a:p>
          <a:p>
            <a:pPr eaLnBrk="1" hangingPunct="1">
              <a:defRPr/>
            </a:pPr>
            <a:r>
              <a:rPr lang="en-US" b="0" dirty="0" smtClean="0">
                <a:ea typeface="+mn-ea"/>
                <a:cs typeface="+mn-cs"/>
              </a:rPr>
              <a:t>important component of an overall organizational security strategy.</a:t>
            </a:r>
          </a:p>
          <a:p>
            <a:pPr eaLnBrk="1" hangingPunct="1">
              <a:defRPr/>
            </a:pPr>
            <a:endParaRPr lang="en-US" b="0" dirty="0" smtClean="0">
              <a:ea typeface="+mn-ea"/>
              <a:cs typeface="+mn-cs"/>
            </a:endParaRPr>
          </a:p>
          <a:p>
            <a:pPr eaLnBrk="1" hangingPunct="1">
              <a:defRPr/>
            </a:pPr>
            <a:r>
              <a:rPr lang="en-US" b="0" dirty="0" smtClean="0">
                <a:ea typeface="+mn-ea"/>
                <a:cs typeface="+mn-cs"/>
              </a:rPr>
              <a:t>In some cases, an organization can function with a relatively simple collection of files of</a:t>
            </a:r>
          </a:p>
          <a:p>
            <a:pPr eaLnBrk="1" hangingPunct="1">
              <a:defRPr/>
            </a:pPr>
            <a:r>
              <a:rPr lang="en-US" b="0" dirty="0" smtClean="0">
                <a:ea typeface="+mn-ea"/>
                <a:cs typeface="+mn-cs"/>
              </a:rPr>
              <a:t>data. Each file may contain text (e.g., copies of memos and reports) or numerical data</a:t>
            </a:r>
          </a:p>
          <a:p>
            <a:pPr eaLnBrk="1" hangingPunct="1">
              <a:defRPr/>
            </a:pPr>
            <a:r>
              <a:rPr lang="en-US" b="0" dirty="0" smtClean="0">
                <a:ea typeface="+mn-ea"/>
                <a:cs typeface="+mn-cs"/>
              </a:rPr>
              <a:t>(e.g., spreadsheets). A more elaborate file consists of a set of records. However, for an</a:t>
            </a:r>
          </a:p>
          <a:p>
            <a:pPr eaLnBrk="1" hangingPunct="1">
              <a:defRPr/>
            </a:pPr>
            <a:r>
              <a:rPr lang="en-US" b="0" dirty="0" smtClean="0">
                <a:ea typeface="+mn-ea"/>
                <a:cs typeface="+mn-cs"/>
              </a:rPr>
              <a:t>organization of any appreciable size, a more complex structure known as a database</a:t>
            </a:r>
          </a:p>
          <a:p>
            <a:pPr eaLnBrk="1" hangingPunct="1">
              <a:defRPr/>
            </a:pPr>
            <a:r>
              <a:rPr lang="en-US" b="0" dirty="0" smtClean="0">
                <a:ea typeface="+mn-ea"/>
                <a:cs typeface="+mn-cs"/>
              </a:rPr>
              <a:t>is required. A database is a structured collection of data stored for use by one or more</a:t>
            </a:r>
          </a:p>
          <a:p>
            <a:pPr eaLnBrk="1" hangingPunct="1">
              <a:defRPr/>
            </a:pPr>
            <a:r>
              <a:rPr lang="en-US" b="0" dirty="0" smtClean="0">
                <a:ea typeface="+mn-ea"/>
                <a:cs typeface="+mn-cs"/>
              </a:rPr>
              <a:t>applications. In addition to data, a database contains the relationships between data</a:t>
            </a:r>
          </a:p>
          <a:p>
            <a:pPr eaLnBrk="1" hangingPunct="1">
              <a:defRPr/>
            </a:pPr>
            <a:r>
              <a:rPr lang="en-US" b="0" dirty="0" smtClean="0">
                <a:ea typeface="+mn-ea"/>
                <a:cs typeface="+mn-cs"/>
              </a:rPr>
              <a:t>items and groups of data items. As an example of the distinction between data files</a:t>
            </a:r>
          </a:p>
          <a:p>
            <a:pPr eaLnBrk="1" hangingPunct="1">
              <a:defRPr/>
            </a:pPr>
            <a:r>
              <a:rPr lang="en-US" b="0" dirty="0" smtClean="0">
                <a:ea typeface="+mn-ea"/>
                <a:cs typeface="+mn-cs"/>
              </a:rPr>
              <a:t>and a database, consider the following. A simple personnel file might consist of a set</a:t>
            </a:r>
          </a:p>
          <a:p>
            <a:pPr eaLnBrk="1" hangingPunct="1">
              <a:defRPr/>
            </a:pPr>
            <a:r>
              <a:rPr lang="en-US" b="0" dirty="0" smtClean="0">
                <a:ea typeface="+mn-ea"/>
                <a:cs typeface="+mn-cs"/>
              </a:rPr>
              <a:t>of records, one for each employee. Each record gives the employee’s name, address,</a:t>
            </a:r>
          </a:p>
          <a:p>
            <a:pPr eaLnBrk="1" hangingPunct="1">
              <a:defRPr/>
            </a:pPr>
            <a:r>
              <a:rPr lang="en-US" b="0" dirty="0" smtClean="0">
                <a:ea typeface="+mn-ea"/>
                <a:cs typeface="+mn-cs"/>
              </a:rPr>
              <a:t>date of birth, position, salary, and other details needed by the personnel department.</a:t>
            </a:r>
          </a:p>
          <a:p>
            <a:pPr eaLnBrk="1" hangingPunct="1">
              <a:defRPr/>
            </a:pPr>
            <a:r>
              <a:rPr lang="en-US" b="0" dirty="0" smtClean="0">
                <a:ea typeface="+mn-ea"/>
                <a:cs typeface="+mn-cs"/>
              </a:rPr>
              <a:t>A personnel database includes a personnel file, as just described. It may also</a:t>
            </a:r>
          </a:p>
          <a:p>
            <a:pPr eaLnBrk="1" hangingPunct="1">
              <a:defRPr/>
            </a:pPr>
            <a:r>
              <a:rPr lang="en-US" b="0" dirty="0" smtClean="0">
                <a:ea typeface="+mn-ea"/>
                <a:cs typeface="+mn-cs"/>
              </a:rPr>
              <a:t>include a time and attendance file, showing for each week the hours worked by each</a:t>
            </a:r>
          </a:p>
          <a:p>
            <a:pPr eaLnBrk="1" hangingPunct="1">
              <a:defRPr/>
            </a:pPr>
            <a:r>
              <a:rPr lang="en-US" b="0" dirty="0" smtClean="0">
                <a:ea typeface="+mn-ea"/>
                <a:cs typeface="+mn-cs"/>
              </a:rPr>
              <a:t>employee. With a database organization, these two files are tied together so that a</a:t>
            </a:r>
          </a:p>
          <a:p>
            <a:pPr eaLnBrk="1" hangingPunct="1">
              <a:defRPr/>
            </a:pPr>
            <a:r>
              <a:rPr lang="en-US" b="0" dirty="0" smtClean="0">
                <a:ea typeface="+mn-ea"/>
                <a:cs typeface="+mn-cs"/>
              </a:rPr>
              <a:t>payroll program can extract the information about time worked and salary for each</a:t>
            </a:r>
          </a:p>
          <a:p>
            <a:pPr eaLnBrk="1" hangingPunct="1">
              <a:defRPr/>
            </a:pPr>
            <a:r>
              <a:rPr lang="en-US" b="0" dirty="0" smtClean="0">
                <a:ea typeface="+mn-ea"/>
                <a:cs typeface="+mn-cs"/>
              </a:rPr>
              <a:t>employee to generate paychecks.</a:t>
            </a:r>
          </a:p>
          <a:p>
            <a:pPr eaLnBrk="1" hangingPunct="1">
              <a:defRPr/>
            </a:pPr>
            <a:endParaRPr lang="en-US" b="0" dirty="0" smtClean="0">
              <a:ea typeface="+mn-ea"/>
              <a:cs typeface="+mn-cs"/>
            </a:endParaRPr>
          </a:p>
          <a:p>
            <a:pPr eaLnBrk="1" hangingPunct="1">
              <a:defRPr/>
            </a:pPr>
            <a:r>
              <a:rPr lang="en-US" b="0" dirty="0" smtClean="0">
                <a:ea typeface="+mn-ea"/>
                <a:cs typeface="+mn-cs"/>
              </a:rPr>
              <a:t>Accompanying the database is a database management system (DBMS) ,</a:t>
            </a:r>
          </a:p>
          <a:p>
            <a:pPr eaLnBrk="1" hangingPunct="1">
              <a:defRPr/>
            </a:pPr>
            <a:r>
              <a:rPr lang="en-US" b="0" dirty="0" smtClean="0">
                <a:ea typeface="+mn-ea"/>
                <a:cs typeface="+mn-cs"/>
              </a:rPr>
              <a:t>which is a suite of programs for constructing and maintaining the database and for</a:t>
            </a:r>
          </a:p>
          <a:p>
            <a:pPr eaLnBrk="1" hangingPunct="1">
              <a:defRPr/>
            </a:pPr>
            <a:r>
              <a:rPr lang="en-US" b="0" dirty="0" smtClean="0">
                <a:ea typeface="+mn-ea"/>
                <a:cs typeface="+mn-cs"/>
              </a:rPr>
              <a:t>offering ad hoc query facilities to multiple users and applications. A query language</a:t>
            </a:r>
          </a:p>
          <a:p>
            <a:pPr eaLnBrk="1" hangingPunct="1">
              <a:defRPr/>
            </a:pPr>
            <a:r>
              <a:rPr lang="en-US" b="0" dirty="0" smtClean="0">
                <a:ea typeface="+mn-ea"/>
                <a:cs typeface="+mn-cs"/>
              </a:rPr>
              <a:t>provides a uniform interface to the database for users and applications.</a:t>
            </a:r>
          </a:p>
        </p:txBody>
      </p:sp>
      <p:sp>
        <p:nvSpPr>
          <p:cNvPr id="20484" name="Slide Number Placeholder 3"/>
          <p:cNvSpPr>
            <a:spLocks noGrp="1"/>
          </p:cNvSpPr>
          <p:nvPr>
            <p:ph type="sldNum" sz="quarter" idx="5"/>
          </p:nvPr>
        </p:nvSpPr>
        <p:spPr>
          <a:noFill/>
        </p:spPr>
        <p:txBody>
          <a:bodyPr/>
          <a:lstStyle/>
          <a:p>
            <a:fld id="{57534C4E-6EB5-0E47-99EC-F05CF0F9BF2D}"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The SQL injection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 is one of the most prevalent and dangerous</a:t>
            </a:r>
          </a:p>
          <a:p>
            <a:r>
              <a:rPr lang="en-US" sz="1300" dirty="0">
                <a:latin typeface="Arial" pitchFamily="-110" charset="0"/>
                <a:ea typeface="ＭＳ Ｐゴシック" pitchFamily="-110" charset="-128"/>
                <a:cs typeface="ＭＳ Ｐゴシック" pitchFamily="-110" charset="-128"/>
              </a:rPr>
              <a:t>network-based security threats. Consider the following reports: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1.  The July 2013 </a:t>
            </a:r>
            <a:r>
              <a:rPr lang="en-US" sz="1300" dirty="0" err="1">
                <a:latin typeface="Arial" pitchFamily="-110" charset="0"/>
                <a:ea typeface="ＭＳ Ｐゴシック" pitchFamily="-110" charset="-128"/>
                <a:cs typeface="ＭＳ Ｐゴシック" pitchFamily="-110" charset="-128"/>
              </a:rPr>
              <a:t>Imperva</a:t>
            </a:r>
            <a:r>
              <a:rPr lang="en-US" sz="1300" dirty="0">
                <a:latin typeface="Arial" pitchFamily="-110" charset="0"/>
                <a:ea typeface="ＭＳ Ｐゴシック" pitchFamily="-110" charset="-128"/>
                <a:cs typeface="ＭＳ Ｐゴシック" pitchFamily="-110" charset="-128"/>
              </a:rPr>
              <a:t> Web Application Attack Report [IMPE13] surveyed a</a:t>
            </a:r>
          </a:p>
          <a:p>
            <a:r>
              <a:rPr lang="en-US" sz="1300" dirty="0">
                <a:latin typeface="Arial" pitchFamily="-110" charset="0"/>
                <a:ea typeface="ＭＳ Ｐゴシック" pitchFamily="-110" charset="-128"/>
                <a:cs typeface="ＭＳ Ｐゴシック" pitchFamily="-110" charset="-128"/>
              </a:rPr>
              <a:t>cross-section of Web application servers in industry and monitored eight different</a:t>
            </a:r>
          </a:p>
          <a:p>
            <a:r>
              <a:rPr lang="en-US" sz="1300" dirty="0">
                <a:latin typeface="Arial" pitchFamily="-110" charset="0"/>
                <a:ea typeface="ＭＳ Ｐゴシック" pitchFamily="-110" charset="-128"/>
                <a:cs typeface="ＭＳ Ｐゴシック" pitchFamily="-110" charset="-128"/>
              </a:rPr>
              <a:t>types of common attacks. The report found that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ranked</a:t>
            </a:r>
          </a:p>
          <a:p>
            <a:r>
              <a:rPr lang="en-US" sz="1300" dirty="0">
                <a:latin typeface="Arial" pitchFamily="-110" charset="0"/>
                <a:ea typeface="ＭＳ Ｐゴシック" pitchFamily="-110" charset="-128"/>
                <a:cs typeface="ＭＳ Ｐゴシック" pitchFamily="-110" charset="-128"/>
              </a:rPr>
              <a:t>first or second in total number of attack incidents, the number of attack</a:t>
            </a:r>
          </a:p>
          <a:p>
            <a:r>
              <a:rPr lang="en-US" sz="1300" dirty="0">
                <a:latin typeface="Arial" pitchFamily="-110" charset="0"/>
                <a:ea typeface="ＭＳ Ｐゴシック" pitchFamily="-110" charset="-128"/>
                <a:cs typeface="ＭＳ Ｐゴシック" pitchFamily="-110" charset="-128"/>
              </a:rPr>
              <a:t>requests per attack incident, and average number of days per month that an</a:t>
            </a:r>
          </a:p>
          <a:p>
            <a:r>
              <a:rPr lang="en-US" sz="1300" dirty="0">
                <a:latin typeface="Arial" pitchFamily="-110" charset="0"/>
                <a:ea typeface="ＭＳ Ｐゴシック" pitchFamily="-110" charset="-128"/>
                <a:cs typeface="ＭＳ Ｐゴシック" pitchFamily="-110" charset="-128"/>
              </a:rPr>
              <a:t>application experienced at least one attack incident. </a:t>
            </a:r>
            <a:r>
              <a:rPr lang="en-US" sz="1300" dirty="0" err="1">
                <a:latin typeface="Arial" pitchFamily="-110" charset="0"/>
                <a:ea typeface="ＭＳ Ｐゴシック" pitchFamily="-110" charset="-128"/>
                <a:cs typeface="ＭＳ Ｐゴシック" pitchFamily="-110" charset="-128"/>
              </a:rPr>
              <a:t>Imperva</a:t>
            </a:r>
            <a:r>
              <a:rPr lang="en-US" sz="1300" dirty="0">
                <a:latin typeface="Arial" pitchFamily="-110" charset="0"/>
                <a:ea typeface="ＭＳ Ｐゴシック" pitchFamily="-110" charset="-128"/>
                <a:cs typeface="ＭＳ Ｐゴシック" pitchFamily="-110" charset="-128"/>
              </a:rPr>
              <a:t> observed a single</a:t>
            </a:r>
          </a:p>
          <a:p>
            <a:r>
              <a:rPr lang="en-US" sz="1300" dirty="0">
                <a:latin typeface="Arial" pitchFamily="-110" charset="0"/>
                <a:ea typeface="ＭＳ Ｐゴシック" pitchFamily="-110" charset="-128"/>
                <a:cs typeface="ＭＳ Ｐゴシック" pitchFamily="-110" charset="-128"/>
              </a:rPr>
              <a:t>Web site that received 94,057 SQL injection attack requests in one day.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2.  The Open Web Application Security Project’s 2013 report [OWAS13] on the</a:t>
            </a:r>
          </a:p>
          <a:p>
            <a:r>
              <a:rPr lang="en-US" sz="1300" dirty="0">
                <a:latin typeface="Arial" pitchFamily="-110" charset="0"/>
                <a:ea typeface="ＭＳ Ｐゴシック" pitchFamily="-110" charset="-128"/>
                <a:cs typeface="ＭＳ Ｐゴシック" pitchFamily="-110" charset="-128"/>
              </a:rPr>
              <a:t>ten most critical Web application security risks listed injection attacks, especially</a:t>
            </a:r>
          </a:p>
          <a:p>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as the top risk. This ranking is unchanged from its 2010 report.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3.  The </a:t>
            </a:r>
            <a:r>
              <a:rPr lang="en-US" sz="1300" dirty="0" err="1">
                <a:latin typeface="Arial" pitchFamily="-110" charset="0"/>
                <a:ea typeface="ＭＳ Ｐゴシック" pitchFamily="-110" charset="-128"/>
                <a:cs typeface="ＭＳ Ｐゴシック" pitchFamily="-110" charset="-128"/>
              </a:rPr>
              <a:t>Veracode</a:t>
            </a:r>
            <a:r>
              <a:rPr lang="en-US" sz="1300" dirty="0">
                <a:latin typeface="Arial" pitchFamily="-110" charset="0"/>
                <a:ea typeface="ＭＳ Ｐゴシック" pitchFamily="-110" charset="-128"/>
                <a:cs typeface="ＭＳ Ｐゴシック" pitchFamily="-110" charset="-128"/>
              </a:rPr>
              <a:t> 2013 State of Software Security Report [VERA13] found that</a:t>
            </a:r>
          </a:p>
          <a:p>
            <a:r>
              <a:rPr lang="en-US" sz="1300" dirty="0">
                <a:latin typeface="Arial" pitchFamily="-110" charset="0"/>
                <a:ea typeface="ＭＳ Ｐゴシック" pitchFamily="-110" charset="-128"/>
                <a:cs typeface="ＭＳ Ｐゴシック" pitchFamily="-110" charset="-128"/>
              </a:rPr>
              <a:t>percentage of applications affected by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is around 32% and that</a:t>
            </a:r>
          </a:p>
          <a:p>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account for 26% of all reported breaches. </a:t>
            </a:r>
            <a:r>
              <a:rPr lang="en-US" sz="1300" dirty="0" err="1">
                <a:latin typeface="Arial" pitchFamily="-110" charset="0"/>
                <a:ea typeface="ＭＳ Ｐゴシック" pitchFamily="-110" charset="-128"/>
                <a:cs typeface="ＭＳ Ｐゴシック" pitchFamily="-110" charset="-128"/>
              </a:rPr>
              <a:t>Veracode</a:t>
            </a:r>
            <a:r>
              <a:rPr lang="en-US" sz="1300" dirty="0">
                <a:latin typeface="Arial" pitchFamily="-110" charset="0"/>
                <a:ea typeface="ＭＳ Ｐゴシック" pitchFamily="-110" charset="-128"/>
                <a:cs typeface="ＭＳ Ｐゴシック" pitchFamily="-110" charset="-128"/>
              </a:rPr>
              <a:t> also considers</a:t>
            </a:r>
          </a:p>
          <a:p>
            <a:r>
              <a:rPr lang="en-US" sz="1300" dirty="0">
                <a:latin typeface="Arial" pitchFamily="-110" charset="0"/>
                <a:ea typeface="ＭＳ Ｐゴシック" pitchFamily="-110" charset="-128"/>
                <a:cs typeface="ＭＳ Ｐゴシック" pitchFamily="-110" charset="-128"/>
              </a:rPr>
              <a:t>this among the most dangerous threats, reporting that three of the biggest</a:t>
            </a:r>
          </a:p>
          <a:p>
            <a:r>
              <a:rPr lang="en-US" sz="1300" dirty="0">
                <a:latin typeface="Arial" pitchFamily="-110" charset="0"/>
                <a:ea typeface="ＭＳ Ｐゴシック" pitchFamily="-110" charset="-128"/>
                <a:cs typeface="ＭＳ Ｐゴシック" pitchFamily="-110" charset="-128"/>
              </a:rPr>
              <a:t>SQL injection attacks in 2012 resulted in millions of email addresses, user</a:t>
            </a:r>
          </a:p>
          <a:p>
            <a:r>
              <a:rPr lang="en-US" sz="1300" dirty="0">
                <a:latin typeface="Arial" pitchFamily="-110" charset="0"/>
                <a:ea typeface="ＭＳ Ｐゴシック" pitchFamily="-110" charset="-128"/>
                <a:cs typeface="ＭＳ Ｐゴシック" pitchFamily="-110" charset="-128"/>
              </a:rPr>
              <a:t>names, and passwords being exposed and damaged the respective brands.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4.  The </a:t>
            </a:r>
            <a:r>
              <a:rPr lang="en-US" sz="1300" dirty="0" err="1">
                <a:latin typeface="Arial" pitchFamily="-110" charset="0"/>
                <a:ea typeface="ＭＳ Ｐゴシック" pitchFamily="-110" charset="-128"/>
                <a:cs typeface="ＭＳ Ｐゴシック" pitchFamily="-110" charset="-128"/>
              </a:rPr>
              <a:t>Trustwave</a:t>
            </a:r>
            <a:r>
              <a:rPr lang="en-US" sz="1300" dirty="0">
                <a:latin typeface="Arial" pitchFamily="-110" charset="0"/>
                <a:ea typeface="ＭＳ Ｐゴシック" pitchFamily="-110" charset="-128"/>
                <a:cs typeface="ＭＳ Ｐゴシック" pitchFamily="-110" charset="-128"/>
              </a:rPr>
              <a:t> 2013 Global Security Report [TRUS13] lists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as</a:t>
            </a:r>
          </a:p>
          <a:p>
            <a:r>
              <a:rPr lang="en-US" sz="1300" dirty="0">
                <a:latin typeface="Arial" pitchFamily="-110" charset="0"/>
                <a:ea typeface="ＭＳ Ｐゴシック" pitchFamily="-110" charset="-128"/>
                <a:cs typeface="ＭＳ Ｐゴシック" pitchFamily="-110" charset="-128"/>
              </a:rPr>
              <a:t>one of the top two intrusion techniques. The report notes that poor coding</a:t>
            </a:r>
          </a:p>
          <a:p>
            <a:r>
              <a:rPr lang="en-US" sz="1300" dirty="0">
                <a:latin typeface="Arial" pitchFamily="-110" charset="0"/>
                <a:ea typeface="ＭＳ Ｐゴシック" pitchFamily="-110" charset="-128"/>
                <a:cs typeface="ＭＳ Ｐゴシック" pitchFamily="-110" charset="-128"/>
              </a:rPr>
              <a:t>practices have allowed the SQL injection attack vector to remain on the threat</a:t>
            </a:r>
          </a:p>
          <a:p>
            <a:r>
              <a:rPr lang="en-US" sz="1300" dirty="0">
                <a:latin typeface="Arial" pitchFamily="-110" charset="0"/>
                <a:ea typeface="ＭＳ Ｐゴシック" pitchFamily="-110" charset="-128"/>
                <a:cs typeface="ＭＳ Ｐゴシック" pitchFamily="-110" charset="-128"/>
              </a:rPr>
              <a:t>landscape for more than 15 years, but that proper programming and security</a:t>
            </a:r>
          </a:p>
          <a:p>
            <a:r>
              <a:rPr lang="en-US" sz="1300" dirty="0">
                <a:latin typeface="Arial" pitchFamily="-110" charset="0"/>
                <a:ea typeface="ＭＳ Ｐゴシック" pitchFamily="-110" charset="-128"/>
                <a:cs typeface="ＭＳ Ｐゴシック" pitchFamily="-110" charset="-128"/>
              </a:rPr>
              <a:t>measures can prevent these attacks.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In general terms, an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 is designed to exploit the nature of Web application</a:t>
            </a:r>
          </a:p>
          <a:p>
            <a:r>
              <a:rPr lang="en-US" sz="1300" dirty="0">
                <a:latin typeface="Arial" pitchFamily="-110" charset="0"/>
                <a:ea typeface="ＭＳ Ｐゴシック" pitchFamily="-110" charset="-128"/>
                <a:cs typeface="ＭＳ Ｐゴシック" pitchFamily="-110" charset="-128"/>
              </a:rPr>
              <a:t>pages. In contrast to the static Web pages of years gone by, most current Web sites</a:t>
            </a:r>
          </a:p>
          <a:p>
            <a:r>
              <a:rPr lang="en-US" sz="1300" dirty="0">
                <a:latin typeface="Arial" pitchFamily="-110" charset="0"/>
                <a:ea typeface="ＭＳ Ｐゴシック" pitchFamily="-110" charset="-128"/>
                <a:cs typeface="ＭＳ Ｐゴシック" pitchFamily="-110" charset="-128"/>
              </a:rPr>
              <a:t>have dynamic components and content. Many such pages ask for information, such</a:t>
            </a:r>
          </a:p>
          <a:p>
            <a:r>
              <a:rPr lang="en-US" sz="1300" dirty="0">
                <a:latin typeface="Arial" pitchFamily="-110" charset="0"/>
                <a:ea typeface="ＭＳ Ｐゴシック" pitchFamily="-110" charset="-128"/>
                <a:cs typeface="ＭＳ Ｐゴシック" pitchFamily="-110" charset="-128"/>
              </a:rPr>
              <a:t>as location, personal identity information, and credit card information. This dynamic</a:t>
            </a:r>
          </a:p>
          <a:p>
            <a:r>
              <a:rPr lang="en-US" sz="1300" dirty="0">
                <a:latin typeface="Arial" pitchFamily="-110" charset="0"/>
                <a:ea typeface="ＭＳ Ｐゴシック" pitchFamily="-110" charset="-128"/>
                <a:cs typeface="ＭＳ Ｐゴシック" pitchFamily="-110" charset="-128"/>
              </a:rPr>
              <a:t>content is usually transferred to and from back-end databases that contain volumes of</a:t>
            </a:r>
          </a:p>
          <a:p>
            <a:r>
              <a:rPr lang="en-US" sz="1300" dirty="0">
                <a:latin typeface="Arial" pitchFamily="-110" charset="0"/>
                <a:ea typeface="ＭＳ Ｐゴシック" pitchFamily="-110" charset="-128"/>
                <a:cs typeface="ＭＳ Ｐゴシック" pitchFamily="-110" charset="-128"/>
              </a:rPr>
              <a:t>information—anything from cardholder data to which type of running shoes is most</a:t>
            </a:r>
          </a:p>
          <a:p>
            <a:r>
              <a:rPr lang="en-US" sz="1300" dirty="0">
                <a:latin typeface="Arial" pitchFamily="-110" charset="0"/>
                <a:ea typeface="ＭＳ Ｐゴシック" pitchFamily="-110" charset="-128"/>
                <a:cs typeface="ＭＳ Ｐゴシック" pitchFamily="-110" charset="-128"/>
              </a:rPr>
              <a:t>purchased. An application server Web page will make SQL queries to databases to</a:t>
            </a:r>
          </a:p>
          <a:p>
            <a:r>
              <a:rPr lang="en-US" sz="1300" dirty="0">
                <a:latin typeface="Arial" pitchFamily="-110" charset="0"/>
                <a:ea typeface="ＭＳ Ｐゴシック" pitchFamily="-110" charset="-128"/>
                <a:cs typeface="ＭＳ Ｐゴシック" pitchFamily="-110" charset="-128"/>
              </a:rPr>
              <a:t>send and receive information critical to making a positive user experience.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In such an environment, an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 is designed to send malicious SQL</a:t>
            </a:r>
          </a:p>
          <a:p>
            <a:r>
              <a:rPr lang="en-US" sz="1300" dirty="0">
                <a:latin typeface="Arial" pitchFamily="-110" charset="0"/>
                <a:ea typeface="ＭＳ Ｐゴシック" pitchFamily="-110" charset="-128"/>
                <a:cs typeface="ＭＳ Ｐゴシック" pitchFamily="-110" charset="-128"/>
              </a:rPr>
              <a:t>commands to the database server. The most common attack goal is bulk extraction</a:t>
            </a:r>
          </a:p>
          <a:p>
            <a:r>
              <a:rPr lang="en-US" sz="1300" dirty="0">
                <a:latin typeface="Arial" pitchFamily="-110" charset="0"/>
                <a:ea typeface="ＭＳ Ｐゴシック" pitchFamily="-110" charset="-128"/>
                <a:cs typeface="ＭＳ Ｐゴシック" pitchFamily="-110" charset="-128"/>
              </a:rPr>
              <a:t>of data. Attackers can dump database tables with hundreds of thousands of customer</a:t>
            </a:r>
          </a:p>
          <a:p>
            <a:r>
              <a:rPr lang="en-US" sz="1300" dirty="0">
                <a:latin typeface="Arial" pitchFamily="-110" charset="0"/>
                <a:ea typeface="ＭＳ Ｐゴシック" pitchFamily="-110" charset="-128"/>
                <a:cs typeface="ＭＳ Ｐゴシック" pitchFamily="-110" charset="-128"/>
              </a:rPr>
              <a:t>records. Depending on the environment, SQL injection can also be exploited</a:t>
            </a:r>
          </a:p>
          <a:p>
            <a:r>
              <a:rPr lang="en-US" sz="1300" dirty="0">
                <a:latin typeface="Arial" pitchFamily="-110" charset="0"/>
                <a:ea typeface="ＭＳ Ｐゴシック" pitchFamily="-110" charset="-128"/>
                <a:cs typeface="ＭＳ Ｐゴシック" pitchFamily="-110" charset="-128"/>
              </a:rPr>
              <a:t>to modify or delete data, execute arbitrary operating system commands, or launch</a:t>
            </a:r>
          </a:p>
          <a:p>
            <a:r>
              <a:rPr lang="en-US" sz="1300" dirty="0">
                <a:latin typeface="Arial" pitchFamily="-110" charset="0"/>
                <a:ea typeface="ＭＳ Ｐゴシック" pitchFamily="-110" charset="-128"/>
                <a:cs typeface="ＭＳ Ｐゴシック" pitchFamily="-110" charset="-128"/>
              </a:rPr>
              <a:t>denial-of-service (</a:t>
            </a:r>
            <a:r>
              <a:rPr lang="en-US" sz="1300" dirty="0" err="1">
                <a:latin typeface="Arial" pitchFamily="-110" charset="0"/>
                <a:ea typeface="ＭＳ Ｐゴシック" pitchFamily="-110" charset="-128"/>
                <a:cs typeface="ＭＳ Ｐゴシック" pitchFamily="-110" charset="-128"/>
              </a:rPr>
              <a:t>DoS</a:t>
            </a:r>
            <a:r>
              <a:rPr lang="en-US" sz="1300" dirty="0">
                <a:latin typeface="Arial" pitchFamily="-110" charset="0"/>
                <a:ea typeface="ＭＳ Ｐゴシック" pitchFamily="-110" charset="-128"/>
                <a:cs typeface="ＭＳ Ｐゴシック" pitchFamily="-110" charset="-128"/>
              </a:rPr>
              <a:t>) attacks.</a:t>
            </a:r>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11</a:t>
            </a:fld>
            <a:endParaRPr lang="en-AU">
              <a:solidFill>
                <a:prstClr val="black"/>
              </a:solidFill>
            </a:endParaRPr>
          </a:p>
        </p:txBody>
      </p:sp>
    </p:spTree>
    <p:extLst>
      <p:ext uri="{BB962C8B-B14F-4D97-AF65-F5344CB8AC3E}">
        <p14:creationId xmlns:p14="http://schemas.microsoft.com/office/powerpoint/2010/main" val="17524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is an attack that exploits a security vulnerability occurring in the database layer</a:t>
            </a:r>
          </a:p>
          <a:p>
            <a:r>
              <a:rPr lang="en-US" sz="1300" dirty="0">
                <a:latin typeface="Arial" pitchFamily="-110" charset="0"/>
                <a:ea typeface="ＭＳ Ｐゴシック" pitchFamily="-110" charset="-128"/>
                <a:cs typeface="ＭＳ Ｐゴシック" pitchFamily="-110" charset="-128"/>
              </a:rPr>
              <a:t>of an application (such as queries). Using SQL injection, the attacker can extract or</a:t>
            </a:r>
          </a:p>
          <a:p>
            <a:r>
              <a:rPr lang="en-US" sz="1300" dirty="0">
                <a:latin typeface="Arial" pitchFamily="-110" charset="0"/>
                <a:ea typeface="ＭＳ Ｐゴシック" pitchFamily="-110" charset="-128"/>
                <a:cs typeface="ＭＳ Ｐゴシック" pitchFamily="-110" charset="-128"/>
              </a:rPr>
              <a:t>manipulate the web application’s data. The attack is viable when user input is either</a:t>
            </a:r>
          </a:p>
          <a:p>
            <a:r>
              <a:rPr lang="en-US" sz="1300" dirty="0">
                <a:latin typeface="Arial" pitchFamily="-110" charset="0"/>
                <a:ea typeface="ＭＳ Ｐゴシック" pitchFamily="-110" charset="-128"/>
                <a:cs typeface="ＭＳ Ｐゴシック" pitchFamily="-110" charset="-128"/>
              </a:rPr>
              <a:t>incorrectly filtered for string literal escape characters embedded in SQL statements</a:t>
            </a:r>
          </a:p>
          <a:p>
            <a:r>
              <a:rPr lang="en-US" sz="1300" dirty="0">
                <a:latin typeface="Arial" pitchFamily="-110" charset="0"/>
                <a:ea typeface="ＭＳ Ｐゴシック" pitchFamily="-110" charset="-128"/>
                <a:cs typeface="ＭＳ Ｐゴシック" pitchFamily="-110" charset="-128"/>
              </a:rPr>
              <a:t>or user input is not strongly typed, and thereby unexpectedly executed.</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Figure 5.5, from [ACUN13], is a typical example of an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 The steps</a:t>
            </a:r>
          </a:p>
          <a:p>
            <a:r>
              <a:rPr lang="en-US" sz="1300" dirty="0">
                <a:latin typeface="Arial" pitchFamily="-110" charset="0"/>
                <a:ea typeface="ＭＳ Ｐゴシック" pitchFamily="-110" charset="-128"/>
                <a:cs typeface="ＭＳ Ｐゴシック" pitchFamily="-110" charset="-128"/>
              </a:rPr>
              <a:t>involved are as follows: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1.  Hacker finds a vulnerability in a custom Web application and injects an SQL</a:t>
            </a:r>
          </a:p>
          <a:p>
            <a:r>
              <a:rPr lang="en-US" sz="1300" dirty="0">
                <a:latin typeface="Arial" pitchFamily="-110" charset="0"/>
                <a:ea typeface="ＭＳ Ｐゴシック" pitchFamily="-110" charset="-128"/>
                <a:cs typeface="ＭＳ Ｐゴシック" pitchFamily="-110" charset="-128"/>
              </a:rPr>
              <a:t>command to a database by sending the command to the Web server. The command</a:t>
            </a:r>
          </a:p>
          <a:p>
            <a:r>
              <a:rPr lang="en-US" sz="1300" dirty="0">
                <a:latin typeface="Arial" pitchFamily="-110" charset="0"/>
                <a:ea typeface="ＭＳ Ｐゴシック" pitchFamily="-110" charset="-128"/>
                <a:cs typeface="ＭＳ Ｐゴシック" pitchFamily="-110" charset="-128"/>
              </a:rPr>
              <a:t>is injected into traffic that will be accepted by the firewall.</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2. The Web server receives the malicious code and sends it to the Web application</a:t>
            </a:r>
          </a:p>
          <a:p>
            <a:r>
              <a:rPr lang="en-US" sz="1300" dirty="0">
                <a:latin typeface="Arial" pitchFamily="-110" charset="0"/>
                <a:ea typeface="ＭＳ Ｐゴシック" pitchFamily="-110" charset="-128"/>
                <a:cs typeface="ＭＳ Ｐゴシック" pitchFamily="-110" charset="-128"/>
              </a:rPr>
              <a:t>server.</a:t>
            </a:r>
          </a:p>
          <a:p>
            <a:r>
              <a:rPr lang="en-US" sz="1300" dirty="0">
                <a:latin typeface="Arial" pitchFamily="-110" charset="0"/>
                <a:ea typeface="ＭＳ Ｐゴシック" pitchFamily="-110" charset="-128"/>
                <a:cs typeface="ＭＳ Ｐゴシック" pitchFamily="-110" charset="-128"/>
              </a:rPr>
              <a:t> </a:t>
            </a:r>
          </a:p>
          <a:p>
            <a:r>
              <a:rPr lang="en-US" sz="1300" dirty="0">
                <a:latin typeface="Arial" pitchFamily="-110" charset="0"/>
                <a:ea typeface="ＭＳ Ｐゴシック" pitchFamily="-110" charset="-128"/>
                <a:cs typeface="ＭＳ Ｐゴシック" pitchFamily="-110" charset="-128"/>
              </a:rPr>
              <a:t>3. The Web application server receives the malicious code from the Web server</a:t>
            </a:r>
          </a:p>
          <a:p>
            <a:r>
              <a:rPr lang="en-US" sz="1300" dirty="0">
                <a:latin typeface="Arial" pitchFamily="-110" charset="0"/>
                <a:ea typeface="ＭＳ Ｐゴシック" pitchFamily="-110" charset="-128"/>
                <a:cs typeface="ＭＳ Ｐゴシック" pitchFamily="-110" charset="-128"/>
              </a:rPr>
              <a:t>and sends it to the database server.</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4. The database server executes the malicious code on the database. The database</a:t>
            </a:r>
          </a:p>
          <a:p>
            <a:r>
              <a:rPr lang="en-US" sz="1300" dirty="0">
                <a:latin typeface="Arial" pitchFamily="-110" charset="0"/>
                <a:ea typeface="ＭＳ Ｐゴシック" pitchFamily="-110" charset="-128"/>
                <a:cs typeface="ＭＳ Ｐゴシック" pitchFamily="-110" charset="-128"/>
              </a:rPr>
              <a:t>returns data from credit cards table.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5. The Web application server dynamically generates a page with data including</a:t>
            </a:r>
          </a:p>
          <a:p>
            <a:r>
              <a:rPr lang="en-US" sz="1300" dirty="0">
                <a:latin typeface="Arial" pitchFamily="-110" charset="0"/>
                <a:ea typeface="ＭＳ Ｐゴシック" pitchFamily="-110" charset="-128"/>
                <a:cs typeface="ＭＳ Ｐゴシック" pitchFamily="-110" charset="-128"/>
              </a:rPr>
              <a:t>credit card details from the database.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6. The Web server sends the credit card details to the hacker.</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12</a:t>
            </a:fld>
            <a:endParaRPr lang="en-AU">
              <a:solidFill>
                <a:prstClr val="black"/>
              </a:solidFill>
            </a:endParaRPr>
          </a:p>
        </p:txBody>
      </p:sp>
    </p:spTree>
    <p:extLst>
      <p:ext uri="{BB962C8B-B14F-4D97-AF65-F5344CB8AC3E}">
        <p14:creationId xmlns:p14="http://schemas.microsoft.com/office/powerpoint/2010/main" val="101663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The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 typically works by prematurely terminating a text string and</a:t>
            </a:r>
          </a:p>
          <a:p>
            <a:r>
              <a:rPr lang="en-US" sz="1300" dirty="0">
                <a:latin typeface="Arial" pitchFamily="-110" charset="0"/>
                <a:ea typeface="ＭＳ Ｐゴシック" pitchFamily="-110" charset="-128"/>
                <a:cs typeface="ＭＳ Ｐゴシック" pitchFamily="-110" charset="-128"/>
              </a:rPr>
              <a:t>appending a new command. Because the inserted command may have additional</a:t>
            </a:r>
          </a:p>
          <a:p>
            <a:r>
              <a:rPr lang="en-US" sz="1300" dirty="0">
                <a:latin typeface="Arial" pitchFamily="-110" charset="0"/>
                <a:ea typeface="ＭＳ Ｐゴシック" pitchFamily="-110" charset="-128"/>
                <a:cs typeface="ＭＳ Ｐゴシック" pitchFamily="-110" charset="-128"/>
              </a:rPr>
              <a:t>strings appended to it before it is executed, the attacker terminates the injected</a:t>
            </a:r>
          </a:p>
          <a:p>
            <a:r>
              <a:rPr lang="en-US" sz="1300" dirty="0">
                <a:latin typeface="Arial" pitchFamily="-110" charset="0"/>
                <a:ea typeface="ＭＳ Ｐゴシック" pitchFamily="-110" charset="-128"/>
                <a:cs typeface="ＭＳ Ｐゴシック" pitchFamily="-110" charset="-128"/>
              </a:rPr>
              <a:t>string with a comment mark “--”. Subsequent text is ignored at execution time.</a:t>
            </a:r>
          </a:p>
          <a:p>
            <a:endParaRPr lang="en-US" sz="1300" dirty="0">
              <a:latin typeface="Arial"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13</a:t>
            </a:fld>
            <a:endParaRPr lang="en-AU">
              <a:solidFill>
                <a:prstClr val="black"/>
              </a:solidFill>
            </a:endParaRPr>
          </a:p>
        </p:txBody>
      </p:sp>
    </p:spTree>
    <p:extLst>
      <p:ext uri="{BB962C8B-B14F-4D97-AF65-F5344CB8AC3E}">
        <p14:creationId xmlns:p14="http://schemas.microsoft.com/office/powerpoint/2010/main" val="146634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We can characterize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in terms of the avenue of attack and the type of</a:t>
            </a:r>
          </a:p>
          <a:p>
            <a:r>
              <a:rPr lang="en-US" sz="1300" dirty="0">
                <a:latin typeface="Arial" pitchFamily="-110" charset="0"/>
                <a:ea typeface="ＭＳ Ｐゴシック" pitchFamily="-110" charset="-128"/>
                <a:cs typeface="ＭＳ Ｐゴシック" pitchFamily="-110" charset="-128"/>
              </a:rPr>
              <a:t>attack [CHAN11, HALF06]. The main avenues of attack are as follows: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User input:  In this case, attackers inject SQL commands by providing suitably</a:t>
            </a:r>
          </a:p>
          <a:p>
            <a:r>
              <a:rPr lang="en-US" sz="1300" dirty="0">
                <a:latin typeface="Arial" pitchFamily="-110" charset="0"/>
                <a:ea typeface="ＭＳ Ｐゴシック" pitchFamily="-110" charset="-128"/>
                <a:cs typeface="ＭＳ Ｐゴシック" pitchFamily="-110" charset="-128"/>
              </a:rPr>
              <a:t>crafted user input. A Web application can read user input in several</a:t>
            </a:r>
          </a:p>
          <a:p>
            <a:r>
              <a:rPr lang="en-US" sz="1300" dirty="0">
                <a:latin typeface="Arial" pitchFamily="-110" charset="0"/>
                <a:ea typeface="ＭＳ Ｐゴシック" pitchFamily="-110" charset="-128"/>
                <a:cs typeface="ＭＳ Ｐゴシック" pitchFamily="-110" charset="-128"/>
              </a:rPr>
              <a:t>ways based on the environment in which the application is deployed. In most</a:t>
            </a:r>
          </a:p>
          <a:p>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that target Web applications, user input typically comes from</a:t>
            </a:r>
          </a:p>
          <a:p>
            <a:r>
              <a:rPr lang="en-US" sz="1300" dirty="0">
                <a:latin typeface="Arial" pitchFamily="-110" charset="0"/>
                <a:ea typeface="ＭＳ Ｐゴシック" pitchFamily="-110" charset="-128"/>
                <a:cs typeface="ＭＳ Ｐゴシック" pitchFamily="-110" charset="-128"/>
              </a:rPr>
              <a:t>form submissions that are sent to the Web application via HTTP GET or</a:t>
            </a:r>
          </a:p>
          <a:p>
            <a:r>
              <a:rPr lang="en-US" sz="1300" dirty="0">
                <a:latin typeface="Arial" pitchFamily="-110" charset="0"/>
                <a:ea typeface="ＭＳ Ｐゴシック" pitchFamily="-110" charset="-128"/>
                <a:cs typeface="ＭＳ Ｐゴシック" pitchFamily="-110" charset="-128"/>
              </a:rPr>
              <a:t>POST requests. Web applications are generally able to access the user input</a:t>
            </a:r>
          </a:p>
          <a:p>
            <a:r>
              <a:rPr lang="en-US" sz="1300" dirty="0">
                <a:latin typeface="Arial" pitchFamily="-110" charset="0"/>
                <a:ea typeface="ＭＳ Ｐゴシック" pitchFamily="-110" charset="-128"/>
                <a:cs typeface="ＭＳ Ｐゴシック" pitchFamily="-110" charset="-128"/>
              </a:rPr>
              <a:t>contained in these requests as they would access any other variable in the</a:t>
            </a:r>
          </a:p>
          <a:p>
            <a:r>
              <a:rPr lang="en-US" sz="1300" dirty="0">
                <a:latin typeface="Arial" pitchFamily="-110" charset="0"/>
                <a:ea typeface="ＭＳ Ｐゴシック" pitchFamily="-110" charset="-128"/>
                <a:cs typeface="ＭＳ Ｐゴシック" pitchFamily="-110" charset="-128"/>
              </a:rPr>
              <a:t>environment.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Server variables:  Server variables are a collection of variables that contain</a:t>
            </a:r>
          </a:p>
          <a:p>
            <a:r>
              <a:rPr lang="en-US" sz="1300" dirty="0">
                <a:latin typeface="Arial" pitchFamily="-110" charset="0"/>
                <a:ea typeface="ＭＳ Ｐゴシック" pitchFamily="-110" charset="-128"/>
                <a:cs typeface="ＭＳ Ｐゴシック" pitchFamily="-110" charset="-128"/>
              </a:rPr>
              <a:t>HTTP headers, network protocol headers, and environmental variables. Web</a:t>
            </a:r>
          </a:p>
          <a:p>
            <a:r>
              <a:rPr lang="en-US" sz="1300" dirty="0">
                <a:latin typeface="Arial" pitchFamily="-110" charset="0"/>
                <a:ea typeface="ＭＳ Ｐゴシック" pitchFamily="-110" charset="-128"/>
                <a:cs typeface="ＭＳ Ｐゴシック" pitchFamily="-110" charset="-128"/>
              </a:rPr>
              <a:t>applications use these server variables in a variety of ways, such as logging</a:t>
            </a:r>
          </a:p>
          <a:p>
            <a:r>
              <a:rPr lang="en-US" sz="1300" dirty="0">
                <a:latin typeface="Arial" pitchFamily="-110" charset="0"/>
                <a:ea typeface="ＭＳ Ｐゴシック" pitchFamily="-110" charset="-128"/>
                <a:cs typeface="ＭＳ Ｐゴシック" pitchFamily="-110" charset="-128"/>
              </a:rPr>
              <a:t>usage statistics and identifying browsing trends. If these variables are logged</a:t>
            </a:r>
          </a:p>
          <a:p>
            <a:r>
              <a:rPr lang="en-US" sz="1300" dirty="0">
                <a:latin typeface="Arial" pitchFamily="-110" charset="0"/>
                <a:ea typeface="ＭＳ Ｐゴシック" pitchFamily="-110" charset="-128"/>
                <a:cs typeface="ＭＳ Ｐゴシック" pitchFamily="-110" charset="-128"/>
              </a:rPr>
              <a:t>to a database without sanitization, this could create an SQL injection vulnerability.</a:t>
            </a:r>
          </a:p>
          <a:p>
            <a:r>
              <a:rPr lang="en-US" sz="1300" dirty="0">
                <a:latin typeface="Arial" pitchFamily="-110" charset="0"/>
                <a:ea typeface="ＭＳ Ｐゴシック" pitchFamily="-110" charset="-128"/>
                <a:cs typeface="ＭＳ Ｐゴシック" pitchFamily="-110" charset="-128"/>
              </a:rPr>
              <a:t>Because attackers can forge the values that are placed in HTTP and</a:t>
            </a:r>
          </a:p>
          <a:p>
            <a:r>
              <a:rPr lang="en-US" sz="1300" dirty="0">
                <a:latin typeface="Arial" pitchFamily="-110" charset="0"/>
                <a:ea typeface="ＭＳ Ｐゴシック" pitchFamily="-110" charset="-128"/>
                <a:cs typeface="ＭＳ Ｐゴシック" pitchFamily="-110" charset="-128"/>
              </a:rPr>
              <a:t>network headers, they can exploit this vulnerability by placing data directly</a:t>
            </a:r>
          </a:p>
          <a:p>
            <a:r>
              <a:rPr lang="en-US" sz="1300" dirty="0">
                <a:latin typeface="Arial" pitchFamily="-110" charset="0"/>
                <a:ea typeface="ＭＳ Ｐゴシック" pitchFamily="-110" charset="-128"/>
                <a:cs typeface="ＭＳ Ｐゴシック" pitchFamily="-110" charset="-128"/>
              </a:rPr>
              <a:t>into the headers. When the query to log the server variable is issued to the</a:t>
            </a:r>
          </a:p>
          <a:p>
            <a:r>
              <a:rPr lang="en-US" sz="1300" dirty="0">
                <a:latin typeface="Arial" pitchFamily="-110" charset="0"/>
                <a:ea typeface="ＭＳ Ｐゴシック" pitchFamily="-110" charset="-128"/>
                <a:cs typeface="ＭＳ Ｐゴシック" pitchFamily="-110" charset="-128"/>
              </a:rPr>
              <a:t>database, the attack in the forged header is then triggered.</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Second-order injection:  Second-order injection occurs when incomplete</a:t>
            </a:r>
          </a:p>
          <a:p>
            <a:r>
              <a:rPr lang="en-US" sz="1300" dirty="0">
                <a:latin typeface="Arial" pitchFamily="-110" charset="0"/>
                <a:ea typeface="ＭＳ Ｐゴシック" pitchFamily="-110" charset="-128"/>
                <a:cs typeface="ＭＳ Ｐゴシック" pitchFamily="-110" charset="-128"/>
              </a:rPr>
              <a:t>prevention mechanisms against SQL injection attacks are in place. In second-order</a:t>
            </a:r>
          </a:p>
          <a:p>
            <a:r>
              <a:rPr lang="en-US" sz="1300" dirty="0">
                <a:latin typeface="Arial" pitchFamily="-110" charset="0"/>
                <a:ea typeface="ＭＳ Ｐゴシック" pitchFamily="-110" charset="-128"/>
                <a:cs typeface="ＭＳ Ｐゴシック" pitchFamily="-110" charset="-128"/>
              </a:rPr>
              <a:t>injection, a malicious user could rely on data already present in the</a:t>
            </a:r>
          </a:p>
          <a:p>
            <a:r>
              <a:rPr lang="en-US" sz="1300" dirty="0">
                <a:latin typeface="Arial" pitchFamily="-110" charset="0"/>
                <a:ea typeface="ＭＳ Ｐゴシック" pitchFamily="-110" charset="-128"/>
                <a:cs typeface="ＭＳ Ｐゴシック" pitchFamily="-110" charset="-128"/>
              </a:rPr>
              <a:t>system or database to trigger an SQL injection attack, so when the attack</a:t>
            </a:r>
          </a:p>
          <a:p>
            <a:r>
              <a:rPr lang="en-US" sz="1300" dirty="0">
                <a:latin typeface="Arial" pitchFamily="-110" charset="0"/>
                <a:ea typeface="ＭＳ Ｐゴシック" pitchFamily="-110" charset="-128"/>
                <a:cs typeface="ＭＳ Ｐゴシック" pitchFamily="-110" charset="-128"/>
              </a:rPr>
              <a:t>occurs, the input that modifies the query to cause an attack does not come</a:t>
            </a:r>
          </a:p>
          <a:p>
            <a:r>
              <a:rPr lang="en-US" sz="1300" dirty="0">
                <a:latin typeface="Arial" pitchFamily="-110" charset="0"/>
                <a:ea typeface="ＭＳ Ｐゴシック" pitchFamily="-110" charset="-128"/>
                <a:cs typeface="ＭＳ Ｐゴシック" pitchFamily="-110" charset="-128"/>
              </a:rPr>
              <a:t>from the user, but from within the system itself.</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Cookies:  When a client returns to a Web application, cookies can be used</a:t>
            </a:r>
          </a:p>
          <a:p>
            <a:r>
              <a:rPr lang="en-US" sz="1300" dirty="0">
                <a:latin typeface="Arial" pitchFamily="-110" charset="0"/>
                <a:ea typeface="ＭＳ Ｐゴシック" pitchFamily="-110" charset="-128"/>
                <a:cs typeface="ＭＳ Ｐゴシック" pitchFamily="-110" charset="-128"/>
              </a:rPr>
              <a:t>to restore the client’s state information. Because the client has control over</a:t>
            </a:r>
          </a:p>
          <a:p>
            <a:r>
              <a:rPr lang="en-US" sz="1300" dirty="0">
                <a:latin typeface="Arial" pitchFamily="-110" charset="0"/>
                <a:ea typeface="ＭＳ Ｐゴシック" pitchFamily="-110" charset="-128"/>
                <a:cs typeface="ＭＳ Ｐゴシック" pitchFamily="-110" charset="-128"/>
              </a:rPr>
              <a:t>cookies, an attacker could alter cookies such that when the application server</a:t>
            </a:r>
          </a:p>
          <a:p>
            <a:r>
              <a:rPr lang="en-US" sz="1300" dirty="0">
                <a:latin typeface="Arial" pitchFamily="-110" charset="0"/>
                <a:ea typeface="ＭＳ Ｐゴシック" pitchFamily="-110" charset="-128"/>
                <a:cs typeface="ＭＳ Ｐゴシック" pitchFamily="-110" charset="-128"/>
              </a:rPr>
              <a:t>builds an SQL query based on the cookie’s content, the structure and function</a:t>
            </a:r>
          </a:p>
          <a:p>
            <a:r>
              <a:rPr lang="en-US" sz="1300" dirty="0">
                <a:latin typeface="Arial" pitchFamily="-110" charset="0"/>
                <a:ea typeface="ＭＳ Ｐゴシック" pitchFamily="-110" charset="-128"/>
                <a:cs typeface="ＭＳ Ｐゴシック" pitchFamily="-110" charset="-128"/>
              </a:rPr>
              <a:t>of the query is modified.</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Physical user input:  SQL injection is possible by supplying user input that</a:t>
            </a:r>
          </a:p>
          <a:p>
            <a:r>
              <a:rPr lang="en-US" sz="1300" dirty="0">
                <a:latin typeface="Arial" pitchFamily="-110" charset="0"/>
                <a:ea typeface="ＭＳ Ｐゴシック" pitchFamily="-110" charset="-128"/>
                <a:cs typeface="ＭＳ Ｐゴシック" pitchFamily="-110" charset="-128"/>
              </a:rPr>
              <a:t>constructs an attack outside the realm of web requests. This user-input could</a:t>
            </a:r>
          </a:p>
          <a:p>
            <a:r>
              <a:rPr lang="en-US" sz="1300" dirty="0">
                <a:latin typeface="Arial" pitchFamily="-110" charset="0"/>
                <a:ea typeface="ＭＳ Ｐゴシック" pitchFamily="-110" charset="-128"/>
                <a:cs typeface="ＭＳ Ｐゴシック" pitchFamily="-110" charset="-128"/>
              </a:rPr>
              <a:t>take the form of conventional barcodes, RFID tags, or even paper forms which</a:t>
            </a:r>
          </a:p>
          <a:p>
            <a:r>
              <a:rPr lang="en-US" sz="1300" dirty="0">
                <a:latin typeface="Arial" pitchFamily="-110" charset="0"/>
                <a:ea typeface="ＭＳ Ｐゴシック" pitchFamily="-110" charset="-128"/>
                <a:cs typeface="ＭＳ Ｐゴシック" pitchFamily="-110" charset="-128"/>
              </a:rPr>
              <a:t>are scanned using optical character recognition and passed to a database management</a:t>
            </a:r>
          </a:p>
          <a:p>
            <a:r>
              <a:rPr lang="en-US" sz="1300" dirty="0">
                <a:latin typeface="Arial" pitchFamily="-110" charset="0"/>
                <a:ea typeface="ＭＳ Ｐゴシック" pitchFamily="-110" charset="-128"/>
                <a:cs typeface="ＭＳ Ｐゴシック" pitchFamily="-110" charset="-128"/>
              </a:rPr>
              <a:t>system.</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14</a:t>
            </a:fld>
            <a:endParaRPr lang="en-AU">
              <a:solidFill>
                <a:prstClr val="black"/>
              </a:solidFill>
            </a:endParaRPr>
          </a:p>
        </p:txBody>
      </p:sp>
    </p:spTree>
    <p:extLst>
      <p:ext uri="{BB962C8B-B14F-4D97-AF65-F5344CB8AC3E}">
        <p14:creationId xmlns:p14="http://schemas.microsoft.com/office/powerpoint/2010/main" val="218095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Attack types can be grouped into three main categories: </a:t>
            </a:r>
            <a:r>
              <a:rPr lang="en-US" sz="1300" dirty="0" err="1">
                <a:latin typeface="Arial" pitchFamily="-110" charset="0"/>
                <a:ea typeface="ＭＳ Ｐゴシック" pitchFamily="-110" charset="-128"/>
                <a:cs typeface="ＭＳ Ｐゴシック" pitchFamily="-110" charset="-128"/>
              </a:rPr>
              <a:t>inband</a:t>
            </a:r>
            <a:r>
              <a:rPr lang="en-US" sz="1300" dirty="0">
                <a:latin typeface="Arial" pitchFamily="-110" charset="0"/>
                <a:ea typeface="ＭＳ Ｐゴシック" pitchFamily="-110" charset="-128"/>
                <a:cs typeface="ＭＳ Ｐゴシック" pitchFamily="-110" charset="-128"/>
              </a:rPr>
              <a:t>, inferential,</a:t>
            </a:r>
          </a:p>
          <a:p>
            <a:r>
              <a:rPr lang="en-US" sz="1300" dirty="0">
                <a:latin typeface="Arial" pitchFamily="-110" charset="0"/>
                <a:ea typeface="ＭＳ Ｐゴシック" pitchFamily="-110" charset="-128"/>
                <a:cs typeface="ＭＳ Ｐゴシック" pitchFamily="-110" charset="-128"/>
              </a:rPr>
              <a:t>and out-of-band. An </a:t>
            </a:r>
            <a:r>
              <a:rPr lang="en-US" sz="1300" dirty="0" err="1">
                <a:latin typeface="Arial" pitchFamily="-110" charset="0"/>
                <a:ea typeface="ＭＳ Ｐゴシック" pitchFamily="-110" charset="-128"/>
                <a:cs typeface="ＭＳ Ｐゴシック" pitchFamily="-110" charset="-128"/>
              </a:rPr>
              <a:t>inband</a:t>
            </a:r>
            <a:r>
              <a:rPr lang="en-US" sz="1300" dirty="0">
                <a:latin typeface="Arial" pitchFamily="-110" charset="0"/>
                <a:ea typeface="ＭＳ Ｐゴシック" pitchFamily="-110" charset="-128"/>
                <a:cs typeface="ＭＳ Ｐゴシック" pitchFamily="-110" charset="-128"/>
              </a:rPr>
              <a:t> attack  uses the same communication channel for injecting</a:t>
            </a:r>
          </a:p>
          <a:p>
            <a:r>
              <a:rPr lang="en-US" sz="1300" dirty="0">
                <a:latin typeface="Arial" pitchFamily="-110" charset="0"/>
                <a:ea typeface="ＭＳ Ｐゴシック" pitchFamily="-110" charset="-128"/>
                <a:cs typeface="ＭＳ Ｐゴシック" pitchFamily="-110" charset="-128"/>
              </a:rPr>
              <a:t>SQL code and retrieving results. The retrieved data are presented directly in the</a:t>
            </a:r>
          </a:p>
          <a:p>
            <a:r>
              <a:rPr lang="en-US" sz="1300" dirty="0">
                <a:latin typeface="Arial" pitchFamily="-110" charset="0"/>
                <a:ea typeface="ＭＳ Ｐゴシック" pitchFamily="-110" charset="-128"/>
                <a:cs typeface="ＭＳ Ｐゴシック" pitchFamily="-110" charset="-128"/>
              </a:rPr>
              <a:t>application Web page. </a:t>
            </a:r>
            <a:r>
              <a:rPr lang="en-US" sz="1300" dirty="0" err="1">
                <a:latin typeface="Arial" pitchFamily="-110" charset="0"/>
                <a:ea typeface="ＭＳ Ｐゴシック" pitchFamily="-110" charset="-128"/>
                <a:cs typeface="ＭＳ Ｐゴシック" pitchFamily="-110" charset="-128"/>
              </a:rPr>
              <a:t>Inband</a:t>
            </a:r>
            <a:r>
              <a:rPr lang="en-US" sz="1300" dirty="0">
                <a:latin typeface="Arial" pitchFamily="-110" charset="0"/>
                <a:ea typeface="ＭＳ Ｐゴシック" pitchFamily="-110" charset="-128"/>
                <a:cs typeface="ＭＳ Ｐゴシック" pitchFamily="-110" charset="-128"/>
              </a:rPr>
              <a:t> attack types include the following:</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Tautology:  This form of attack injects code in one or more conditional statements</a:t>
            </a:r>
          </a:p>
          <a:p>
            <a:r>
              <a:rPr lang="en-US" sz="1300" dirty="0">
                <a:latin typeface="Arial" pitchFamily="-110" charset="0"/>
                <a:ea typeface="ＭＳ Ｐゴシック" pitchFamily="-110" charset="-128"/>
                <a:cs typeface="ＭＳ Ｐゴシック" pitchFamily="-110" charset="-128"/>
              </a:rPr>
              <a:t>so that they always evaluate to true. </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End-of-line comment: After injecting code into a particular field, legitimate code</a:t>
            </a:r>
          </a:p>
          <a:p>
            <a:r>
              <a:rPr lang="en-US" sz="1300" dirty="0">
                <a:latin typeface="Arial" pitchFamily="-110" charset="0"/>
                <a:ea typeface="ＭＳ Ｐゴシック" pitchFamily="-110" charset="-128"/>
                <a:cs typeface="ＭＳ Ｐゴシック" pitchFamily="-110" charset="-128"/>
              </a:rPr>
              <a:t>that follows are nullified through usage of end of line comments. An example</a:t>
            </a:r>
          </a:p>
          <a:p>
            <a:r>
              <a:rPr lang="en-US" sz="1300" dirty="0">
                <a:latin typeface="Arial" pitchFamily="-110" charset="0"/>
                <a:ea typeface="ＭＳ Ｐゴシック" pitchFamily="-110" charset="-128"/>
                <a:cs typeface="ＭＳ Ｐゴシック" pitchFamily="-110" charset="-128"/>
              </a:rPr>
              <a:t>would be to add ”- -” after inputs so that remaining queries are not treated as executable</a:t>
            </a:r>
          </a:p>
          <a:p>
            <a:r>
              <a:rPr lang="en-US" sz="1300" dirty="0">
                <a:latin typeface="Arial" pitchFamily="-110" charset="0"/>
                <a:ea typeface="ＭＳ Ｐゴシック" pitchFamily="-110" charset="-128"/>
                <a:cs typeface="ＭＳ Ｐゴシック" pitchFamily="-110" charset="-128"/>
              </a:rPr>
              <a:t>code, but comments. The preceding tautology example is also of this form.</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Piggybacked queries: The attacker adds additional queries beyond the intended</a:t>
            </a:r>
          </a:p>
          <a:p>
            <a:r>
              <a:rPr lang="en-US" sz="1300" dirty="0">
                <a:latin typeface="Arial" pitchFamily="-110" charset="0"/>
                <a:ea typeface="ＭＳ Ｐゴシック" pitchFamily="-110" charset="-128"/>
                <a:cs typeface="ＭＳ Ｐゴシック" pitchFamily="-110" charset="-128"/>
              </a:rPr>
              <a:t>query, piggy-backing the attack on top of a legitimate request. This technique</a:t>
            </a:r>
          </a:p>
          <a:p>
            <a:r>
              <a:rPr lang="en-US" sz="1300" dirty="0">
                <a:latin typeface="Arial" pitchFamily="-110" charset="0"/>
                <a:ea typeface="ＭＳ Ｐゴシック" pitchFamily="-110" charset="-128"/>
                <a:cs typeface="ＭＳ Ｐゴシック" pitchFamily="-110" charset="-128"/>
              </a:rPr>
              <a:t>relies on server configurations that allow several different queries within a single</a:t>
            </a:r>
          </a:p>
          <a:p>
            <a:r>
              <a:rPr lang="en-US" sz="1300" dirty="0">
                <a:latin typeface="Arial" pitchFamily="-110" charset="0"/>
                <a:ea typeface="ＭＳ Ｐゴシック" pitchFamily="-110" charset="-128"/>
                <a:cs typeface="ＭＳ Ｐゴシック" pitchFamily="-110" charset="-128"/>
              </a:rPr>
              <a:t>string of code. The example in the preceding section is of this form.</a:t>
            </a:r>
          </a:p>
          <a:p>
            <a:endParaRPr lang="en-US" sz="1300" dirty="0">
              <a:latin typeface="Arial"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15</a:t>
            </a:fld>
            <a:endParaRPr lang="en-AU">
              <a:solidFill>
                <a:prstClr val="black"/>
              </a:solidFill>
            </a:endParaRPr>
          </a:p>
        </p:txBody>
      </p:sp>
    </p:spTree>
    <p:extLst>
      <p:ext uri="{BB962C8B-B14F-4D97-AF65-F5344CB8AC3E}">
        <p14:creationId xmlns:p14="http://schemas.microsoft.com/office/powerpoint/2010/main" val="4100379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With an inferential attack , there is no actual transfer of data, but the attacker</a:t>
            </a:r>
          </a:p>
          <a:p>
            <a:r>
              <a:rPr lang="en-US" sz="1300" dirty="0">
                <a:latin typeface="Arial" pitchFamily="-110" charset="0"/>
                <a:ea typeface="ＭＳ Ｐゴシック" pitchFamily="-110" charset="-128"/>
                <a:cs typeface="ＭＳ Ｐゴシック" pitchFamily="-110" charset="-128"/>
              </a:rPr>
              <a:t>is able to reconstruct the information by sending particular requests and observing</a:t>
            </a:r>
          </a:p>
          <a:p>
            <a:r>
              <a:rPr lang="en-US" sz="1300" dirty="0">
                <a:latin typeface="Arial" pitchFamily="-110" charset="0"/>
                <a:ea typeface="ＭＳ Ｐゴシック" pitchFamily="-110" charset="-128"/>
                <a:cs typeface="ＭＳ Ｐゴシック" pitchFamily="-110" charset="-128"/>
              </a:rPr>
              <a:t>the resulting behavior of the Website/database server. Inferential attack types</a:t>
            </a:r>
          </a:p>
          <a:p>
            <a:r>
              <a:rPr lang="en-US" sz="1300" dirty="0">
                <a:latin typeface="Arial" pitchFamily="-110" charset="0"/>
                <a:ea typeface="ＭＳ Ｐゴシック" pitchFamily="-110" charset="-128"/>
                <a:cs typeface="ＭＳ Ｐゴシック" pitchFamily="-110" charset="-128"/>
              </a:rPr>
              <a:t>include the following:</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Illegal/logically incorrect queries:  This attack lets an attacker gather important</a:t>
            </a:r>
          </a:p>
          <a:p>
            <a:r>
              <a:rPr lang="en-US" sz="1300" dirty="0">
                <a:latin typeface="Arial" pitchFamily="-110" charset="0"/>
                <a:ea typeface="ＭＳ Ｐゴシック" pitchFamily="-110" charset="-128"/>
                <a:cs typeface="ＭＳ Ｐゴシック" pitchFamily="-110" charset="-128"/>
              </a:rPr>
              <a:t>information about the type and structure of the backend database of a Web</a:t>
            </a:r>
          </a:p>
          <a:p>
            <a:r>
              <a:rPr lang="en-US" sz="1300" dirty="0">
                <a:latin typeface="Arial" pitchFamily="-110" charset="0"/>
                <a:ea typeface="ＭＳ Ｐゴシック" pitchFamily="-110" charset="-128"/>
                <a:cs typeface="ＭＳ Ｐゴシック" pitchFamily="-110" charset="-128"/>
              </a:rPr>
              <a:t>application. The attack is considered a preliminary, information-gathering</a:t>
            </a:r>
          </a:p>
          <a:p>
            <a:r>
              <a:rPr lang="en-US" sz="1300" dirty="0">
                <a:latin typeface="Arial" pitchFamily="-110" charset="0"/>
                <a:ea typeface="ＭＳ Ｐゴシック" pitchFamily="-110" charset="-128"/>
                <a:cs typeface="ＭＳ Ｐゴシック" pitchFamily="-110" charset="-128"/>
              </a:rPr>
              <a:t>step for other attacks. The vulnerability leveraged by this attack is that the</a:t>
            </a:r>
          </a:p>
          <a:p>
            <a:r>
              <a:rPr lang="en-US" sz="1300" dirty="0">
                <a:latin typeface="Arial" pitchFamily="-110" charset="0"/>
                <a:ea typeface="ＭＳ Ｐゴシック" pitchFamily="-110" charset="-128"/>
                <a:cs typeface="ＭＳ Ｐゴシック" pitchFamily="-110" charset="-128"/>
              </a:rPr>
              <a:t>default error page returned by application servers is often overly descriptive.</a:t>
            </a:r>
          </a:p>
          <a:p>
            <a:r>
              <a:rPr lang="en-US" sz="1300" dirty="0">
                <a:latin typeface="Arial" pitchFamily="-110" charset="0"/>
                <a:ea typeface="ＭＳ Ｐゴシック" pitchFamily="-110" charset="-128"/>
                <a:cs typeface="ＭＳ Ｐゴシック" pitchFamily="-110" charset="-128"/>
              </a:rPr>
              <a:t>In fact, the simple fact that an error messages is generated can often reveal</a:t>
            </a:r>
          </a:p>
          <a:p>
            <a:r>
              <a:rPr lang="en-US" sz="1300" dirty="0">
                <a:latin typeface="Arial" pitchFamily="-110" charset="0"/>
                <a:ea typeface="ＭＳ Ｐゴシック" pitchFamily="-110" charset="-128"/>
                <a:cs typeface="ＭＳ Ｐゴシック" pitchFamily="-110" charset="-128"/>
              </a:rPr>
              <a:t>vulnerable/injectable parameters to an attacker.</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Blind SQL injection:  Blind SQL injection allows attackers to infer the data</a:t>
            </a:r>
          </a:p>
          <a:p>
            <a:r>
              <a:rPr lang="en-US" sz="1300" dirty="0">
                <a:latin typeface="Arial" pitchFamily="-110" charset="0"/>
                <a:ea typeface="ＭＳ Ｐゴシック" pitchFamily="-110" charset="-128"/>
                <a:cs typeface="ＭＳ Ｐゴシック" pitchFamily="-110" charset="-128"/>
              </a:rPr>
              <a:t>present in a database system even when the system is sufficiently secure to not</a:t>
            </a:r>
          </a:p>
          <a:p>
            <a:r>
              <a:rPr lang="en-US" sz="1300" dirty="0">
                <a:latin typeface="Arial" pitchFamily="-110" charset="0"/>
                <a:ea typeface="ＭＳ Ｐゴシック" pitchFamily="-110" charset="-128"/>
                <a:cs typeface="ＭＳ Ｐゴシック" pitchFamily="-110" charset="-128"/>
              </a:rPr>
              <a:t>display any erroneous information back to the attacker. The attacker asks the</a:t>
            </a:r>
          </a:p>
          <a:p>
            <a:r>
              <a:rPr lang="en-US" sz="1300" dirty="0">
                <a:latin typeface="Arial" pitchFamily="-110" charset="0"/>
                <a:ea typeface="ＭＳ Ｐゴシック" pitchFamily="-110" charset="-128"/>
                <a:cs typeface="ＭＳ Ｐゴシック" pitchFamily="-110" charset="-128"/>
              </a:rPr>
              <a:t>server true/false questions. If the injected statement evaluates to true, the site</a:t>
            </a:r>
          </a:p>
          <a:p>
            <a:r>
              <a:rPr lang="en-US" sz="1300" dirty="0">
                <a:latin typeface="Arial" pitchFamily="-110" charset="0"/>
                <a:ea typeface="ＭＳ Ｐゴシック" pitchFamily="-110" charset="-128"/>
                <a:cs typeface="ＭＳ Ｐゴシック" pitchFamily="-110" charset="-128"/>
              </a:rPr>
              <a:t>continues to function normally. If the statement evaluates to false, although</a:t>
            </a:r>
          </a:p>
          <a:p>
            <a:r>
              <a:rPr lang="en-US" sz="1300" dirty="0">
                <a:latin typeface="Arial" pitchFamily="-110" charset="0"/>
                <a:ea typeface="ＭＳ Ｐゴシック" pitchFamily="-110" charset="-128"/>
                <a:cs typeface="ＭＳ Ｐゴシック" pitchFamily="-110" charset="-128"/>
              </a:rPr>
              <a:t>there is no descriptive error message, the page differs significantly from the</a:t>
            </a:r>
          </a:p>
          <a:p>
            <a:r>
              <a:rPr lang="en-US" sz="1300" dirty="0">
                <a:latin typeface="Arial" pitchFamily="-110" charset="0"/>
                <a:ea typeface="ＭＳ Ｐゴシック" pitchFamily="-110" charset="-128"/>
                <a:cs typeface="ＭＳ Ｐゴシック" pitchFamily="-110" charset="-128"/>
              </a:rPr>
              <a:t>normally functioning page.</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16</a:t>
            </a:fld>
            <a:endParaRPr lang="en-AU">
              <a:solidFill>
                <a:prstClr val="black"/>
              </a:solidFill>
            </a:endParaRPr>
          </a:p>
        </p:txBody>
      </p:sp>
    </p:spTree>
    <p:extLst>
      <p:ext uri="{BB962C8B-B14F-4D97-AF65-F5344CB8AC3E}">
        <p14:creationId xmlns:p14="http://schemas.microsoft.com/office/powerpoint/2010/main" val="324059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In an out-of-band attack , data are retrieved using a different channel (e.g., an</a:t>
            </a:r>
          </a:p>
          <a:p>
            <a:r>
              <a:rPr lang="en-US" sz="1300" dirty="0">
                <a:latin typeface="Arial" pitchFamily="-110" charset="0"/>
                <a:ea typeface="ＭＳ Ｐゴシック" pitchFamily="-110" charset="-128"/>
                <a:cs typeface="ＭＳ Ｐゴシック" pitchFamily="-110" charset="-128"/>
              </a:rPr>
              <a:t>email with the results of the query is generated and sent to the tester). This can be</a:t>
            </a:r>
          </a:p>
          <a:p>
            <a:r>
              <a:rPr lang="en-US" sz="1300" dirty="0">
                <a:latin typeface="Arial" pitchFamily="-110" charset="0"/>
                <a:ea typeface="ＭＳ Ｐゴシック" pitchFamily="-110" charset="-128"/>
                <a:cs typeface="ＭＳ Ｐゴシック" pitchFamily="-110" charset="-128"/>
              </a:rPr>
              <a:t>used when there are limitations on information retrieval, but outbound connectivity</a:t>
            </a:r>
          </a:p>
          <a:p>
            <a:r>
              <a:rPr lang="en-US" sz="1300" dirty="0">
                <a:latin typeface="Arial" pitchFamily="-110" charset="0"/>
                <a:ea typeface="ＭＳ Ｐゴシック" pitchFamily="-110" charset="-128"/>
                <a:cs typeface="ＭＳ Ｐゴシック" pitchFamily="-110" charset="-128"/>
              </a:rPr>
              <a:t>from the database server is lax.</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17</a:t>
            </a:fld>
            <a:endParaRPr lang="en-AU">
              <a:solidFill>
                <a:prstClr val="black"/>
              </a:solidFill>
            </a:endParaRPr>
          </a:p>
        </p:txBody>
      </p:sp>
    </p:spTree>
    <p:extLst>
      <p:ext uri="{BB962C8B-B14F-4D97-AF65-F5344CB8AC3E}">
        <p14:creationId xmlns:p14="http://schemas.microsoft.com/office/powerpoint/2010/main" val="409632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Because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are so prevalent, damaging, and varied both by attack avenue and</a:t>
            </a:r>
          </a:p>
          <a:p>
            <a:r>
              <a:rPr lang="en-US" sz="1300" dirty="0">
                <a:latin typeface="Arial" pitchFamily="-110" charset="0"/>
                <a:ea typeface="ＭＳ Ｐゴシック" pitchFamily="-110" charset="-128"/>
                <a:cs typeface="ＭＳ Ｐゴシック" pitchFamily="-110" charset="-128"/>
              </a:rPr>
              <a:t>type, a single countermeasure is insufficient. Rather an integrated set of techniques</a:t>
            </a:r>
          </a:p>
          <a:p>
            <a:r>
              <a:rPr lang="en-US" sz="1300" dirty="0">
                <a:latin typeface="Arial" pitchFamily="-110" charset="0"/>
                <a:ea typeface="ＭＳ Ｐゴシック" pitchFamily="-110" charset="-128"/>
                <a:cs typeface="ＭＳ Ｐゴシック" pitchFamily="-110" charset="-128"/>
              </a:rPr>
              <a:t>is necessary. In this section, we provide a brief overview of the types of countermeasures</a:t>
            </a:r>
          </a:p>
          <a:p>
            <a:r>
              <a:rPr lang="en-US" sz="1300" dirty="0">
                <a:latin typeface="Arial" pitchFamily="-110" charset="0"/>
                <a:ea typeface="ＭＳ Ｐゴシック" pitchFamily="-110" charset="-128"/>
                <a:cs typeface="ＭＳ Ｐゴシック" pitchFamily="-110" charset="-128"/>
              </a:rPr>
              <a:t>that are in use or being researched, using the classification in [SHAR13].</a:t>
            </a:r>
          </a:p>
          <a:p>
            <a:r>
              <a:rPr lang="en-US" sz="1300" dirty="0">
                <a:latin typeface="Arial" pitchFamily="-110" charset="0"/>
                <a:ea typeface="ＭＳ Ｐゴシック" pitchFamily="-110" charset="-128"/>
                <a:cs typeface="ＭＳ Ｐゴシック" pitchFamily="-110" charset="-128"/>
              </a:rPr>
              <a:t>These countermeasures can be classified into three types: defensive coding, detection,</a:t>
            </a:r>
          </a:p>
          <a:p>
            <a:r>
              <a:rPr lang="en-US" sz="1300" dirty="0">
                <a:latin typeface="Arial" pitchFamily="-110" charset="0"/>
                <a:ea typeface="ＭＳ Ｐゴシック" pitchFamily="-110" charset="-128"/>
                <a:cs typeface="ＭＳ Ｐゴシック" pitchFamily="-110" charset="-128"/>
              </a:rPr>
              <a:t>and run-time prevention.</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Many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succeed because developers have used insecure coding</a:t>
            </a:r>
          </a:p>
          <a:p>
            <a:r>
              <a:rPr lang="en-US" sz="1300" dirty="0">
                <a:latin typeface="Arial" pitchFamily="-110" charset="0"/>
                <a:ea typeface="ＭＳ Ｐゴシック" pitchFamily="-110" charset="-128"/>
                <a:cs typeface="ＭＳ Ｐゴシック" pitchFamily="-110" charset="-128"/>
              </a:rPr>
              <a:t>practices. Thus, defensive coding is an effective way to dramatically reduce the</a:t>
            </a:r>
          </a:p>
          <a:p>
            <a:r>
              <a:rPr lang="en-US" sz="1300" dirty="0">
                <a:latin typeface="Arial" pitchFamily="-110" charset="0"/>
                <a:ea typeface="ＭＳ Ｐゴシック" pitchFamily="-110" charset="-128"/>
                <a:cs typeface="ＭＳ Ｐゴシック" pitchFamily="-110" charset="-128"/>
              </a:rPr>
              <a:t>threat from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Examples of defensive coding  include the following:</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Manual defensive coding practices:  A common vulnerability exploited by</a:t>
            </a:r>
          </a:p>
          <a:p>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is insufficient input validation. The straightforward solution for</a:t>
            </a:r>
          </a:p>
          <a:p>
            <a:r>
              <a:rPr lang="en-US" sz="1300" dirty="0">
                <a:latin typeface="Arial" pitchFamily="-110" charset="0"/>
                <a:ea typeface="ＭＳ Ｐゴシック" pitchFamily="-110" charset="-128"/>
                <a:cs typeface="ＭＳ Ｐゴシック" pitchFamily="-110" charset="-128"/>
              </a:rPr>
              <a:t>eliminating these vulnerabilities is to apply suitable defensive coding practices.</a:t>
            </a:r>
          </a:p>
          <a:p>
            <a:r>
              <a:rPr lang="en-US" sz="1300" dirty="0">
                <a:latin typeface="Arial" pitchFamily="-110" charset="0"/>
                <a:ea typeface="ＭＳ Ｐゴシック" pitchFamily="-110" charset="-128"/>
                <a:cs typeface="ＭＳ Ｐゴシック" pitchFamily="-110" charset="-128"/>
              </a:rPr>
              <a:t>An example is input type checking, to check that inputs that are supposed to</a:t>
            </a:r>
          </a:p>
          <a:p>
            <a:r>
              <a:rPr lang="en-US" sz="1300" dirty="0">
                <a:latin typeface="Arial" pitchFamily="-110" charset="0"/>
                <a:ea typeface="ＭＳ Ｐゴシック" pitchFamily="-110" charset="-128"/>
                <a:cs typeface="ＭＳ Ｐゴシック" pitchFamily="-110" charset="-128"/>
              </a:rPr>
              <a:t>be numeric contain no characters other than digits. This type of technique</a:t>
            </a:r>
          </a:p>
          <a:p>
            <a:r>
              <a:rPr lang="en-US" sz="1300" dirty="0">
                <a:latin typeface="Arial" pitchFamily="-110" charset="0"/>
                <a:ea typeface="ＭＳ Ｐゴシック" pitchFamily="-110" charset="-128"/>
                <a:cs typeface="ＭＳ Ｐゴシック" pitchFamily="-110" charset="-128"/>
              </a:rPr>
              <a:t>can avoid attacks based on forcing errors in the database management system.</a:t>
            </a:r>
          </a:p>
          <a:p>
            <a:r>
              <a:rPr lang="en-US" sz="1300" dirty="0">
                <a:latin typeface="Arial" pitchFamily="-110" charset="0"/>
                <a:ea typeface="ＭＳ Ｐゴシック" pitchFamily="-110" charset="-128"/>
                <a:cs typeface="ＭＳ Ｐゴシック" pitchFamily="-110" charset="-128"/>
              </a:rPr>
              <a:t>Another type of coding practice is one that performs pattern matching to try</a:t>
            </a:r>
          </a:p>
          <a:p>
            <a:r>
              <a:rPr lang="en-US" sz="1300" dirty="0">
                <a:latin typeface="Arial" pitchFamily="-110" charset="0"/>
                <a:ea typeface="ＭＳ Ｐゴシック" pitchFamily="-110" charset="-128"/>
                <a:cs typeface="ＭＳ Ｐゴシック" pitchFamily="-110" charset="-128"/>
              </a:rPr>
              <a:t>to distinguish normal input from abnormal input.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Parameterized query insertion:  This approach attempts to prevent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by</a:t>
            </a:r>
          </a:p>
          <a:p>
            <a:r>
              <a:rPr lang="en-US" sz="1300" dirty="0">
                <a:latin typeface="Arial" pitchFamily="-110" charset="0"/>
                <a:ea typeface="ＭＳ Ｐゴシック" pitchFamily="-110" charset="-128"/>
                <a:cs typeface="ＭＳ Ｐゴシック" pitchFamily="-110" charset="-128"/>
              </a:rPr>
              <a:t>allowing the application developer to more accurately specify the structure</a:t>
            </a:r>
          </a:p>
          <a:p>
            <a:r>
              <a:rPr lang="en-US" sz="1300" dirty="0">
                <a:latin typeface="Arial" pitchFamily="-110" charset="0"/>
                <a:ea typeface="ＭＳ Ｐゴシック" pitchFamily="-110" charset="-128"/>
                <a:cs typeface="ＭＳ Ｐゴシック" pitchFamily="-110" charset="-128"/>
              </a:rPr>
              <a:t>of an SQL query, and pass the value parameters to it separately such that any</a:t>
            </a:r>
          </a:p>
          <a:p>
            <a:r>
              <a:rPr lang="en-US" sz="1300" dirty="0">
                <a:latin typeface="Arial" pitchFamily="-110" charset="0"/>
                <a:ea typeface="ＭＳ Ｐゴシック" pitchFamily="-110" charset="-128"/>
                <a:cs typeface="ＭＳ Ｐゴシック" pitchFamily="-110" charset="-128"/>
              </a:rPr>
              <a:t>unsanitary user input is not allowed to modify the query structure.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SQL DOM:  SQL DOM is a set of classes that enables automated data type</a:t>
            </a:r>
          </a:p>
          <a:p>
            <a:r>
              <a:rPr lang="en-US" sz="1300" dirty="0">
                <a:latin typeface="Arial" pitchFamily="-110" charset="0"/>
                <a:ea typeface="ＭＳ Ｐゴシック" pitchFamily="-110" charset="-128"/>
                <a:cs typeface="ＭＳ Ｐゴシック" pitchFamily="-110" charset="-128"/>
              </a:rPr>
              <a:t>validation and escaping [MCCL05]. This approach uses encapsulation of</a:t>
            </a:r>
          </a:p>
          <a:p>
            <a:r>
              <a:rPr lang="en-US" sz="1300" dirty="0">
                <a:latin typeface="Arial" pitchFamily="-110" charset="0"/>
                <a:ea typeface="ＭＳ Ｐゴシック" pitchFamily="-110" charset="-128"/>
                <a:cs typeface="ＭＳ Ｐゴシック" pitchFamily="-110" charset="-128"/>
              </a:rPr>
              <a:t>database queries to provide a safe and reliable way to access databases. This</a:t>
            </a:r>
          </a:p>
          <a:p>
            <a:r>
              <a:rPr lang="en-US" sz="1300" dirty="0">
                <a:latin typeface="Arial" pitchFamily="-110" charset="0"/>
                <a:ea typeface="ＭＳ Ｐゴシック" pitchFamily="-110" charset="-128"/>
                <a:cs typeface="ＭＳ Ｐゴシック" pitchFamily="-110" charset="-128"/>
              </a:rPr>
              <a:t>changes the query-building process from an unregulated one that uses string</a:t>
            </a:r>
          </a:p>
          <a:p>
            <a:r>
              <a:rPr lang="en-US" sz="1300" dirty="0">
                <a:latin typeface="Arial" pitchFamily="-110" charset="0"/>
                <a:ea typeface="ＭＳ Ｐゴシック" pitchFamily="-110" charset="-128"/>
                <a:cs typeface="ＭＳ Ｐゴシック" pitchFamily="-110" charset="-128"/>
              </a:rPr>
              <a:t>concatenation to a systematic one that uses a type-checked API. Within the</a:t>
            </a:r>
          </a:p>
          <a:p>
            <a:r>
              <a:rPr lang="en-US" sz="1300" dirty="0">
                <a:latin typeface="Arial" pitchFamily="-110" charset="0"/>
                <a:ea typeface="ＭＳ Ｐゴシック" pitchFamily="-110" charset="-128"/>
                <a:cs typeface="ＭＳ Ｐゴシック" pitchFamily="-110" charset="-128"/>
              </a:rPr>
              <a:t>API, developers are able to systematically apply coding best practices such as</a:t>
            </a:r>
          </a:p>
          <a:p>
            <a:r>
              <a:rPr lang="en-US" sz="1300" dirty="0">
                <a:latin typeface="Arial" pitchFamily="-110" charset="0"/>
                <a:ea typeface="ＭＳ Ｐゴシック" pitchFamily="-110" charset="-128"/>
                <a:cs typeface="ＭＳ Ｐゴシック" pitchFamily="-110" charset="-128"/>
              </a:rPr>
              <a:t>input filtering and rigorous type checking of user input.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A variety of detection  methods have been developed, including the following:</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Signature based:  This technique attempts to match specific attack patterns.</a:t>
            </a:r>
          </a:p>
          <a:p>
            <a:r>
              <a:rPr lang="en-US" sz="1300" dirty="0">
                <a:latin typeface="Arial" pitchFamily="-110" charset="0"/>
                <a:ea typeface="ＭＳ Ｐゴシック" pitchFamily="-110" charset="-128"/>
                <a:cs typeface="ＭＳ Ｐゴシック" pitchFamily="-110" charset="-128"/>
              </a:rPr>
              <a:t>Such an approach must be constantly updated and may not work against self-modifying</a:t>
            </a:r>
          </a:p>
          <a:p>
            <a:r>
              <a:rPr lang="en-US" sz="1300" dirty="0">
                <a:latin typeface="Arial" pitchFamily="-110" charset="0"/>
                <a:ea typeface="ＭＳ Ｐゴシック" pitchFamily="-110" charset="-128"/>
                <a:cs typeface="ＭＳ Ｐゴシック" pitchFamily="-110" charset="-128"/>
              </a:rPr>
              <a:t>attacks.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Anomaly based:  This approach attempts to define normal behavior and then</a:t>
            </a:r>
          </a:p>
          <a:p>
            <a:r>
              <a:rPr lang="en-US" sz="1300" dirty="0">
                <a:latin typeface="Arial" pitchFamily="-110" charset="0"/>
                <a:ea typeface="ＭＳ Ｐゴシック" pitchFamily="-110" charset="-128"/>
                <a:cs typeface="ＭＳ Ｐゴシック" pitchFamily="-110" charset="-128"/>
              </a:rPr>
              <a:t>detect behavior patterns outside the normal range. A number of approaches</a:t>
            </a:r>
          </a:p>
          <a:p>
            <a:r>
              <a:rPr lang="en-US" sz="1300" dirty="0">
                <a:latin typeface="Arial" pitchFamily="-110" charset="0"/>
                <a:ea typeface="ＭＳ Ｐゴシック" pitchFamily="-110" charset="-128"/>
                <a:cs typeface="ＭＳ Ｐゴシック" pitchFamily="-110" charset="-128"/>
              </a:rPr>
              <a:t>have been used. In general terms, there is a training phase, in which the system</a:t>
            </a:r>
          </a:p>
          <a:p>
            <a:r>
              <a:rPr lang="en-US" sz="1300" dirty="0">
                <a:latin typeface="Arial" pitchFamily="-110" charset="0"/>
                <a:ea typeface="ＭＳ Ｐゴシック" pitchFamily="-110" charset="-128"/>
                <a:cs typeface="ＭＳ Ｐゴシック" pitchFamily="-110" charset="-128"/>
              </a:rPr>
              <a:t>learns the range of normal behavior, followed by the actual detection phase.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Code analysis:  Code analysis techniques involve the use of a test suite to</a:t>
            </a:r>
          </a:p>
          <a:p>
            <a:r>
              <a:rPr lang="en-US" sz="1300" dirty="0">
                <a:latin typeface="Arial" pitchFamily="-110" charset="0"/>
                <a:ea typeface="ＭＳ Ｐゴシック" pitchFamily="-110" charset="-128"/>
                <a:cs typeface="ＭＳ Ｐゴシック" pitchFamily="-110" charset="-128"/>
              </a:rPr>
              <a:t>detect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vulnerabilities. The test suite is designed to generate a wide range</a:t>
            </a:r>
          </a:p>
          <a:p>
            <a:r>
              <a:rPr lang="en-US" sz="1300" dirty="0">
                <a:latin typeface="Arial" pitchFamily="-110" charset="0"/>
                <a:ea typeface="ＭＳ Ｐゴシック" pitchFamily="-110" charset="-128"/>
                <a:cs typeface="ＭＳ Ｐゴシック" pitchFamily="-110" charset="-128"/>
              </a:rPr>
              <a:t>of </a:t>
            </a:r>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attacks and assess the response of the system.</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Finally, a number of run-time prevention  techniques have been developed as</a:t>
            </a:r>
          </a:p>
          <a:p>
            <a:r>
              <a:rPr lang="en-US" sz="1300" dirty="0" err="1">
                <a:latin typeface="Arial" pitchFamily="-110" charset="0"/>
                <a:ea typeface="ＭＳ Ｐゴシック" pitchFamily="-110" charset="-128"/>
                <a:cs typeface="ＭＳ Ｐゴシック" pitchFamily="-110" charset="-128"/>
              </a:rPr>
              <a:t>SQLi</a:t>
            </a:r>
            <a:r>
              <a:rPr lang="en-US" sz="1300" dirty="0">
                <a:latin typeface="Arial" pitchFamily="-110" charset="0"/>
                <a:ea typeface="ＭＳ Ｐゴシック" pitchFamily="-110" charset="-128"/>
                <a:cs typeface="ＭＳ Ｐゴシック" pitchFamily="-110" charset="-128"/>
              </a:rPr>
              <a:t> countermeasures. These techniques check queries at runtime to see if they</a:t>
            </a:r>
          </a:p>
          <a:p>
            <a:r>
              <a:rPr lang="en-US" sz="1300" dirty="0">
                <a:latin typeface="Arial" pitchFamily="-110" charset="0"/>
                <a:ea typeface="ＭＳ Ｐゴシック" pitchFamily="-110" charset="-128"/>
                <a:cs typeface="ＭＳ Ｐゴシック" pitchFamily="-110" charset="-128"/>
              </a:rPr>
              <a:t>conform to a model of expected queries. Various automated tools are available for</a:t>
            </a:r>
          </a:p>
          <a:p>
            <a:r>
              <a:rPr lang="en-US" sz="1300" dirty="0">
                <a:latin typeface="Arial" pitchFamily="-110" charset="0"/>
                <a:ea typeface="ＭＳ Ｐゴシック" pitchFamily="-110" charset="-128"/>
                <a:cs typeface="ＭＳ Ｐゴシック" pitchFamily="-110" charset="-128"/>
              </a:rPr>
              <a:t>this purpose [CHAN12, SHAR13].</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18</a:t>
            </a:fld>
            <a:endParaRPr lang="en-AU">
              <a:solidFill>
                <a:prstClr val="black"/>
              </a:solidFill>
            </a:endParaRPr>
          </a:p>
        </p:txBody>
      </p:sp>
    </p:spTree>
    <p:extLst>
      <p:ext uri="{BB962C8B-B14F-4D97-AF65-F5344CB8AC3E}">
        <p14:creationId xmlns:p14="http://schemas.microsoft.com/office/powerpoint/2010/main" val="327984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6667838-03C6-3441-90D2-D6BAE392940E}" type="slidenum">
              <a:rPr lang="en-AU">
                <a:solidFill>
                  <a:prstClr val="black"/>
                </a:solidFill>
              </a:rPr>
              <a:pPr/>
              <a:t>21</a:t>
            </a:fld>
            <a:endParaRPr lang="en-AU">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0" dirty="0" smtClean="0">
                <a:latin typeface="Arial" pitchFamily="-109" charset="0"/>
                <a:ea typeface="ＭＳ Ｐゴシック" pitchFamily="-109" charset="-128"/>
                <a:cs typeface="ＭＳ Ｐゴシック" pitchFamily="-109" charset="-128"/>
              </a:rPr>
              <a:t>Commercial and open-source DBMSs typically provide an access control capability</a:t>
            </a:r>
          </a:p>
          <a:p>
            <a:pPr eaLnBrk="1" hangingPunct="1"/>
            <a:r>
              <a:rPr lang="en-US" b="0" dirty="0" smtClean="0">
                <a:latin typeface="Arial" pitchFamily="-109" charset="0"/>
                <a:ea typeface="ＭＳ Ｐゴシック" pitchFamily="-109" charset="-128"/>
                <a:cs typeface="ＭＳ Ｐゴシック" pitchFamily="-109" charset="-128"/>
              </a:rPr>
              <a:t>for the database. The DBMS operates on the assumption that the computer system</a:t>
            </a:r>
          </a:p>
          <a:p>
            <a:pPr eaLnBrk="1" hangingPunct="1"/>
            <a:r>
              <a:rPr lang="en-US" b="0" dirty="0" smtClean="0">
                <a:latin typeface="Arial" pitchFamily="-109" charset="0"/>
                <a:ea typeface="ＭＳ Ｐゴシック" pitchFamily="-109" charset="-128"/>
                <a:cs typeface="ＭＳ Ｐゴシック" pitchFamily="-109" charset="-128"/>
              </a:rPr>
              <a:t>has authenticated each user. As an additional line of defense, the computer system</a:t>
            </a:r>
          </a:p>
          <a:p>
            <a:pPr eaLnBrk="1" hangingPunct="1"/>
            <a:r>
              <a:rPr lang="en-US" b="0" dirty="0" smtClean="0">
                <a:latin typeface="Arial" pitchFamily="-109" charset="0"/>
                <a:ea typeface="ＭＳ Ｐゴシック" pitchFamily="-109" charset="-128"/>
                <a:cs typeface="ＭＳ Ｐゴシック" pitchFamily="-109" charset="-128"/>
              </a:rPr>
              <a:t>may use the overall access control system described in Chapter 4 to determine</a:t>
            </a:r>
          </a:p>
          <a:p>
            <a:pPr eaLnBrk="1" hangingPunct="1"/>
            <a:r>
              <a:rPr lang="en-US" b="0" dirty="0" smtClean="0">
                <a:latin typeface="Arial" pitchFamily="-109" charset="0"/>
                <a:ea typeface="ＭＳ Ｐゴシック" pitchFamily="-109" charset="-128"/>
                <a:cs typeface="ＭＳ Ｐゴシック" pitchFamily="-109" charset="-128"/>
              </a:rPr>
              <a:t>whether a user may have access to the database as a whole. For users who are</a:t>
            </a:r>
          </a:p>
          <a:p>
            <a:pPr eaLnBrk="1" hangingPunct="1"/>
            <a:r>
              <a:rPr lang="en-US" b="0" dirty="0" smtClean="0">
                <a:latin typeface="Arial" pitchFamily="-109" charset="0"/>
                <a:ea typeface="ＭＳ Ｐゴシック" pitchFamily="-109" charset="-128"/>
                <a:cs typeface="ＭＳ Ｐゴシック" pitchFamily="-109" charset="-128"/>
              </a:rPr>
              <a:t>authenticated and granted access to the database, a database access control system</a:t>
            </a:r>
          </a:p>
          <a:p>
            <a:pPr eaLnBrk="1" hangingPunct="1"/>
            <a:r>
              <a:rPr lang="en-US" b="0" dirty="0" smtClean="0">
                <a:latin typeface="Arial" pitchFamily="-109" charset="0"/>
                <a:ea typeface="ＭＳ Ｐゴシック" pitchFamily="-109" charset="-128"/>
                <a:cs typeface="ＭＳ Ｐゴシック" pitchFamily="-109" charset="-128"/>
              </a:rPr>
              <a:t>provides a specific capability that controls access to portions of the database.</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Commercial and open-source DBMSs provide discretionary or role-based</a:t>
            </a:r>
          </a:p>
          <a:p>
            <a:pPr eaLnBrk="1" hangingPunct="1"/>
            <a:r>
              <a:rPr lang="en-US" b="0" dirty="0" smtClean="0">
                <a:latin typeface="Arial" pitchFamily="-109" charset="0"/>
                <a:ea typeface="ＭＳ Ｐゴシック" pitchFamily="-109" charset="-128"/>
                <a:cs typeface="ＭＳ Ｐゴシック" pitchFamily="-109" charset="-128"/>
              </a:rPr>
              <a:t>access control. We defer a discussion of mandatory access control considerations</a:t>
            </a:r>
          </a:p>
          <a:p>
            <a:r>
              <a:rPr lang="en-US" b="0" dirty="0" smtClean="0">
                <a:latin typeface="Arial" pitchFamily="-109" charset="0"/>
                <a:ea typeface="ＭＳ Ｐゴシック" pitchFamily="-109" charset="-128"/>
                <a:cs typeface="ＭＳ Ｐゴシック" pitchFamily="-109" charset="-128"/>
              </a:rPr>
              <a:t>to Chapter 13 . Typically, a DBMS can support a range of administrative policies,</a:t>
            </a:r>
          </a:p>
          <a:p>
            <a:r>
              <a:rPr lang="en-US" b="0" dirty="0" smtClean="0">
                <a:latin typeface="Arial" pitchFamily="-109" charset="0"/>
                <a:ea typeface="ＭＳ Ｐゴシック" pitchFamily="-109" charset="-128"/>
                <a:cs typeface="ＭＳ Ｐゴシック" pitchFamily="-109" charset="-128"/>
              </a:rPr>
              <a:t>including the following:</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Centralized administration: A small number of privileged users may grant and</a:t>
            </a:r>
          </a:p>
          <a:p>
            <a:r>
              <a:rPr lang="en-US" b="0" dirty="0" smtClean="0">
                <a:latin typeface="Arial" pitchFamily="-109" charset="0"/>
                <a:ea typeface="ＭＳ Ｐゴシック" pitchFamily="-109" charset="-128"/>
                <a:cs typeface="ＭＳ Ｐゴシック" pitchFamily="-109" charset="-128"/>
              </a:rPr>
              <a:t>revoke access rights.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Ownership-based administration: The owner (creator) of a table may grant</a:t>
            </a:r>
          </a:p>
          <a:p>
            <a:r>
              <a:rPr lang="en-US" b="0" dirty="0" smtClean="0">
                <a:latin typeface="Arial" pitchFamily="-109" charset="0"/>
                <a:ea typeface="ＭＳ Ｐゴシック" pitchFamily="-109" charset="-128"/>
                <a:cs typeface="ＭＳ Ｐゴシック" pitchFamily="-109" charset="-128"/>
              </a:rPr>
              <a:t>and revoke access rights to the table.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Decentralized administration: In addition to granting and revoking access rights</a:t>
            </a:r>
          </a:p>
          <a:p>
            <a:r>
              <a:rPr lang="en-US" b="0" dirty="0" smtClean="0">
                <a:latin typeface="Arial" pitchFamily="-109" charset="0"/>
                <a:ea typeface="ＭＳ Ｐゴシック" pitchFamily="-109" charset="-128"/>
                <a:cs typeface="ＭＳ Ｐゴシック" pitchFamily="-109" charset="-128"/>
              </a:rPr>
              <a:t>to a table, the owner of the table may grant and revoke authorization rights to</a:t>
            </a:r>
          </a:p>
          <a:p>
            <a:r>
              <a:rPr lang="en-US" b="0" dirty="0" smtClean="0">
                <a:latin typeface="Arial" pitchFamily="-109" charset="0"/>
                <a:ea typeface="ＭＳ Ｐゴシック" pitchFamily="-109" charset="-128"/>
                <a:cs typeface="ＭＳ Ｐゴシック" pitchFamily="-109" charset="-128"/>
              </a:rPr>
              <a:t>other users, allowing them to grant and revoke access rights to the table.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As with any access control system, a database access control system distinguishes</a:t>
            </a:r>
          </a:p>
          <a:p>
            <a:r>
              <a:rPr lang="en-US" b="0" dirty="0" smtClean="0">
                <a:latin typeface="Arial" pitchFamily="-109" charset="0"/>
                <a:ea typeface="ＭＳ Ｐゴシック" pitchFamily="-109" charset="-128"/>
                <a:cs typeface="ＭＳ Ｐゴシック" pitchFamily="-109" charset="-128"/>
              </a:rPr>
              <a:t>different access rights, including create, insert, delete, update, read, and write. Some</a:t>
            </a:r>
          </a:p>
          <a:p>
            <a:r>
              <a:rPr lang="en-US" b="0" dirty="0" smtClean="0">
                <a:latin typeface="Arial" pitchFamily="-109" charset="0"/>
                <a:ea typeface="ＭＳ Ｐゴシック" pitchFamily="-109" charset="-128"/>
                <a:cs typeface="ＭＳ Ｐゴシック" pitchFamily="-109" charset="-128"/>
              </a:rPr>
              <a:t>DBMSs provide considerable control over the granularity of access rights. Access</a:t>
            </a:r>
          </a:p>
          <a:p>
            <a:r>
              <a:rPr lang="en-US" b="0" dirty="0" smtClean="0">
                <a:latin typeface="Arial" pitchFamily="-109" charset="0"/>
                <a:ea typeface="ＭＳ Ｐゴシック" pitchFamily="-109" charset="-128"/>
                <a:cs typeface="ＭＳ Ｐゴシック" pitchFamily="-109" charset="-128"/>
              </a:rPr>
              <a:t>rights can be to the entire database, to individual tables, or to selected rows or columns</a:t>
            </a:r>
          </a:p>
          <a:p>
            <a:r>
              <a:rPr lang="en-US" b="0" dirty="0" smtClean="0">
                <a:latin typeface="Arial" pitchFamily="-109" charset="0"/>
                <a:ea typeface="ＭＳ Ｐゴシック" pitchFamily="-109" charset="-128"/>
                <a:cs typeface="ＭＳ Ｐゴシック" pitchFamily="-109" charset="-128"/>
              </a:rPr>
              <a:t>within a table. Access rights can be determined based on the contents of a table entry.</a:t>
            </a:r>
          </a:p>
          <a:p>
            <a:r>
              <a:rPr lang="en-US" b="0" dirty="0" smtClean="0">
                <a:latin typeface="Arial" pitchFamily="-109" charset="0"/>
                <a:ea typeface="ＭＳ Ｐゴシック" pitchFamily="-109" charset="-128"/>
                <a:cs typeface="ＭＳ Ｐゴシック" pitchFamily="-109" charset="-128"/>
              </a:rPr>
              <a:t>For example, in a personnel database, some users may be limited to seeing salary</a:t>
            </a:r>
          </a:p>
          <a:p>
            <a:r>
              <a:rPr lang="en-US" b="0" dirty="0" smtClean="0">
                <a:latin typeface="Arial" pitchFamily="-109" charset="0"/>
                <a:ea typeface="ＭＳ Ｐゴシック" pitchFamily="-109" charset="-128"/>
                <a:cs typeface="ＭＳ Ｐゴシック" pitchFamily="-109" charset="-128"/>
              </a:rPr>
              <a:t>information only up to a certain maximum value. And a department manager may</a:t>
            </a:r>
          </a:p>
          <a:p>
            <a:r>
              <a:rPr lang="en-US" b="0" dirty="0" smtClean="0">
                <a:latin typeface="Arial" pitchFamily="-109" charset="0"/>
                <a:ea typeface="ＭＳ Ｐゴシック" pitchFamily="-109" charset="-128"/>
                <a:cs typeface="ＭＳ Ｐゴシック" pitchFamily="-109" charset="-128"/>
              </a:rPr>
              <a:t>only be allowed to view salary information for employees in his or her department.</a:t>
            </a:r>
          </a:p>
          <a:p>
            <a:pPr eaLnBrk="1" hangingPunct="1"/>
            <a:endParaRPr lang="en-US" b="0"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47C0D2D-7D33-9045-89D9-D9FBD7DBBB98}" type="slidenum">
              <a:rPr lang="en-AU">
                <a:solidFill>
                  <a:prstClr val="black"/>
                </a:solidFill>
              </a:rPr>
              <a:pPr/>
              <a:t>22</a:t>
            </a:fld>
            <a:endParaRPr lang="en-AU">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SQL provides two commands for managing access rights, GRANT and REVOKE.</a:t>
            </a:r>
          </a:p>
          <a:p>
            <a:r>
              <a:rPr lang="en-US" dirty="0" smtClean="0">
                <a:latin typeface="Arial" pitchFamily="-109" charset="0"/>
                <a:ea typeface="ＭＳ Ｐゴシック" pitchFamily="-109" charset="-128"/>
                <a:cs typeface="ＭＳ Ｐゴシック" pitchFamily="-109" charset="-128"/>
              </a:rPr>
              <a:t>For different versions of SQL, the syntax is slightly different. In general terms, the</a:t>
            </a:r>
          </a:p>
          <a:p>
            <a:r>
              <a:rPr lang="en-US" dirty="0" smtClean="0">
                <a:latin typeface="Arial" pitchFamily="-109" charset="0"/>
                <a:ea typeface="ＭＳ Ｐゴシック" pitchFamily="-109" charset="-128"/>
                <a:cs typeface="ＭＳ Ｐゴシック" pitchFamily="-109" charset="-128"/>
              </a:rPr>
              <a:t>GRANT command has the following syntax: </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GRANT { privileges | role }</a:t>
            </a:r>
          </a:p>
          <a:p>
            <a:r>
              <a:rPr lang="en-US" dirty="0" smtClean="0">
                <a:latin typeface="Arial" pitchFamily="-109" charset="0"/>
                <a:ea typeface="ＭＳ Ｐゴシック" pitchFamily="-109" charset="-128"/>
                <a:cs typeface="ＭＳ Ｐゴシック" pitchFamily="-109" charset="-128"/>
              </a:rPr>
              <a:t>[ON table]</a:t>
            </a:r>
          </a:p>
          <a:p>
            <a:r>
              <a:rPr lang="en-US" dirty="0" smtClean="0">
                <a:latin typeface="Arial" pitchFamily="-109" charset="0"/>
                <a:ea typeface="ＭＳ Ｐゴシック" pitchFamily="-109" charset="-128"/>
                <a:cs typeface="ＭＳ Ｐゴシック" pitchFamily="-109" charset="-128"/>
              </a:rPr>
              <a:t>TO { user | role | PUBLIC }</a:t>
            </a:r>
          </a:p>
          <a:p>
            <a:r>
              <a:rPr lang="en-US" dirty="0" smtClean="0">
                <a:latin typeface="Arial" pitchFamily="-109" charset="0"/>
                <a:ea typeface="ＭＳ Ｐゴシック" pitchFamily="-109" charset="-128"/>
                <a:cs typeface="ＭＳ Ｐゴシック" pitchFamily="-109" charset="-128"/>
              </a:rPr>
              <a:t>[IDENTIFIED BY password]</a:t>
            </a:r>
          </a:p>
          <a:p>
            <a:r>
              <a:rPr lang="en-US" dirty="0" smtClean="0">
                <a:latin typeface="Arial" pitchFamily="-109" charset="0"/>
                <a:ea typeface="ＭＳ Ｐゴシック" pitchFamily="-109" charset="-128"/>
                <a:cs typeface="ＭＳ Ｐゴシック" pitchFamily="-109" charset="-128"/>
              </a:rPr>
              <a:t>[WITH GRANT OPTION]</a:t>
            </a:r>
          </a:p>
          <a:p>
            <a:r>
              <a:rPr lang="en-US" sz="1300" dirty="0">
                <a:latin typeface="Arial" pitchFamily="-110" charset="0"/>
                <a:ea typeface="ＭＳ Ｐゴシック" pitchFamily="-110" charset="-128"/>
                <a:cs typeface="ＭＳ Ｐゴシック" pitchFamily="-110" charset="-128"/>
              </a:rPr>
              <a:t> This command can be used to grant one or more access rights or can be used</a:t>
            </a:r>
          </a:p>
          <a:p>
            <a:r>
              <a:rPr lang="en-US" sz="1300" dirty="0">
                <a:latin typeface="Arial" pitchFamily="-110" charset="0"/>
                <a:ea typeface="ＭＳ Ｐゴシック" pitchFamily="-110" charset="-128"/>
                <a:cs typeface="ＭＳ Ｐゴシック" pitchFamily="-110" charset="-128"/>
              </a:rPr>
              <a:t>to assign a user to a role. For access rights, the command can optionally specify that</a:t>
            </a:r>
          </a:p>
          <a:p>
            <a:r>
              <a:rPr lang="en-US" sz="1300" dirty="0">
                <a:latin typeface="Arial" pitchFamily="-110" charset="0"/>
                <a:ea typeface="ＭＳ Ｐゴシック" pitchFamily="-110" charset="-128"/>
                <a:cs typeface="ＭＳ Ｐゴシック" pitchFamily="-110" charset="-128"/>
              </a:rPr>
              <a:t>it applies only to a specified table. The TO clause specifies the user or role to which</a:t>
            </a:r>
          </a:p>
          <a:p>
            <a:r>
              <a:rPr lang="en-US" sz="1300" dirty="0">
                <a:latin typeface="Arial" pitchFamily="-110" charset="0"/>
                <a:ea typeface="ＭＳ Ｐゴシック" pitchFamily="-110" charset="-128"/>
                <a:cs typeface="ＭＳ Ｐゴシック" pitchFamily="-110" charset="-128"/>
              </a:rPr>
              <a:t>the rights are granted. A PUBLIC value indicates that any user has the specified</a:t>
            </a:r>
          </a:p>
          <a:p>
            <a:r>
              <a:rPr lang="en-US" sz="1300" dirty="0">
                <a:latin typeface="Arial" pitchFamily="-110" charset="0"/>
                <a:ea typeface="ＭＳ Ｐゴシック" pitchFamily="-110" charset="-128"/>
                <a:cs typeface="ＭＳ Ｐゴシック" pitchFamily="-110" charset="-128"/>
              </a:rPr>
              <a:t>access rights. The optional IDENTIFIED BY clause specifies a password that</a:t>
            </a:r>
          </a:p>
          <a:p>
            <a:r>
              <a:rPr lang="en-US" sz="1300" dirty="0">
                <a:latin typeface="Arial" pitchFamily="-110" charset="0"/>
                <a:ea typeface="ＭＳ Ｐゴシック" pitchFamily="-110" charset="-128"/>
                <a:cs typeface="ＭＳ Ｐゴシック" pitchFamily="-110" charset="-128"/>
              </a:rPr>
              <a:t>must be used to revoke the access rights of this GRANT command. The GRANT</a:t>
            </a:r>
          </a:p>
          <a:p>
            <a:r>
              <a:rPr lang="en-US" sz="1300" dirty="0">
                <a:latin typeface="Arial" pitchFamily="-110" charset="0"/>
                <a:ea typeface="ＭＳ Ｐゴシック" pitchFamily="-110" charset="-128"/>
                <a:cs typeface="ＭＳ Ｐゴシック" pitchFamily="-110" charset="-128"/>
              </a:rPr>
              <a:t>OPTION indicates that the grantee can grant this access right to other users, with or</a:t>
            </a:r>
          </a:p>
          <a:p>
            <a:r>
              <a:rPr lang="en-US" sz="1300" dirty="0">
                <a:latin typeface="Arial" pitchFamily="-110" charset="0"/>
                <a:ea typeface="ＭＳ Ｐゴシック" pitchFamily="-110" charset="-128"/>
                <a:cs typeface="ＭＳ Ｐゴシック" pitchFamily="-110" charset="-128"/>
              </a:rPr>
              <a:t>without the grant option.</a:t>
            </a:r>
            <a:endParaRPr lang="en-US" dirty="0" smtClean="0">
              <a:latin typeface="Arial" pitchFamily="-109" charset="0"/>
              <a:ea typeface="ＭＳ Ｐゴシック" pitchFamily="-109" charset="-128"/>
              <a:cs typeface="ＭＳ Ｐゴシック" pitchFamily="-109" charset="-128"/>
            </a:endParaRP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As a simple example, consider the following statement.</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GRANT SELECT ON ANY TABLE TO </a:t>
            </a:r>
            <a:r>
              <a:rPr lang="en-US" dirty="0" err="1" smtClean="0">
                <a:latin typeface="Arial" pitchFamily="-109" charset="0"/>
                <a:ea typeface="ＭＳ Ｐゴシック" pitchFamily="-109" charset="-128"/>
                <a:cs typeface="ＭＳ Ｐゴシック" pitchFamily="-109" charset="-128"/>
              </a:rPr>
              <a:t>ricflair</a:t>
            </a:r>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This statement enables user </a:t>
            </a:r>
            <a:r>
              <a:rPr lang="en-US" dirty="0" err="1" smtClean="0">
                <a:latin typeface="Arial" pitchFamily="-109" charset="0"/>
                <a:ea typeface="ＭＳ Ｐゴシック" pitchFamily="-109" charset="-128"/>
                <a:cs typeface="ＭＳ Ｐゴシック" pitchFamily="-109" charset="-128"/>
              </a:rPr>
              <a:t>ricflair</a:t>
            </a:r>
            <a:r>
              <a:rPr lang="en-US" dirty="0" smtClean="0">
                <a:latin typeface="Arial" pitchFamily="-109" charset="0"/>
                <a:ea typeface="ＭＳ Ｐゴシック" pitchFamily="-109" charset="-128"/>
                <a:cs typeface="ＭＳ Ｐゴシック" pitchFamily="-109" charset="-128"/>
              </a:rPr>
              <a:t> to query any table in the database.</a:t>
            </a:r>
          </a:p>
          <a:p>
            <a:r>
              <a:rPr lang="en-US" dirty="0" smtClean="0">
                <a:latin typeface="Arial" pitchFamily="-109" charset="0"/>
                <a:ea typeface="ＭＳ Ｐゴシック" pitchFamily="-109" charset="-128"/>
                <a:cs typeface="ＭＳ Ｐゴシック" pitchFamily="-109" charset="-128"/>
              </a:rPr>
              <a:t>Different implementations of SQL provide different ranges of access rights.</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The following is a typical list:</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Select: Grantee may read entire database; individual tables; or specific</a:t>
            </a:r>
          </a:p>
          <a:p>
            <a:r>
              <a:rPr lang="en-US" dirty="0" smtClean="0">
                <a:latin typeface="Arial" pitchFamily="-109" charset="0"/>
                <a:ea typeface="ＭＳ Ｐゴシック" pitchFamily="-109" charset="-128"/>
                <a:cs typeface="ＭＳ Ｐゴシック" pitchFamily="-109" charset="-128"/>
              </a:rPr>
              <a:t>columns in a table.</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Insert: Grantee may insert rows in a table; or insert rows with values for specific</a:t>
            </a:r>
          </a:p>
          <a:p>
            <a:r>
              <a:rPr lang="en-US" dirty="0" smtClean="0">
                <a:latin typeface="Arial" pitchFamily="-109" charset="0"/>
                <a:ea typeface="ＭＳ Ｐゴシック" pitchFamily="-109" charset="-128"/>
                <a:cs typeface="ＭＳ Ｐゴシック" pitchFamily="-109" charset="-128"/>
              </a:rPr>
              <a:t>columns in a table.</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Update: Semantics is similar to INSERT.</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Delete: Grantee may delete rows from a table.</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 References: Grantee is allowed to define foreign keys in another table that</a:t>
            </a:r>
          </a:p>
          <a:p>
            <a:r>
              <a:rPr lang="en-US" dirty="0" smtClean="0">
                <a:latin typeface="Arial" pitchFamily="-109" charset="0"/>
                <a:ea typeface="ＭＳ Ｐゴシック" pitchFamily="-109" charset="-128"/>
                <a:cs typeface="ＭＳ Ｐゴシック" pitchFamily="-109" charset="-128"/>
              </a:rPr>
              <a:t>refer to the specified columns.</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The REVOKE command has the following syntax:</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REVOKE { privileges | role }</a:t>
            </a:r>
          </a:p>
          <a:p>
            <a:r>
              <a:rPr lang="en-US" dirty="0" smtClean="0">
                <a:latin typeface="Arial" pitchFamily="-109" charset="0"/>
                <a:ea typeface="ＭＳ Ｐゴシック" pitchFamily="-109" charset="-128"/>
                <a:cs typeface="ＭＳ Ｐゴシック" pitchFamily="-109" charset="-128"/>
              </a:rPr>
              <a:t>[ON table]</a:t>
            </a:r>
          </a:p>
          <a:p>
            <a:r>
              <a:rPr lang="en-US" dirty="0" smtClean="0">
                <a:latin typeface="Arial" pitchFamily="-109" charset="0"/>
                <a:ea typeface="ＭＳ Ｐゴシック" pitchFamily="-109" charset="-128"/>
                <a:cs typeface="ＭＳ Ｐゴシック" pitchFamily="-109" charset="-128"/>
              </a:rPr>
              <a:t>FROM { user | role | PUBLIC }</a:t>
            </a:r>
          </a:p>
          <a:p>
            <a:r>
              <a:rPr lang="en-US" dirty="0" smtClean="0">
                <a:latin typeface="Arial" pitchFamily="-109" charset="0"/>
                <a:ea typeface="ＭＳ Ｐゴシック" pitchFamily="-109" charset="-128"/>
                <a:cs typeface="ＭＳ Ｐゴシック" pitchFamily="-109" charset="-128"/>
              </a:rPr>
              <a:t>Thus, the following statement revokes the access rights of the preceding example:</a:t>
            </a:r>
          </a:p>
          <a:p>
            <a:r>
              <a:rPr lang="en-US" dirty="0" smtClean="0">
                <a:latin typeface="Arial" pitchFamily="-109" charset="0"/>
                <a:ea typeface="ＭＳ Ｐゴシック" pitchFamily="-109" charset="-128"/>
                <a:cs typeface="ＭＳ Ｐゴシック" pitchFamily="-109" charset="-128"/>
              </a:rPr>
              <a:t>REVOKE SELECT ON ANY TABLE FROM </a:t>
            </a:r>
            <a:r>
              <a:rPr lang="en-US" dirty="0" err="1" smtClean="0">
                <a:latin typeface="Arial" pitchFamily="-109" charset="0"/>
                <a:ea typeface="ＭＳ Ｐゴシック" pitchFamily="-109" charset="-128"/>
                <a:cs typeface="ＭＳ Ｐゴシック" pitchFamily="-109" charset="-128"/>
              </a:rPr>
              <a:t>ricflair</a:t>
            </a:r>
            <a:endParaRPr lang="en-US"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9EC4AFC-7EF6-5F47-8AE9-243CF4D01AEF}" type="slidenum">
              <a:rPr lang="en-AU">
                <a:solidFill>
                  <a:prstClr val="black"/>
                </a:solidFill>
              </a:rPr>
              <a:pPr/>
              <a:t>3</a:t>
            </a:fld>
            <a:endParaRPr lang="en-AU">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Figure 5.1 provides a simplified block diagram of a DBMS architecture. Database</a:t>
            </a:r>
          </a:p>
          <a:p>
            <a:pPr eaLnBrk="1" hangingPunct="1"/>
            <a:r>
              <a:rPr lang="en-US" dirty="0" smtClean="0">
                <a:latin typeface="Arial" pitchFamily="-109" charset="0"/>
                <a:ea typeface="ＭＳ Ｐゴシック" pitchFamily="-109" charset="-128"/>
                <a:cs typeface="ＭＳ Ｐゴシック" pitchFamily="-109" charset="-128"/>
              </a:rPr>
              <a:t>designers and administrators make use of a data definition language (DDL) to define</a:t>
            </a:r>
          </a:p>
          <a:p>
            <a:pPr eaLnBrk="1" hangingPunct="1"/>
            <a:r>
              <a:rPr lang="en-US" dirty="0" smtClean="0">
                <a:latin typeface="Arial" pitchFamily="-109" charset="0"/>
                <a:ea typeface="ＭＳ Ｐゴシック" pitchFamily="-109" charset="-128"/>
                <a:cs typeface="ＭＳ Ｐゴシック" pitchFamily="-109" charset="-128"/>
              </a:rPr>
              <a:t>the database logical structure and procedural properties, which are represented by</a:t>
            </a:r>
          </a:p>
          <a:p>
            <a:pPr eaLnBrk="1" hangingPunct="1"/>
            <a:r>
              <a:rPr lang="en-US" dirty="0" smtClean="0">
                <a:latin typeface="Arial" pitchFamily="-109" charset="0"/>
                <a:ea typeface="ＭＳ Ｐゴシック" pitchFamily="-109" charset="-128"/>
                <a:cs typeface="ＭＳ Ｐゴシック" pitchFamily="-109" charset="-128"/>
              </a:rPr>
              <a:t>a set of database description tables. A data manipulation language (DML) provides</a:t>
            </a:r>
          </a:p>
          <a:p>
            <a:pPr eaLnBrk="1" hangingPunct="1"/>
            <a:r>
              <a:rPr lang="en-US" dirty="0" smtClean="0">
                <a:latin typeface="Arial" pitchFamily="-109" charset="0"/>
                <a:ea typeface="ＭＳ Ｐゴシック" pitchFamily="-109" charset="-128"/>
                <a:cs typeface="ＭＳ Ｐゴシック" pitchFamily="-109" charset="-128"/>
              </a:rPr>
              <a:t>a powerful set of tools for application developers. Query languages are declarative</a:t>
            </a:r>
          </a:p>
          <a:p>
            <a:pPr eaLnBrk="1" hangingPunct="1"/>
            <a:r>
              <a:rPr lang="en-US" dirty="0" smtClean="0">
                <a:latin typeface="Arial" pitchFamily="-109" charset="0"/>
                <a:ea typeface="ＭＳ Ｐゴシック" pitchFamily="-109" charset="-128"/>
                <a:cs typeface="ＭＳ Ｐゴシック" pitchFamily="-109" charset="-128"/>
              </a:rPr>
              <a:t>languages designed to support end users. The database management system makes</a:t>
            </a:r>
          </a:p>
          <a:p>
            <a:pPr eaLnBrk="1" hangingPunct="1"/>
            <a:r>
              <a:rPr lang="en-US" dirty="0" smtClean="0">
                <a:latin typeface="Arial" pitchFamily="-109" charset="0"/>
                <a:ea typeface="ＭＳ Ｐゴシック" pitchFamily="-109" charset="-128"/>
                <a:cs typeface="ＭＳ Ｐゴシック" pitchFamily="-109" charset="-128"/>
              </a:rPr>
              <a:t>use of the database description tables to manage the physical database. The interface</a:t>
            </a:r>
          </a:p>
          <a:p>
            <a:pPr eaLnBrk="1" hangingPunct="1"/>
            <a:r>
              <a:rPr lang="en-US" dirty="0" smtClean="0">
                <a:latin typeface="Arial" pitchFamily="-109" charset="0"/>
                <a:ea typeface="ＭＳ Ｐゴシック" pitchFamily="-109" charset="-128"/>
                <a:cs typeface="ＭＳ Ｐゴシック" pitchFamily="-109" charset="-128"/>
              </a:rPr>
              <a:t>to the database is through a file manager module and a transaction manager module.</a:t>
            </a:r>
          </a:p>
          <a:p>
            <a:pPr eaLnBrk="1" hangingPunct="1"/>
            <a:r>
              <a:rPr lang="en-US" dirty="0" smtClean="0">
                <a:latin typeface="Arial" pitchFamily="-109" charset="0"/>
                <a:ea typeface="ＭＳ Ｐゴシック" pitchFamily="-109" charset="-128"/>
                <a:cs typeface="ＭＳ Ｐゴシック" pitchFamily="-109" charset="-128"/>
              </a:rPr>
              <a:t>In addition to the database description table, two other tables support the DBMS.</a:t>
            </a:r>
          </a:p>
          <a:p>
            <a:pPr eaLnBrk="1" hangingPunct="1"/>
            <a:r>
              <a:rPr lang="en-US" dirty="0" smtClean="0">
                <a:latin typeface="Arial" pitchFamily="-109" charset="0"/>
                <a:ea typeface="ＭＳ Ｐゴシック" pitchFamily="-109" charset="-128"/>
                <a:cs typeface="ＭＳ Ｐゴシック" pitchFamily="-109" charset="-128"/>
              </a:rPr>
              <a:t>The DBMS uses authorization tables to ensure the user has permission to execute</a:t>
            </a:r>
          </a:p>
          <a:p>
            <a:pPr eaLnBrk="1" hangingPunct="1"/>
            <a:r>
              <a:rPr lang="en-US" dirty="0" smtClean="0">
                <a:latin typeface="Arial" pitchFamily="-109" charset="0"/>
                <a:ea typeface="ＭＳ Ｐゴシック" pitchFamily="-109" charset="-128"/>
                <a:cs typeface="ＭＳ Ｐゴシック" pitchFamily="-109" charset="-128"/>
              </a:rPr>
              <a:t>the query language statement on the database. The concurrent access table prevents</a:t>
            </a:r>
          </a:p>
          <a:p>
            <a:pPr eaLnBrk="1" hangingPunct="1"/>
            <a:r>
              <a:rPr lang="en-US" dirty="0" smtClean="0">
                <a:latin typeface="Arial" pitchFamily="-109" charset="0"/>
                <a:ea typeface="ＭＳ Ｐゴシック" pitchFamily="-109" charset="-128"/>
                <a:cs typeface="ＭＳ Ｐゴシック" pitchFamily="-109" charset="-128"/>
              </a:rPr>
              <a:t>conflicts when simultaneous, conflicting commands are executed.</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Database systems provide efficient access to large volumes of data and are vital</a:t>
            </a:r>
          </a:p>
          <a:p>
            <a:pPr eaLnBrk="1" hangingPunct="1"/>
            <a:r>
              <a:rPr lang="en-US" dirty="0" smtClean="0">
                <a:latin typeface="Arial" pitchFamily="-109" charset="0"/>
                <a:ea typeface="ＭＳ Ｐゴシック" pitchFamily="-109" charset="-128"/>
                <a:cs typeface="ＭＳ Ｐゴシック" pitchFamily="-109" charset="-128"/>
              </a:rPr>
              <a:t>to the operation of many organizations. Because of their complexity and criticality,</a:t>
            </a:r>
          </a:p>
          <a:p>
            <a:pPr eaLnBrk="1" hangingPunct="1"/>
            <a:r>
              <a:rPr lang="en-US" dirty="0" smtClean="0">
                <a:latin typeface="Arial" pitchFamily="-109" charset="0"/>
                <a:ea typeface="ＭＳ Ｐゴシック" pitchFamily="-109" charset="-128"/>
                <a:cs typeface="ＭＳ Ｐゴシック" pitchFamily="-109" charset="-128"/>
              </a:rPr>
              <a:t>database systems generate security requirements that are beyond the capability of</a:t>
            </a:r>
          </a:p>
          <a:p>
            <a:pPr eaLnBrk="1" hangingPunct="1"/>
            <a:r>
              <a:rPr lang="en-US" dirty="0" smtClean="0">
                <a:latin typeface="Arial" pitchFamily="-109" charset="0"/>
                <a:ea typeface="ＭＳ Ｐゴシック" pitchFamily="-109" charset="-128"/>
                <a:cs typeface="ＭＳ Ｐゴシック" pitchFamily="-109" charset="-128"/>
              </a:rPr>
              <a:t>typical OS-based security mechanisms or stand-alone security packages.</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Operating system security mechanisms typically control read and write</a:t>
            </a:r>
          </a:p>
          <a:p>
            <a:pPr eaLnBrk="1" hangingPunct="1"/>
            <a:r>
              <a:rPr lang="en-US" dirty="0" smtClean="0">
                <a:latin typeface="Arial" pitchFamily="-109" charset="0"/>
                <a:ea typeface="ＭＳ Ｐゴシック" pitchFamily="-109" charset="-128"/>
                <a:cs typeface="ＭＳ Ｐゴシック" pitchFamily="-109" charset="-128"/>
              </a:rPr>
              <a:t>access to entire files. So they could be used to allow a user to read or to write any</a:t>
            </a:r>
          </a:p>
          <a:p>
            <a:pPr eaLnBrk="1" hangingPunct="1"/>
            <a:r>
              <a:rPr lang="en-US" dirty="0" smtClean="0">
                <a:latin typeface="Arial" pitchFamily="-109" charset="0"/>
                <a:ea typeface="ＭＳ Ｐゴシック" pitchFamily="-109" charset="-128"/>
                <a:cs typeface="ＭＳ Ｐゴシック" pitchFamily="-109" charset="-128"/>
              </a:rPr>
              <a:t>information in, for example, a personnel file. But they could not be used to limit</a:t>
            </a:r>
          </a:p>
          <a:p>
            <a:pPr eaLnBrk="1" hangingPunct="1"/>
            <a:r>
              <a:rPr lang="en-US" dirty="0" smtClean="0">
                <a:latin typeface="Arial" pitchFamily="-109" charset="0"/>
                <a:ea typeface="ＭＳ Ｐゴシック" pitchFamily="-109" charset="-128"/>
                <a:cs typeface="ＭＳ Ｐゴシック" pitchFamily="-109" charset="-128"/>
              </a:rPr>
              <a:t>access to specific records or fields in that file. A DBMS typically does allow this type</a:t>
            </a:r>
          </a:p>
          <a:p>
            <a:pPr eaLnBrk="1" hangingPunct="1"/>
            <a:r>
              <a:rPr lang="en-US" dirty="0" smtClean="0">
                <a:latin typeface="Arial" pitchFamily="-109" charset="0"/>
                <a:ea typeface="ＭＳ Ｐゴシック" pitchFamily="-109" charset="-128"/>
                <a:cs typeface="ＭＳ Ｐゴシック" pitchFamily="-109" charset="-128"/>
              </a:rPr>
              <a:t>of more detailed access control to be specified. It also usually enables access controls</a:t>
            </a:r>
          </a:p>
          <a:p>
            <a:pPr eaLnBrk="1" hangingPunct="1"/>
            <a:r>
              <a:rPr lang="en-US" dirty="0" smtClean="0">
                <a:latin typeface="Arial" pitchFamily="-109" charset="0"/>
                <a:ea typeface="ＭＳ Ｐゴシック" pitchFamily="-109" charset="-128"/>
                <a:cs typeface="ＭＳ Ｐゴシック" pitchFamily="-109" charset="-128"/>
              </a:rPr>
              <a:t>to be specified over a wider range of commands, such as to select, insert, update, or</a:t>
            </a:r>
          </a:p>
          <a:p>
            <a:pPr eaLnBrk="1" hangingPunct="1"/>
            <a:r>
              <a:rPr lang="en-US" dirty="0" smtClean="0">
                <a:latin typeface="Arial" pitchFamily="-109" charset="0"/>
                <a:ea typeface="ＭＳ Ｐゴシック" pitchFamily="-109" charset="-128"/>
                <a:cs typeface="ＭＳ Ｐゴシック" pitchFamily="-109" charset="-128"/>
              </a:rPr>
              <a:t>delete specified items in the database. Thus, security services and mechanisms are</a:t>
            </a:r>
          </a:p>
          <a:p>
            <a:pPr eaLnBrk="1" hangingPunct="1"/>
            <a:r>
              <a:rPr lang="en-US" dirty="0" smtClean="0">
                <a:latin typeface="Arial" pitchFamily="-109" charset="0"/>
                <a:ea typeface="ＭＳ Ｐゴシック" pitchFamily="-109" charset="-128"/>
                <a:cs typeface="ＭＳ Ｐゴシック" pitchFamily="-109" charset="-128"/>
              </a:rPr>
              <a:t>needed that are designed specifically for, and integrated with, database systems.</a:t>
            </a:r>
            <a:endParaRPr lang="en-US"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65EA6F3-B750-4B4B-BEC3-76BE26787FE0}" type="slidenum">
              <a:rPr lang="en-AU">
                <a:solidFill>
                  <a:prstClr val="black"/>
                </a:solidFill>
              </a:rPr>
              <a:pPr/>
              <a:t>23</a:t>
            </a:fld>
            <a:endParaRPr lang="en-AU">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The grant option enables an access right to cascade through a number of </a:t>
            </a:r>
            <a:r>
              <a:rPr lang="en-US" dirty="0" err="1" smtClean="0">
                <a:latin typeface="Arial" pitchFamily="-109" charset="0"/>
                <a:ea typeface="ＭＳ Ｐゴシック" pitchFamily="-109" charset="-128"/>
                <a:cs typeface="ＭＳ Ｐゴシック" pitchFamily="-109" charset="-128"/>
              </a:rPr>
              <a:t>users.We</a:t>
            </a:r>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consider a specific access right and illustrate the cascade </a:t>
            </a:r>
            <a:r>
              <a:rPr lang="en-US" dirty="0" err="1" smtClean="0">
                <a:latin typeface="Arial" pitchFamily="-109" charset="0"/>
                <a:ea typeface="ＭＳ Ｐゴシック" pitchFamily="-109" charset="-128"/>
                <a:cs typeface="ＭＳ Ｐゴシック" pitchFamily="-109" charset="-128"/>
              </a:rPr>
              <a:t>phenomenonin</a:t>
            </a:r>
            <a:r>
              <a:rPr lang="en-US" dirty="0" smtClean="0">
                <a:latin typeface="Arial" pitchFamily="-109" charset="0"/>
                <a:ea typeface="ＭＳ Ｐゴシック" pitchFamily="-109" charset="-128"/>
                <a:cs typeface="ＭＳ Ｐゴシック" pitchFamily="-109" charset="-128"/>
              </a:rPr>
              <a:t> Figure 5.4 .</a:t>
            </a:r>
          </a:p>
          <a:p>
            <a:r>
              <a:rPr lang="en-US" dirty="0" smtClean="0">
                <a:latin typeface="Arial" pitchFamily="-109" charset="0"/>
                <a:ea typeface="ＭＳ Ｐゴシック" pitchFamily="-109" charset="-128"/>
                <a:cs typeface="ＭＳ Ｐゴシック" pitchFamily="-109" charset="-128"/>
              </a:rPr>
              <a:t>The figure indicates that Ann grants the access right to Bob at time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10 and to</a:t>
            </a:r>
          </a:p>
          <a:p>
            <a:r>
              <a:rPr lang="en-US" dirty="0" smtClean="0">
                <a:latin typeface="Arial" pitchFamily="-109" charset="0"/>
                <a:ea typeface="ＭＳ Ｐゴシック" pitchFamily="-109" charset="-128"/>
                <a:cs typeface="ＭＳ Ｐゴシック" pitchFamily="-109" charset="-128"/>
              </a:rPr>
              <a:t>Chris at time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20. Assume that the grant option is always used. Thus, Bob is able</a:t>
            </a:r>
          </a:p>
          <a:p>
            <a:r>
              <a:rPr lang="en-US" dirty="0" smtClean="0">
                <a:latin typeface="Arial" pitchFamily="-109" charset="0"/>
                <a:ea typeface="ＭＳ Ｐゴシック" pitchFamily="-109" charset="-128"/>
                <a:cs typeface="ＭＳ Ｐゴシック" pitchFamily="-109" charset="-128"/>
              </a:rPr>
              <a:t>to grant the access right to David at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30. Chris redundantly grants the access right</a:t>
            </a:r>
          </a:p>
          <a:p>
            <a:r>
              <a:rPr lang="en-US" dirty="0" smtClean="0">
                <a:latin typeface="Arial" pitchFamily="-109" charset="0"/>
                <a:ea typeface="ＭＳ Ｐゴシック" pitchFamily="-109" charset="-128"/>
                <a:cs typeface="ＭＳ Ｐゴシック" pitchFamily="-109" charset="-128"/>
              </a:rPr>
              <a:t>to David at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50. Meanwhile, David grants the right to Ellen, who in turn grants it</a:t>
            </a:r>
          </a:p>
          <a:p>
            <a:r>
              <a:rPr lang="en-US" dirty="0" smtClean="0">
                <a:latin typeface="Arial" pitchFamily="-109" charset="0"/>
                <a:ea typeface="ＭＳ Ｐゴシック" pitchFamily="-109" charset="-128"/>
                <a:cs typeface="ＭＳ Ｐゴシック" pitchFamily="-109" charset="-128"/>
              </a:rPr>
              <a:t>to Jim; and subsequently David grants the right to Frank.</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Just as the granting of privileges cascades from one user to another using</a:t>
            </a:r>
          </a:p>
          <a:p>
            <a:r>
              <a:rPr lang="en-US" dirty="0" smtClean="0">
                <a:latin typeface="Arial" pitchFamily="-109" charset="0"/>
                <a:ea typeface="ＭＳ Ｐゴシック" pitchFamily="-109" charset="-128"/>
                <a:cs typeface="ＭＳ Ｐゴシック" pitchFamily="-109" charset="-128"/>
              </a:rPr>
              <a:t>the grant option, the revocation of privileges also cascaded. Thus, if Ann</a:t>
            </a:r>
          </a:p>
          <a:p>
            <a:r>
              <a:rPr lang="en-US" dirty="0" smtClean="0">
                <a:latin typeface="Arial" pitchFamily="-109" charset="0"/>
                <a:ea typeface="ＭＳ Ｐゴシック" pitchFamily="-109" charset="-128"/>
                <a:cs typeface="ＭＳ Ｐゴシック" pitchFamily="-109" charset="-128"/>
              </a:rPr>
              <a:t>revokes the access right to Bob and Chris, then the access right is also revoked</a:t>
            </a:r>
          </a:p>
          <a:p>
            <a:r>
              <a:rPr lang="en-US" dirty="0" smtClean="0">
                <a:latin typeface="Arial" pitchFamily="-109" charset="0"/>
                <a:ea typeface="ＭＳ Ｐゴシック" pitchFamily="-109" charset="-128"/>
                <a:cs typeface="ＭＳ Ｐゴシック" pitchFamily="-109" charset="-128"/>
              </a:rPr>
              <a:t>to David, Ellen, Jim, and Frank. A complication arises when a user receives the</a:t>
            </a:r>
          </a:p>
          <a:p>
            <a:r>
              <a:rPr lang="en-US" dirty="0" smtClean="0">
                <a:latin typeface="Arial" pitchFamily="-109" charset="0"/>
                <a:ea typeface="ＭＳ Ｐゴシック" pitchFamily="-109" charset="-128"/>
                <a:cs typeface="ＭＳ Ｐゴシック" pitchFamily="-109" charset="-128"/>
              </a:rPr>
              <a:t>same access right multiple times, as happens in the case of David. Suppose that</a:t>
            </a:r>
          </a:p>
          <a:p>
            <a:r>
              <a:rPr lang="en-US" dirty="0" smtClean="0">
                <a:latin typeface="Arial" pitchFamily="-109" charset="0"/>
                <a:ea typeface="ＭＳ Ｐゴシック" pitchFamily="-109" charset="-128"/>
                <a:cs typeface="ＭＳ Ｐゴシック" pitchFamily="-109" charset="-128"/>
              </a:rPr>
              <a:t>Bob revokes the privilege from David. David still has the access right because</a:t>
            </a:r>
          </a:p>
          <a:p>
            <a:r>
              <a:rPr lang="en-US" dirty="0" smtClean="0">
                <a:latin typeface="Arial" pitchFamily="-109" charset="0"/>
                <a:ea typeface="ＭＳ Ｐゴシック" pitchFamily="-109" charset="-128"/>
                <a:cs typeface="ＭＳ Ｐゴシック" pitchFamily="-109" charset="-128"/>
              </a:rPr>
              <a:t>it was granted by Chris at </a:t>
            </a:r>
            <a:r>
              <a:rPr lang="en-US" i="1" dirty="0" smtClean="0">
                <a:latin typeface="Arial" pitchFamily="-109" charset="0"/>
                <a:ea typeface="ＭＳ Ｐゴシック" pitchFamily="-109" charset="-128"/>
                <a:cs typeface="ＭＳ Ｐゴシック" pitchFamily="-109" charset="-128"/>
              </a:rPr>
              <a:t>t   = 50. However, David granted the access right to</a:t>
            </a:r>
          </a:p>
          <a:p>
            <a:r>
              <a:rPr lang="en-US" dirty="0" smtClean="0">
                <a:latin typeface="Arial" pitchFamily="-109" charset="0"/>
                <a:ea typeface="ＭＳ Ｐゴシック" pitchFamily="-109" charset="-128"/>
                <a:cs typeface="ＭＳ Ｐゴシック" pitchFamily="-109" charset="-128"/>
              </a:rPr>
              <a:t>Ellen after receiving the right, with grant option, from Bob but prior to receiving</a:t>
            </a:r>
          </a:p>
          <a:p>
            <a:r>
              <a:rPr lang="en-US" dirty="0" smtClean="0">
                <a:latin typeface="Arial" pitchFamily="-109" charset="0"/>
                <a:ea typeface="ＭＳ Ｐゴシック" pitchFamily="-109" charset="-128"/>
                <a:cs typeface="ＭＳ Ｐゴシック" pitchFamily="-109" charset="-128"/>
              </a:rPr>
              <a:t>it from </a:t>
            </a:r>
            <a:r>
              <a:rPr lang="en-US" dirty="0" err="1" smtClean="0">
                <a:latin typeface="Arial" pitchFamily="-109" charset="0"/>
                <a:ea typeface="ＭＳ Ｐゴシック" pitchFamily="-109" charset="-128"/>
                <a:cs typeface="ＭＳ Ｐゴシック" pitchFamily="-109" charset="-128"/>
              </a:rPr>
              <a:t>Chris.Most</a:t>
            </a:r>
            <a:r>
              <a:rPr lang="en-US" dirty="0" smtClean="0">
                <a:latin typeface="Arial" pitchFamily="-109" charset="0"/>
                <a:ea typeface="ＭＳ Ｐゴシック" pitchFamily="-109" charset="-128"/>
                <a:cs typeface="ＭＳ Ｐゴシック" pitchFamily="-109" charset="-128"/>
              </a:rPr>
              <a:t> implementations dictate that in this circumstance, the access</a:t>
            </a:r>
          </a:p>
          <a:p>
            <a:r>
              <a:rPr lang="en-US" dirty="0" smtClean="0">
                <a:latin typeface="Arial" pitchFamily="-109" charset="0"/>
                <a:ea typeface="ＭＳ Ｐゴシック" pitchFamily="-109" charset="-128"/>
                <a:cs typeface="ＭＳ Ｐゴシック" pitchFamily="-109" charset="-128"/>
              </a:rPr>
              <a:t>right to Ellen and therefore Jim is revoked when Bob revokes the access right</a:t>
            </a:r>
          </a:p>
          <a:p>
            <a:r>
              <a:rPr lang="en-US" dirty="0" smtClean="0">
                <a:latin typeface="Arial" pitchFamily="-109" charset="0"/>
                <a:ea typeface="ＭＳ Ｐゴシック" pitchFamily="-109" charset="-128"/>
                <a:cs typeface="ＭＳ Ｐゴシック" pitchFamily="-109" charset="-128"/>
              </a:rPr>
              <a:t>to David. This is because at </a:t>
            </a:r>
            <a:r>
              <a:rPr lang="en-US" i="1" dirty="0" smtClean="0">
                <a:latin typeface="Arial" pitchFamily="-109" charset="0"/>
                <a:ea typeface="ＭＳ Ｐゴシック" pitchFamily="-109" charset="-128"/>
                <a:cs typeface="ＭＳ Ｐゴシック" pitchFamily="-109" charset="-128"/>
              </a:rPr>
              <a:t>t =</a:t>
            </a:r>
            <a:r>
              <a:rPr lang="en-US" i="1" baseline="0" dirty="0" smtClean="0">
                <a:latin typeface="Arial" pitchFamily="-109" charset="0"/>
                <a:ea typeface="ＭＳ Ｐゴシック" pitchFamily="-109" charset="-128"/>
                <a:cs typeface="ＭＳ Ｐゴシック" pitchFamily="-109" charset="-128"/>
              </a:rPr>
              <a:t> </a:t>
            </a:r>
            <a:r>
              <a:rPr lang="en-US" i="1" dirty="0" smtClean="0">
                <a:latin typeface="Arial" pitchFamily="-109" charset="0"/>
                <a:ea typeface="ＭＳ Ｐゴシック" pitchFamily="-109" charset="-128"/>
                <a:cs typeface="ＭＳ Ｐゴシック" pitchFamily="-109" charset="-128"/>
              </a:rPr>
              <a:t>40, when David granted the access right to</a:t>
            </a:r>
          </a:p>
          <a:p>
            <a:r>
              <a:rPr lang="en-US" dirty="0" smtClean="0">
                <a:latin typeface="Arial" pitchFamily="-109" charset="0"/>
                <a:ea typeface="ＭＳ Ｐゴシック" pitchFamily="-109" charset="-128"/>
                <a:cs typeface="ＭＳ Ｐゴシック" pitchFamily="-109" charset="-128"/>
              </a:rPr>
              <a:t>Ellen, David only had the grant option to do this from Bob. When Bob revokes</a:t>
            </a:r>
          </a:p>
          <a:p>
            <a:r>
              <a:rPr lang="en-US" dirty="0" smtClean="0">
                <a:latin typeface="Arial" pitchFamily="-109" charset="0"/>
                <a:ea typeface="ＭＳ Ｐゴシック" pitchFamily="-109" charset="-128"/>
                <a:cs typeface="ＭＳ Ｐゴシック" pitchFamily="-109" charset="-128"/>
              </a:rPr>
              <a:t>the right, this causes all subsequent cascaded grants that are traceable solely</a:t>
            </a:r>
          </a:p>
          <a:p>
            <a:r>
              <a:rPr lang="en-US" dirty="0" smtClean="0">
                <a:latin typeface="Arial" pitchFamily="-109" charset="0"/>
                <a:ea typeface="ＭＳ Ｐゴシック" pitchFamily="-109" charset="-128"/>
                <a:cs typeface="ＭＳ Ｐゴシック" pitchFamily="-109" charset="-128"/>
              </a:rPr>
              <a:t>to Bob via David to be revoked. Because David granted the access right</a:t>
            </a:r>
          </a:p>
          <a:p>
            <a:r>
              <a:rPr lang="en-US" dirty="0" smtClean="0">
                <a:latin typeface="Arial" pitchFamily="-109" charset="0"/>
                <a:ea typeface="ＭＳ Ｐゴシック" pitchFamily="-109" charset="-128"/>
                <a:cs typeface="ＭＳ Ｐゴシック" pitchFamily="-109" charset="-128"/>
              </a:rPr>
              <a:t>to Frank after David was granted the access right with grant option from Chris,</a:t>
            </a:r>
          </a:p>
          <a:p>
            <a:r>
              <a:rPr lang="en-US" dirty="0" smtClean="0">
                <a:latin typeface="Arial" pitchFamily="-109" charset="0"/>
                <a:ea typeface="ＭＳ Ｐゴシック" pitchFamily="-109" charset="-128"/>
                <a:cs typeface="ＭＳ Ｐゴシック" pitchFamily="-109" charset="-128"/>
              </a:rPr>
              <a:t>the access right to Frank remains. These effects are shown in the lower portion of</a:t>
            </a:r>
          </a:p>
          <a:p>
            <a:r>
              <a:rPr lang="en-US" dirty="0" smtClean="0">
                <a:latin typeface="Arial" pitchFamily="-109" charset="0"/>
                <a:ea typeface="ＭＳ Ｐゴシック" pitchFamily="-109" charset="-128"/>
                <a:cs typeface="ＭＳ Ｐゴシック" pitchFamily="-109" charset="-128"/>
              </a:rPr>
              <a:t>Figure 5.6 .</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To generalize, the convention followed by most implementations is as follows.</a:t>
            </a:r>
          </a:p>
          <a:p>
            <a:r>
              <a:rPr lang="en-US" dirty="0" smtClean="0">
                <a:latin typeface="Arial" pitchFamily="-109" charset="0"/>
                <a:ea typeface="ＭＳ Ｐゴシック" pitchFamily="-109" charset="-128"/>
                <a:cs typeface="ＭＳ Ｐゴシック" pitchFamily="-109" charset="-128"/>
              </a:rPr>
              <a:t>When user A revokes an access right, any cascaded access right is also revoked,</a:t>
            </a:r>
          </a:p>
          <a:p>
            <a:r>
              <a:rPr lang="en-US" dirty="0" smtClean="0">
                <a:latin typeface="Arial" pitchFamily="-109" charset="0"/>
                <a:ea typeface="ＭＳ Ｐゴシック" pitchFamily="-109" charset="-128"/>
                <a:cs typeface="ＭＳ Ｐゴシック" pitchFamily="-109" charset="-128"/>
              </a:rPr>
              <a:t>unless that access right would exist even if the original grant from A had never</a:t>
            </a:r>
          </a:p>
          <a:p>
            <a:r>
              <a:rPr lang="en-US" dirty="0" smtClean="0">
                <a:latin typeface="Arial" pitchFamily="-109" charset="0"/>
                <a:ea typeface="ＭＳ Ｐゴシック" pitchFamily="-109" charset="-128"/>
                <a:cs typeface="ＭＳ Ｐゴシック" pitchFamily="-109" charset="-128"/>
              </a:rPr>
              <a:t>occurred. This convention was first proposed in [GRIF76].</a:t>
            </a:r>
          </a:p>
          <a:p>
            <a:endParaRPr lang="en-US"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2BA7207-1D25-9B41-87F2-0214F803B675}" type="slidenum">
              <a:rPr lang="en-AU">
                <a:solidFill>
                  <a:prstClr val="black"/>
                </a:solidFill>
              </a:rPr>
              <a:pPr/>
              <a:t>24</a:t>
            </a:fld>
            <a:endParaRPr lang="en-AU">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b="0" dirty="0" smtClean="0">
                <a:latin typeface="Arial" pitchFamily="-109" charset="0"/>
                <a:ea typeface="ＭＳ Ｐゴシック" pitchFamily="-109" charset="-128"/>
                <a:cs typeface="ＭＳ Ｐゴシック" pitchFamily="-109" charset="-128"/>
              </a:rPr>
              <a:t>A role-based access control (RBAC) scheme is a natural fit for database access</a:t>
            </a:r>
          </a:p>
          <a:p>
            <a:r>
              <a:rPr lang="en-US" b="0" dirty="0" smtClean="0">
                <a:latin typeface="Arial" pitchFamily="-109" charset="0"/>
                <a:ea typeface="ＭＳ Ｐゴシック" pitchFamily="-109" charset="-128"/>
                <a:cs typeface="ＭＳ Ｐゴシック" pitchFamily="-109" charset="-128"/>
              </a:rPr>
              <a:t>control. Unlike a file system associated with a single or a few applications, a</a:t>
            </a:r>
          </a:p>
          <a:p>
            <a:r>
              <a:rPr lang="en-US" b="0" dirty="0" smtClean="0">
                <a:latin typeface="Arial" pitchFamily="-109" charset="0"/>
                <a:ea typeface="ＭＳ Ｐゴシック" pitchFamily="-109" charset="-128"/>
                <a:cs typeface="ＭＳ Ｐゴシック" pitchFamily="-109" charset="-128"/>
              </a:rPr>
              <a:t>database system often supports dozens of applications. In such an environment,</a:t>
            </a:r>
          </a:p>
          <a:p>
            <a:r>
              <a:rPr lang="en-US" b="0" dirty="0" smtClean="0">
                <a:latin typeface="Arial" pitchFamily="-109" charset="0"/>
                <a:ea typeface="ＭＳ Ｐゴシック" pitchFamily="-109" charset="-128"/>
                <a:cs typeface="ＭＳ Ｐゴシック" pitchFamily="-109" charset="-128"/>
              </a:rPr>
              <a:t>an individual user may use a variety of applications to perform a variety of tasks,</a:t>
            </a:r>
          </a:p>
          <a:p>
            <a:r>
              <a:rPr lang="en-US" b="0" dirty="0" smtClean="0">
                <a:latin typeface="Arial" pitchFamily="-109" charset="0"/>
                <a:ea typeface="ＭＳ Ｐゴシック" pitchFamily="-109" charset="-128"/>
                <a:cs typeface="ＭＳ Ｐゴシック" pitchFamily="-109" charset="-128"/>
              </a:rPr>
              <a:t>each of which requires its own set of privileges. It would be poor administrative</a:t>
            </a:r>
          </a:p>
          <a:p>
            <a:r>
              <a:rPr lang="en-US" b="0" dirty="0" smtClean="0">
                <a:latin typeface="Arial" pitchFamily="-109" charset="0"/>
                <a:ea typeface="ＭＳ Ｐゴシック" pitchFamily="-109" charset="-128"/>
                <a:cs typeface="ＭＳ Ｐゴシック" pitchFamily="-109" charset="-128"/>
              </a:rPr>
              <a:t>practice to simply grant users all of the access rights they require for all the tasks</a:t>
            </a:r>
          </a:p>
          <a:p>
            <a:r>
              <a:rPr lang="en-US" b="0" dirty="0" smtClean="0">
                <a:latin typeface="Arial" pitchFamily="-109" charset="0"/>
                <a:ea typeface="ＭＳ Ｐゴシック" pitchFamily="-109" charset="-128"/>
                <a:cs typeface="ＭＳ Ｐゴシック" pitchFamily="-109" charset="-128"/>
              </a:rPr>
              <a:t>they perform. RBAC provides a means of easing the administrative burden and</a:t>
            </a:r>
          </a:p>
          <a:p>
            <a:r>
              <a:rPr lang="en-US" b="0" dirty="0" smtClean="0">
                <a:latin typeface="Arial" pitchFamily="-109" charset="0"/>
                <a:ea typeface="ＭＳ Ｐゴシック" pitchFamily="-109" charset="-128"/>
                <a:cs typeface="ＭＳ Ｐゴシック" pitchFamily="-109" charset="-128"/>
              </a:rPr>
              <a:t>improving security.</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In a discretionary access control environment, we can classify database users</a:t>
            </a:r>
          </a:p>
          <a:p>
            <a:r>
              <a:rPr lang="en-US" b="0" dirty="0" smtClean="0">
                <a:latin typeface="Arial" pitchFamily="-109" charset="0"/>
                <a:ea typeface="ＭＳ Ｐゴシック" pitchFamily="-109" charset="-128"/>
                <a:cs typeface="ＭＳ Ｐゴシック" pitchFamily="-109" charset="-128"/>
              </a:rPr>
              <a:t>in three broad categories: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Application owner: An end user who owns database objects (tables, columns,</a:t>
            </a:r>
          </a:p>
          <a:p>
            <a:r>
              <a:rPr lang="en-US" b="0" dirty="0" smtClean="0">
                <a:latin typeface="Arial" pitchFamily="-109" charset="0"/>
                <a:ea typeface="ＭＳ Ｐゴシック" pitchFamily="-109" charset="-128"/>
                <a:cs typeface="ＭＳ Ｐゴシック" pitchFamily="-109" charset="-128"/>
              </a:rPr>
              <a:t>rows) as part of an application. That is, the database objects are generated by</a:t>
            </a:r>
          </a:p>
          <a:p>
            <a:r>
              <a:rPr lang="en-US" b="0" dirty="0" smtClean="0">
                <a:latin typeface="Arial" pitchFamily="-109" charset="0"/>
                <a:ea typeface="ＭＳ Ｐゴシック" pitchFamily="-109" charset="-128"/>
                <a:cs typeface="ＭＳ Ｐゴシック" pitchFamily="-109" charset="-128"/>
              </a:rPr>
              <a:t>the application or are prepared for use by the application.</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End user other than application owner: An end user who operates on database</a:t>
            </a:r>
          </a:p>
          <a:p>
            <a:r>
              <a:rPr lang="en-US" b="0" dirty="0" smtClean="0">
                <a:latin typeface="Arial" pitchFamily="-109" charset="0"/>
                <a:ea typeface="ＭＳ Ｐゴシック" pitchFamily="-109" charset="-128"/>
                <a:cs typeface="ＭＳ Ｐゴシック" pitchFamily="-109" charset="-128"/>
              </a:rPr>
              <a:t>objects via a particular application but does not own any of the database objects.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Administrator: User who has administrative responsibility for part or all of the</a:t>
            </a:r>
          </a:p>
          <a:p>
            <a:r>
              <a:rPr lang="en-US" b="0" dirty="0" smtClean="0">
                <a:latin typeface="Arial" pitchFamily="-109" charset="0"/>
                <a:ea typeface="ＭＳ Ｐゴシック" pitchFamily="-109" charset="-128"/>
                <a:cs typeface="ＭＳ Ｐゴシック" pitchFamily="-109" charset="-128"/>
              </a:rPr>
              <a:t>database.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We can make some general statements about RBAC concerning these</a:t>
            </a:r>
          </a:p>
          <a:p>
            <a:r>
              <a:rPr lang="en-US" b="0" dirty="0" smtClean="0">
                <a:latin typeface="Arial" pitchFamily="-109" charset="0"/>
                <a:ea typeface="ＭＳ Ｐゴシック" pitchFamily="-109" charset="-128"/>
                <a:cs typeface="ＭＳ Ｐゴシック" pitchFamily="-109" charset="-128"/>
              </a:rPr>
              <a:t>three types of users. An application has associated with it a number of tasks,</a:t>
            </a:r>
          </a:p>
          <a:p>
            <a:r>
              <a:rPr lang="en-US" b="0" dirty="0" smtClean="0">
                <a:latin typeface="Arial" pitchFamily="-109" charset="0"/>
                <a:ea typeface="ＭＳ Ｐゴシック" pitchFamily="-109" charset="-128"/>
                <a:cs typeface="ＭＳ Ｐゴシック" pitchFamily="-109" charset="-128"/>
              </a:rPr>
              <a:t>with each task requiring specific access rights to portions of the database.</a:t>
            </a:r>
          </a:p>
          <a:p>
            <a:r>
              <a:rPr lang="en-US" b="0" dirty="0" smtClean="0">
                <a:latin typeface="Arial" pitchFamily="-109" charset="0"/>
                <a:ea typeface="ＭＳ Ｐゴシック" pitchFamily="-109" charset="-128"/>
                <a:cs typeface="ＭＳ Ｐゴシック" pitchFamily="-109" charset="-128"/>
              </a:rPr>
              <a:t>For each task, one or more roles can be defined that specify the needed access</a:t>
            </a:r>
          </a:p>
          <a:p>
            <a:r>
              <a:rPr lang="en-US" b="0" dirty="0" smtClean="0">
                <a:latin typeface="Arial" pitchFamily="-109" charset="0"/>
                <a:ea typeface="ＭＳ Ｐゴシック" pitchFamily="-109" charset="-128"/>
                <a:cs typeface="ＭＳ Ｐゴシック" pitchFamily="-109" charset="-128"/>
              </a:rPr>
              <a:t>rights. The application owner may assign roles to end users. Administrators are</a:t>
            </a:r>
          </a:p>
          <a:p>
            <a:r>
              <a:rPr lang="en-US" b="0" dirty="0" smtClean="0">
                <a:latin typeface="Arial" pitchFamily="-109" charset="0"/>
                <a:ea typeface="ＭＳ Ｐゴシック" pitchFamily="-109" charset="-128"/>
                <a:cs typeface="ＭＳ Ｐゴシック" pitchFamily="-109" charset="-128"/>
              </a:rPr>
              <a:t>responsible for more sensitive or general roles, including those having to do</a:t>
            </a:r>
          </a:p>
          <a:p>
            <a:r>
              <a:rPr lang="en-US" b="0" dirty="0" smtClean="0">
                <a:latin typeface="Arial" pitchFamily="-109" charset="0"/>
                <a:ea typeface="ＭＳ Ｐゴシック" pitchFamily="-109" charset="-128"/>
                <a:cs typeface="ＭＳ Ｐゴシック" pitchFamily="-109" charset="-128"/>
              </a:rPr>
              <a:t>with managing physical and logical database components, such as data files,</a:t>
            </a:r>
          </a:p>
          <a:p>
            <a:r>
              <a:rPr lang="en-US" b="0" dirty="0" smtClean="0">
                <a:latin typeface="Arial" pitchFamily="-109" charset="0"/>
                <a:ea typeface="ＭＳ Ｐゴシック" pitchFamily="-109" charset="-128"/>
                <a:cs typeface="ＭＳ Ｐゴシック" pitchFamily="-109" charset="-128"/>
              </a:rPr>
              <a:t>users, and security mechanisms. The system needs to be set up to give certain</a:t>
            </a:r>
          </a:p>
          <a:p>
            <a:r>
              <a:rPr lang="en-US" b="0" dirty="0" smtClean="0">
                <a:latin typeface="Arial" pitchFamily="-109" charset="0"/>
                <a:ea typeface="ＭＳ Ｐゴシック" pitchFamily="-109" charset="-128"/>
                <a:cs typeface="ＭＳ Ｐゴシック" pitchFamily="-109" charset="-128"/>
              </a:rPr>
              <a:t>administrators certain privileges. Administrators in turn can assign users to</a:t>
            </a:r>
          </a:p>
          <a:p>
            <a:r>
              <a:rPr lang="en-US" b="0" dirty="0" smtClean="0">
                <a:latin typeface="Arial" pitchFamily="-109" charset="0"/>
                <a:ea typeface="ＭＳ Ｐゴシック" pitchFamily="-109" charset="-128"/>
                <a:cs typeface="ＭＳ Ｐゴシック" pitchFamily="-109" charset="-128"/>
              </a:rPr>
              <a:t>administrative-related roles.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A database RBAC facility needs to provide the following capabilities: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Create and delete roles.</a:t>
            </a:r>
          </a:p>
          <a:p>
            <a:r>
              <a:rPr lang="en-US" b="0" dirty="0" smtClean="0">
                <a:latin typeface="Arial" pitchFamily="-109" charset="0"/>
                <a:ea typeface="ＭＳ Ｐゴシック" pitchFamily="-109" charset="-128"/>
                <a:cs typeface="ＭＳ Ｐゴシック" pitchFamily="-109" charset="-128"/>
              </a:rPr>
              <a:t>• Define permissions for a role.</a:t>
            </a:r>
          </a:p>
          <a:p>
            <a:r>
              <a:rPr lang="en-US" b="0" dirty="0" smtClean="0">
                <a:latin typeface="Arial" pitchFamily="-109" charset="0"/>
                <a:ea typeface="ＭＳ Ｐゴシック" pitchFamily="-109" charset="-128"/>
                <a:cs typeface="ＭＳ Ｐゴシック" pitchFamily="-109" charset="-128"/>
              </a:rPr>
              <a:t>• Assign and cancel assignment of users to roles.</a:t>
            </a:r>
          </a:p>
          <a:p>
            <a:endParaRPr lang="en-US" b="0"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A good example of the use of roles in database security is the RBAC</a:t>
            </a:r>
          </a:p>
          <a:p>
            <a:pPr>
              <a:defRPr/>
            </a:pPr>
            <a:r>
              <a:rPr lang="en-US" dirty="0" smtClean="0"/>
              <a:t>facility provided by Microsoft SQL Server. SQL Server supports three types of</a:t>
            </a:r>
          </a:p>
          <a:p>
            <a:pPr>
              <a:defRPr/>
            </a:pPr>
            <a:r>
              <a:rPr lang="en-US" dirty="0" smtClean="0"/>
              <a:t>roles: server roles, database roles, and user-defined roles. The first two types</a:t>
            </a:r>
          </a:p>
          <a:p>
            <a:pPr>
              <a:defRPr/>
            </a:pPr>
            <a:r>
              <a:rPr lang="en-US" dirty="0" smtClean="0"/>
              <a:t>of roles are referred to as fixed roles ( Table 5.2 ); these are preconfigured for a</a:t>
            </a:r>
          </a:p>
          <a:p>
            <a:pPr>
              <a:defRPr/>
            </a:pPr>
            <a:r>
              <a:rPr lang="en-US" dirty="0" smtClean="0"/>
              <a:t>system with specific access rights. The administrator or user cannot add, delete,</a:t>
            </a:r>
          </a:p>
          <a:p>
            <a:pPr>
              <a:defRPr/>
            </a:pPr>
            <a:r>
              <a:rPr lang="en-US" dirty="0" smtClean="0"/>
              <a:t>or modify fixed roles; it is only possible to add and remove users as members of</a:t>
            </a:r>
          </a:p>
          <a:p>
            <a:pPr>
              <a:defRPr/>
            </a:pPr>
            <a:r>
              <a:rPr lang="en-US" dirty="0" smtClean="0"/>
              <a:t>a fixed role.</a:t>
            </a:r>
          </a:p>
          <a:p>
            <a:pPr>
              <a:defRPr/>
            </a:pPr>
            <a:endParaRPr lang="en-US" b="1" dirty="0" smtClean="0"/>
          </a:p>
          <a:p>
            <a:pPr>
              <a:defRPr/>
            </a:pPr>
            <a:r>
              <a:rPr lang="en-US" b="1" dirty="0" smtClean="0"/>
              <a:t>Fixed server roles are defined at the server level and exist independently</a:t>
            </a:r>
          </a:p>
          <a:p>
            <a:pPr>
              <a:defRPr/>
            </a:pPr>
            <a:r>
              <a:rPr lang="en-US" dirty="0" smtClean="0"/>
              <a:t>of any user database. They are designed to ease the administrative task.</a:t>
            </a:r>
          </a:p>
          <a:p>
            <a:pPr>
              <a:defRPr/>
            </a:pPr>
            <a:r>
              <a:rPr lang="en-US" dirty="0" smtClean="0"/>
              <a:t>These roles have different permissions and are intended to provide the ability</a:t>
            </a:r>
          </a:p>
          <a:p>
            <a:pPr>
              <a:defRPr/>
            </a:pPr>
            <a:r>
              <a:rPr lang="en-US" dirty="0" smtClean="0"/>
              <a:t>to spread the administrative responsibilities without having to give out complete</a:t>
            </a:r>
          </a:p>
          <a:p>
            <a:pPr>
              <a:defRPr/>
            </a:pPr>
            <a:r>
              <a:rPr lang="en-US" dirty="0" smtClean="0"/>
              <a:t>control. Database administrators can use these fixed server roles to assign</a:t>
            </a:r>
          </a:p>
          <a:p>
            <a:pPr>
              <a:defRPr/>
            </a:pPr>
            <a:r>
              <a:rPr lang="en-US" dirty="0" smtClean="0"/>
              <a:t>different administrative tasks to personnel and give them only the rights they</a:t>
            </a:r>
          </a:p>
          <a:p>
            <a:pPr>
              <a:defRPr/>
            </a:pPr>
            <a:r>
              <a:rPr lang="en-US" dirty="0" smtClean="0"/>
              <a:t>absolutely need.</a:t>
            </a:r>
          </a:p>
          <a:p>
            <a:pPr>
              <a:defRPr/>
            </a:pPr>
            <a:endParaRPr lang="en-US" b="1" dirty="0" smtClean="0"/>
          </a:p>
          <a:p>
            <a:pPr>
              <a:defRPr/>
            </a:pPr>
            <a:r>
              <a:rPr lang="en-US" b="1" dirty="0" smtClean="0"/>
              <a:t>Fixed database roles operate at the level of an individual database. As with</a:t>
            </a:r>
          </a:p>
          <a:p>
            <a:pPr>
              <a:defRPr/>
            </a:pPr>
            <a:r>
              <a:rPr lang="en-US" dirty="0" smtClean="0"/>
              <a:t>fixed server roles, some of the fixed database roles, such as </a:t>
            </a:r>
            <a:r>
              <a:rPr lang="en-US" dirty="0" err="1" smtClean="0"/>
              <a:t>db_accessadmin</a:t>
            </a:r>
            <a:r>
              <a:rPr lang="en-US" dirty="0" smtClean="0"/>
              <a:t> and</a:t>
            </a:r>
          </a:p>
          <a:p>
            <a:pPr>
              <a:defRPr/>
            </a:pPr>
            <a:r>
              <a:rPr lang="en-US" dirty="0" err="1" smtClean="0"/>
              <a:t>db_securityadmin</a:t>
            </a:r>
            <a:r>
              <a:rPr lang="en-US" dirty="0" smtClean="0"/>
              <a:t>, are designed to assist a DBA with delegating administrative</a:t>
            </a:r>
          </a:p>
          <a:p>
            <a:pPr>
              <a:defRPr/>
            </a:pPr>
            <a:r>
              <a:rPr lang="en-US" dirty="0" smtClean="0"/>
              <a:t>responsibilities. Others, such as </a:t>
            </a:r>
            <a:r>
              <a:rPr lang="en-US" dirty="0" err="1" smtClean="0"/>
              <a:t>db_datareader</a:t>
            </a:r>
            <a:r>
              <a:rPr lang="en-US" dirty="0" smtClean="0"/>
              <a:t> and </a:t>
            </a:r>
            <a:r>
              <a:rPr lang="en-US" dirty="0" err="1" smtClean="0"/>
              <a:t>db_datawriter</a:t>
            </a:r>
            <a:r>
              <a:rPr lang="en-US" dirty="0" smtClean="0"/>
              <a:t>, are designed to</a:t>
            </a:r>
          </a:p>
          <a:p>
            <a:pPr>
              <a:defRPr/>
            </a:pPr>
            <a:r>
              <a:rPr lang="en-US" dirty="0" smtClean="0"/>
              <a:t>provide blanket permissions for an end user.</a:t>
            </a:r>
          </a:p>
          <a:p>
            <a:pPr>
              <a:defRPr/>
            </a:pPr>
            <a:endParaRPr lang="en-US" dirty="0" smtClean="0"/>
          </a:p>
          <a:p>
            <a:pPr>
              <a:defRPr/>
            </a:pPr>
            <a:r>
              <a:rPr lang="en-US" dirty="0" smtClean="0"/>
              <a:t>SQL Server allows users to create roles. These </a:t>
            </a:r>
            <a:r>
              <a:rPr lang="en-US" b="1" dirty="0" smtClean="0"/>
              <a:t>user-defined roles can</a:t>
            </a:r>
          </a:p>
          <a:p>
            <a:pPr>
              <a:defRPr/>
            </a:pPr>
            <a:r>
              <a:rPr lang="en-US" dirty="0" smtClean="0"/>
              <a:t>then be assigned access rights to portions of the database. A user with proper</a:t>
            </a:r>
          </a:p>
          <a:p>
            <a:pPr>
              <a:defRPr/>
            </a:pPr>
            <a:r>
              <a:rPr lang="en-US" dirty="0" smtClean="0"/>
              <a:t>authorization (typically, a user assigned to the </a:t>
            </a:r>
            <a:r>
              <a:rPr lang="en-US" dirty="0" err="1" smtClean="0"/>
              <a:t>db_securityadmin</a:t>
            </a:r>
            <a:r>
              <a:rPr lang="en-US" dirty="0" smtClean="0"/>
              <a:t> role) may</a:t>
            </a:r>
          </a:p>
          <a:p>
            <a:pPr>
              <a:defRPr/>
            </a:pPr>
            <a:r>
              <a:rPr lang="en-US" dirty="0" smtClean="0"/>
              <a:t>define a new role and associate access rights with the role. There are two</a:t>
            </a:r>
          </a:p>
          <a:p>
            <a:pPr>
              <a:defRPr/>
            </a:pPr>
            <a:r>
              <a:rPr lang="en-US" dirty="0" smtClean="0"/>
              <a:t>types of user-defined roles: standard and application. For a standard role,</a:t>
            </a:r>
          </a:p>
          <a:p>
            <a:pPr>
              <a:defRPr/>
            </a:pPr>
            <a:r>
              <a:rPr lang="en-US" dirty="0" smtClean="0"/>
              <a:t>an authorized user can assign other users to the role. An application role is</a:t>
            </a:r>
          </a:p>
          <a:p>
            <a:pPr>
              <a:defRPr/>
            </a:pPr>
            <a:r>
              <a:rPr lang="en-US" dirty="0" smtClean="0"/>
              <a:t>associated with an application rather than with a group of users and requires</a:t>
            </a:r>
          </a:p>
          <a:p>
            <a:pPr>
              <a:defRPr/>
            </a:pPr>
            <a:r>
              <a:rPr lang="en-US" dirty="0" smtClean="0"/>
              <a:t>a password. The role is activated when an application executes the appropriate</a:t>
            </a:r>
          </a:p>
          <a:p>
            <a:pPr>
              <a:defRPr/>
            </a:pPr>
            <a:r>
              <a:rPr lang="en-US" dirty="0" smtClean="0"/>
              <a:t>code. A user who has access to the application can use the application role for</a:t>
            </a:r>
          </a:p>
          <a:p>
            <a:pPr>
              <a:defRPr/>
            </a:pPr>
            <a:r>
              <a:rPr lang="en-US" dirty="0" smtClean="0"/>
              <a:t>database access. Often database applications enforce their own security based on</a:t>
            </a:r>
          </a:p>
          <a:p>
            <a:pPr>
              <a:defRPr/>
            </a:pPr>
            <a:r>
              <a:rPr lang="en-US" dirty="0" smtClean="0"/>
              <a:t>the application logic. For example, you can use an application role with its own</a:t>
            </a:r>
          </a:p>
          <a:p>
            <a:pPr>
              <a:defRPr/>
            </a:pPr>
            <a:r>
              <a:rPr lang="en-US" dirty="0" smtClean="0"/>
              <a:t>password to allow the particular user to obtain and modify any data only during</a:t>
            </a:r>
          </a:p>
          <a:p>
            <a:pPr>
              <a:defRPr/>
            </a:pPr>
            <a:r>
              <a:rPr lang="en-US" dirty="0" smtClean="0"/>
              <a:t>specific hours. Thus, you can realize more complex security management within</a:t>
            </a:r>
          </a:p>
          <a:p>
            <a:pPr>
              <a:defRPr/>
            </a:pPr>
            <a:r>
              <a:rPr lang="en-US" dirty="0" smtClean="0"/>
              <a:t>the application logic.</a:t>
            </a:r>
            <a:endParaRPr lang="en-US" dirty="0"/>
          </a:p>
        </p:txBody>
      </p:sp>
      <p:sp>
        <p:nvSpPr>
          <p:cNvPr id="43012" name="Slide Number Placeholder 3"/>
          <p:cNvSpPr>
            <a:spLocks noGrp="1"/>
          </p:cNvSpPr>
          <p:nvPr>
            <p:ph type="sldNum" sz="quarter" idx="5"/>
          </p:nvPr>
        </p:nvSpPr>
        <p:spPr>
          <a:noFill/>
        </p:spPr>
        <p:txBody>
          <a:bodyPr/>
          <a:lstStyle/>
          <a:p>
            <a:fld id="{943F6A40-889E-C54C-91D1-A7E20491FE7B}" type="slidenum">
              <a:rPr lang="en-AU" smtClean="0">
                <a:solidFill>
                  <a:prstClr val="black"/>
                </a:solidFill>
              </a:rPr>
              <a:pPr/>
              <a:t>25</a:t>
            </a:fld>
            <a:endParaRPr lang="en-AU"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205C64A-2167-0E48-9646-7AAF3D7FCD35}" type="slidenum">
              <a:rPr lang="en-AU">
                <a:solidFill>
                  <a:prstClr val="black"/>
                </a:solidFill>
              </a:rPr>
              <a:pPr/>
              <a:t>26</a:t>
            </a:fld>
            <a:endParaRPr lang="en-AU">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Inference, as it relates to database security, is the process of performing authorized</a:t>
            </a:r>
          </a:p>
          <a:p>
            <a:r>
              <a:rPr lang="en-US" dirty="0" smtClean="0">
                <a:latin typeface="Arial" pitchFamily="-109" charset="0"/>
                <a:ea typeface="ＭＳ Ｐゴシック" pitchFamily="-109" charset="-128"/>
                <a:cs typeface="ＭＳ Ｐゴシック" pitchFamily="-109" charset="-128"/>
              </a:rPr>
              <a:t>queries and deducing unauthorized information from the legitimate responses</a:t>
            </a:r>
          </a:p>
          <a:p>
            <a:r>
              <a:rPr lang="en-US" dirty="0" smtClean="0">
                <a:latin typeface="Arial" pitchFamily="-109" charset="0"/>
                <a:ea typeface="ＭＳ Ｐゴシック" pitchFamily="-109" charset="-128"/>
                <a:cs typeface="ＭＳ Ｐゴシック" pitchFamily="-109" charset="-128"/>
              </a:rPr>
              <a:t>received. The inference problem arises when the combination of a number of</a:t>
            </a:r>
          </a:p>
          <a:p>
            <a:r>
              <a:rPr lang="en-US" dirty="0" smtClean="0">
                <a:latin typeface="Arial" pitchFamily="-109" charset="0"/>
                <a:ea typeface="ＭＳ Ｐゴシック" pitchFamily="-109" charset="-128"/>
                <a:cs typeface="ＭＳ Ｐゴシック" pitchFamily="-109" charset="-128"/>
              </a:rPr>
              <a:t>data items is more sensitive than the individual items, or when a combination of</a:t>
            </a:r>
          </a:p>
          <a:p>
            <a:r>
              <a:rPr lang="en-US" dirty="0" smtClean="0">
                <a:latin typeface="Arial" pitchFamily="-109" charset="0"/>
                <a:ea typeface="ＭＳ Ｐゴシック" pitchFamily="-109" charset="-128"/>
                <a:cs typeface="ＭＳ Ｐゴシック" pitchFamily="-109" charset="-128"/>
              </a:rPr>
              <a:t>data items can be used to infer data of a higher sensitivity. Figure 5.7 illustrates</a:t>
            </a:r>
          </a:p>
          <a:p>
            <a:r>
              <a:rPr lang="en-US" dirty="0" smtClean="0">
                <a:latin typeface="Arial" pitchFamily="-109" charset="0"/>
                <a:ea typeface="ＭＳ Ｐゴシック" pitchFamily="-109" charset="-128"/>
                <a:cs typeface="ＭＳ Ｐゴシック" pitchFamily="-109" charset="-128"/>
              </a:rPr>
              <a:t>the process. The attacker may make use of </a:t>
            </a:r>
            <a:r>
              <a:rPr lang="en-US" dirty="0" err="1" smtClean="0">
                <a:latin typeface="Arial" pitchFamily="-109" charset="0"/>
                <a:ea typeface="ＭＳ Ｐゴシック" pitchFamily="-109" charset="-128"/>
                <a:cs typeface="ＭＳ Ｐゴシック" pitchFamily="-109" charset="-128"/>
              </a:rPr>
              <a:t>nonsensitive</a:t>
            </a:r>
            <a:r>
              <a:rPr lang="en-US" dirty="0" smtClean="0">
                <a:latin typeface="Arial" pitchFamily="-109" charset="0"/>
                <a:ea typeface="ＭＳ Ｐゴシック" pitchFamily="-109" charset="-128"/>
                <a:cs typeface="ＭＳ Ｐゴシック" pitchFamily="-109" charset="-128"/>
              </a:rPr>
              <a:t> data as well as metadata.</a:t>
            </a:r>
          </a:p>
          <a:p>
            <a:r>
              <a:rPr lang="en-US" dirty="0" smtClean="0">
                <a:latin typeface="Arial" pitchFamily="-109" charset="0"/>
                <a:ea typeface="ＭＳ Ｐゴシック" pitchFamily="-109" charset="-128"/>
                <a:cs typeface="ＭＳ Ｐゴシック" pitchFamily="-109" charset="-128"/>
              </a:rPr>
              <a:t>Metadata refers to knowledge about correlations or dependencies among data</a:t>
            </a:r>
          </a:p>
          <a:p>
            <a:r>
              <a:rPr lang="en-US" dirty="0" smtClean="0">
                <a:latin typeface="Arial" pitchFamily="-109" charset="0"/>
                <a:ea typeface="ＭＳ Ｐゴシック" pitchFamily="-109" charset="-128"/>
                <a:cs typeface="ＭＳ Ｐゴシック" pitchFamily="-109" charset="-128"/>
              </a:rPr>
              <a:t>items that can be used to deduce information not otherwise available to a</a:t>
            </a:r>
          </a:p>
          <a:p>
            <a:r>
              <a:rPr lang="en-US" dirty="0" smtClean="0">
                <a:latin typeface="Arial" pitchFamily="-109" charset="0"/>
                <a:ea typeface="ＭＳ Ｐゴシック" pitchFamily="-109" charset="-128"/>
                <a:cs typeface="ＭＳ Ｐゴシック" pitchFamily="-109" charset="-128"/>
              </a:rPr>
              <a:t>particular user. The information transfer path by which unauthorized data is</a:t>
            </a:r>
          </a:p>
          <a:p>
            <a:r>
              <a:rPr lang="en-US" dirty="0" smtClean="0">
                <a:latin typeface="Arial" pitchFamily="-109" charset="0"/>
                <a:ea typeface="ＭＳ Ｐゴシック" pitchFamily="-109" charset="-128"/>
                <a:cs typeface="ＭＳ Ｐゴシック" pitchFamily="-109" charset="-128"/>
              </a:rPr>
              <a:t>obtained is referred to as an </a:t>
            </a:r>
            <a:r>
              <a:rPr lang="en-US" b="1" dirty="0" smtClean="0">
                <a:latin typeface="Arial" pitchFamily="-109" charset="0"/>
                <a:ea typeface="ＭＳ Ｐゴシック" pitchFamily="-109" charset="-128"/>
                <a:cs typeface="ＭＳ Ｐゴシック" pitchFamily="-109" charset="-128"/>
              </a:rPr>
              <a:t>inference channel .</a:t>
            </a:r>
            <a:endParaRPr lang="en-US"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7F0CFB9-E128-4B40-BB91-6403C7E178AB}" type="slidenum">
              <a:rPr lang="en-AU">
                <a:solidFill>
                  <a:prstClr val="black"/>
                </a:solidFill>
              </a:rPr>
              <a:pPr/>
              <a:t>27</a:t>
            </a:fld>
            <a:endParaRPr lang="en-AU">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In general terms, two inference techniques can be used to derive additional</a:t>
            </a:r>
          </a:p>
          <a:p>
            <a:r>
              <a:rPr lang="en-US" dirty="0" smtClean="0">
                <a:latin typeface="Arial" pitchFamily="-109" charset="0"/>
                <a:ea typeface="ＭＳ Ｐゴシック" pitchFamily="-109" charset="-128"/>
                <a:cs typeface="ＭＳ Ｐゴシック" pitchFamily="-109" charset="-128"/>
              </a:rPr>
              <a:t>information: analyzing functional dependencies between attributes within a table</a:t>
            </a:r>
          </a:p>
          <a:p>
            <a:r>
              <a:rPr lang="en-US" dirty="0" smtClean="0">
                <a:latin typeface="Arial" pitchFamily="-109" charset="0"/>
                <a:ea typeface="ＭＳ Ｐゴシック" pitchFamily="-109" charset="-128"/>
                <a:cs typeface="ＭＳ Ｐゴシック" pitchFamily="-109" charset="-128"/>
              </a:rPr>
              <a:t>or across tables, and merging views with the same constraints.</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An example of the latter shown in Figure 5.8 , illustrates</a:t>
            </a:r>
          </a:p>
          <a:p>
            <a:r>
              <a:rPr lang="en-US" dirty="0" smtClean="0">
                <a:latin typeface="Arial" pitchFamily="-109" charset="0"/>
                <a:ea typeface="ＭＳ Ｐゴシック" pitchFamily="-109" charset="-128"/>
                <a:cs typeface="ＭＳ Ｐゴシック" pitchFamily="-109" charset="-128"/>
              </a:rPr>
              <a:t>the inference problem. </a:t>
            </a:r>
          </a:p>
          <a:p>
            <a:endParaRPr lang="en-US" dirty="0" smtClean="0">
              <a:latin typeface="Arial" pitchFamily="-109" charset="0"/>
              <a:ea typeface="ＭＳ Ｐゴシック" pitchFamily="-109" charset="-128"/>
              <a:cs typeface="ＭＳ Ｐゴシック" pitchFamily="-109" charset="-128"/>
            </a:endParaRPr>
          </a:p>
          <a:p>
            <a:r>
              <a:rPr lang="en-US" sz="1300" dirty="0">
                <a:latin typeface="Arial" pitchFamily="-110" charset="0"/>
                <a:ea typeface="ＭＳ Ｐゴシック" pitchFamily="-110" charset="-128"/>
                <a:cs typeface="ＭＳ Ｐゴシック" pitchFamily="-110" charset="-128"/>
              </a:rPr>
              <a:t> Users of these views are not authorized to access the relationship between</a:t>
            </a:r>
          </a:p>
          <a:p>
            <a:r>
              <a:rPr lang="en-US" sz="1300" dirty="0">
                <a:latin typeface="Arial" pitchFamily="-110" charset="0"/>
                <a:ea typeface="ＭＳ Ｐゴシック" pitchFamily="-110" charset="-128"/>
                <a:cs typeface="ＭＳ Ｐゴシック" pitchFamily="-110" charset="-128"/>
              </a:rPr>
              <a:t>Item and Cost. A user who has access to either or both views cannot infer</a:t>
            </a:r>
          </a:p>
          <a:p>
            <a:r>
              <a:rPr lang="en-US" sz="1300" dirty="0">
                <a:latin typeface="Arial" pitchFamily="-110" charset="0"/>
                <a:ea typeface="ＭＳ Ｐゴシック" pitchFamily="-110" charset="-128"/>
                <a:cs typeface="ＭＳ Ｐゴシック" pitchFamily="-110" charset="-128"/>
              </a:rPr>
              <a:t>the relationship by functional dependencies. That is, there is not a functional</a:t>
            </a:r>
          </a:p>
          <a:p>
            <a:r>
              <a:rPr lang="en-US" sz="1300" dirty="0">
                <a:latin typeface="Arial" pitchFamily="-110" charset="0"/>
                <a:ea typeface="ＭＳ Ｐゴシック" pitchFamily="-110" charset="-128"/>
                <a:cs typeface="ＭＳ Ｐゴシック" pitchFamily="-110" charset="-128"/>
              </a:rPr>
              <a:t>relationship between Item and Cost such that knowing Item and perhaps other</a:t>
            </a:r>
          </a:p>
          <a:p>
            <a:r>
              <a:rPr lang="en-US" sz="1300" dirty="0">
                <a:latin typeface="Arial" pitchFamily="-110" charset="0"/>
                <a:ea typeface="ＭＳ Ｐゴシック" pitchFamily="-110" charset="-128"/>
                <a:cs typeface="ＭＳ Ｐゴシック" pitchFamily="-110" charset="-128"/>
              </a:rPr>
              <a:t>information is sufficient to deduce Cost. However, suppose the two views</a:t>
            </a:r>
          </a:p>
          <a:p>
            <a:r>
              <a:rPr lang="en-US" sz="1300" dirty="0">
                <a:latin typeface="Arial" pitchFamily="-110" charset="0"/>
                <a:ea typeface="ＭＳ Ｐゴシック" pitchFamily="-110" charset="-128"/>
                <a:cs typeface="ＭＳ Ｐゴシック" pitchFamily="-110" charset="-128"/>
              </a:rPr>
              <a:t>are created with the access constraint that Item and Cost cannot be accessed</a:t>
            </a:r>
          </a:p>
          <a:p>
            <a:r>
              <a:rPr lang="en-US" sz="1300" dirty="0">
                <a:latin typeface="Arial" pitchFamily="-110" charset="0"/>
                <a:ea typeface="ＭＳ Ｐゴシック" pitchFamily="-110" charset="-128"/>
                <a:cs typeface="ＭＳ Ｐゴシック" pitchFamily="-110" charset="-128"/>
              </a:rPr>
              <a:t>together. A user who knows the structure of the Inventory table and who knows</a:t>
            </a:r>
          </a:p>
          <a:p>
            <a:r>
              <a:rPr lang="en-US" sz="1300" dirty="0">
                <a:latin typeface="Arial" pitchFamily="-110" charset="0"/>
                <a:ea typeface="ＭＳ Ｐゴシック" pitchFamily="-110" charset="-128"/>
                <a:cs typeface="ＭＳ Ｐゴシック" pitchFamily="-110" charset="-128"/>
              </a:rPr>
              <a:t>that the view tables maintain the same row order as the Inventory table is then</a:t>
            </a:r>
          </a:p>
          <a:p>
            <a:r>
              <a:rPr lang="en-US" sz="1300" dirty="0">
                <a:latin typeface="Arial" pitchFamily="-110" charset="0"/>
                <a:ea typeface="ＭＳ Ｐゴシック" pitchFamily="-110" charset="-128"/>
                <a:cs typeface="ＭＳ Ｐゴシック" pitchFamily="-110" charset="-128"/>
              </a:rPr>
              <a:t>able to merge the two views to construct the table shown in Figure 5.8c. This</a:t>
            </a:r>
          </a:p>
          <a:p>
            <a:r>
              <a:rPr lang="en-US" sz="1300" dirty="0">
                <a:latin typeface="Arial" pitchFamily="-110" charset="0"/>
                <a:ea typeface="ＭＳ Ｐゴシック" pitchFamily="-110" charset="-128"/>
                <a:cs typeface="ＭＳ Ｐゴシック" pitchFamily="-110" charset="-128"/>
              </a:rPr>
              <a:t>violates the access control policy that the relationship of attributes Item and</a:t>
            </a:r>
          </a:p>
          <a:p>
            <a:r>
              <a:rPr lang="en-US" sz="1300" dirty="0">
                <a:latin typeface="Arial" pitchFamily="-110" charset="0"/>
                <a:ea typeface="ＭＳ Ｐゴシック" pitchFamily="-110" charset="-128"/>
                <a:cs typeface="ＭＳ Ｐゴシック" pitchFamily="-110" charset="-128"/>
              </a:rPr>
              <a:t>Cost must not be disclosed.</a:t>
            </a:r>
            <a:endParaRPr lang="en-US"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E6ED197-ABAB-A745-AC98-4C8C7BBB9E0A}" type="slidenum">
              <a:rPr lang="en-AU">
                <a:solidFill>
                  <a:prstClr val="black"/>
                </a:solidFill>
              </a:rPr>
              <a:pPr/>
              <a:t>28</a:t>
            </a:fld>
            <a:endParaRPr lang="en-AU">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b="0" dirty="0" smtClean="0">
                <a:latin typeface="Arial" pitchFamily="-109" charset="0"/>
                <a:ea typeface="ＭＳ Ｐゴシック" pitchFamily="-109" charset="-128"/>
                <a:cs typeface="ＭＳ Ｐゴシック" pitchFamily="-109" charset="-128"/>
              </a:rPr>
              <a:t>In general terms, there are two approaches to dealing with the threat of</a:t>
            </a:r>
          </a:p>
          <a:p>
            <a:r>
              <a:rPr lang="en-US" b="0" dirty="0" smtClean="0">
                <a:latin typeface="Arial" pitchFamily="-109" charset="0"/>
                <a:ea typeface="ＭＳ Ｐゴシック" pitchFamily="-109" charset="-128"/>
                <a:cs typeface="ＭＳ Ｐゴシック" pitchFamily="-109" charset="-128"/>
              </a:rPr>
              <a:t>disclosure by inference: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Inference detection during database design: This approach removes an</a:t>
            </a:r>
          </a:p>
          <a:p>
            <a:r>
              <a:rPr lang="en-US" b="0" dirty="0" smtClean="0">
                <a:latin typeface="Arial" pitchFamily="-109" charset="0"/>
                <a:ea typeface="ＭＳ Ｐゴシック" pitchFamily="-109" charset="-128"/>
                <a:cs typeface="ＭＳ Ｐゴシック" pitchFamily="-109" charset="-128"/>
              </a:rPr>
              <a:t>inference channel by altering the database structure or by changing the</a:t>
            </a:r>
          </a:p>
          <a:p>
            <a:r>
              <a:rPr lang="en-US" b="0" dirty="0" smtClean="0">
                <a:latin typeface="Arial" pitchFamily="-109" charset="0"/>
                <a:ea typeface="ＭＳ Ｐゴシック" pitchFamily="-109" charset="-128"/>
                <a:cs typeface="ＭＳ Ｐゴシック" pitchFamily="-109" charset="-128"/>
              </a:rPr>
              <a:t>access control regime to prevent inference. Examples include removing</a:t>
            </a:r>
          </a:p>
          <a:p>
            <a:r>
              <a:rPr lang="en-US" b="0" dirty="0" smtClean="0">
                <a:latin typeface="Arial" pitchFamily="-109" charset="0"/>
                <a:ea typeface="ＭＳ Ｐゴシック" pitchFamily="-109" charset="-128"/>
                <a:cs typeface="ＭＳ Ｐゴシック" pitchFamily="-109" charset="-128"/>
              </a:rPr>
              <a:t>data dependencies by splitting a table into multiple tables or using more</a:t>
            </a:r>
          </a:p>
          <a:p>
            <a:r>
              <a:rPr lang="en-US" b="0" dirty="0" smtClean="0">
                <a:latin typeface="Arial" pitchFamily="-109" charset="0"/>
                <a:ea typeface="ＭＳ Ｐゴシック" pitchFamily="-109" charset="-128"/>
                <a:cs typeface="ＭＳ Ｐゴシック" pitchFamily="-109" charset="-128"/>
              </a:rPr>
              <a:t>fine-grained access control roles in an RBAC scheme. Techniques in</a:t>
            </a:r>
          </a:p>
          <a:p>
            <a:r>
              <a:rPr lang="en-US" b="0" dirty="0" smtClean="0">
                <a:latin typeface="Arial" pitchFamily="-109" charset="0"/>
                <a:ea typeface="ＭＳ Ｐゴシック" pitchFamily="-109" charset="-128"/>
                <a:cs typeface="ＭＳ Ｐゴシック" pitchFamily="-109" charset="-128"/>
              </a:rPr>
              <a:t>this category often result in unnecessarily stricter access controls that</a:t>
            </a:r>
          </a:p>
          <a:p>
            <a:r>
              <a:rPr lang="en-US" b="0" dirty="0" smtClean="0">
                <a:latin typeface="Arial" pitchFamily="-109" charset="0"/>
                <a:ea typeface="ＭＳ Ｐゴシック" pitchFamily="-109" charset="-128"/>
                <a:cs typeface="ＭＳ Ｐゴシック" pitchFamily="-109" charset="-128"/>
              </a:rPr>
              <a:t>reduce availability.</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 Inference detection at query time: This approach seeks to eliminate an</a:t>
            </a:r>
          </a:p>
          <a:p>
            <a:r>
              <a:rPr lang="en-US" b="0" dirty="0" smtClean="0">
                <a:latin typeface="Arial" pitchFamily="-109" charset="0"/>
                <a:ea typeface="ＭＳ Ｐゴシック" pitchFamily="-109" charset="-128"/>
                <a:cs typeface="ＭＳ Ｐゴシック" pitchFamily="-109" charset="-128"/>
              </a:rPr>
              <a:t>inference channel violation during a query or series of queries. If an inference</a:t>
            </a:r>
          </a:p>
          <a:p>
            <a:r>
              <a:rPr lang="en-US" b="0" dirty="0" smtClean="0">
                <a:latin typeface="Arial" pitchFamily="-109" charset="0"/>
                <a:ea typeface="ＭＳ Ｐゴシック" pitchFamily="-109" charset="-128"/>
                <a:cs typeface="ＭＳ Ｐゴシック" pitchFamily="-109" charset="-128"/>
              </a:rPr>
              <a:t>channel is detected, the query is denied or altered.</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For either of the preceding approaches, some inference detection</a:t>
            </a:r>
          </a:p>
          <a:p>
            <a:r>
              <a:rPr lang="en-US" b="0" dirty="0" smtClean="0">
                <a:latin typeface="Arial" pitchFamily="-109" charset="0"/>
                <a:ea typeface="ＭＳ Ｐゴシック" pitchFamily="-109" charset="-128"/>
                <a:cs typeface="ＭＳ Ｐゴシック" pitchFamily="-109" charset="-128"/>
              </a:rPr>
              <a:t>algorithm is needed. This is a difficult problem and the subject of ongoing</a:t>
            </a:r>
          </a:p>
          <a:p>
            <a:r>
              <a:rPr lang="en-US" b="0" dirty="0" smtClean="0">
                <a:latin typeface="Arial" pitchFamily="-109" charset="0"/>
                <a:ea typeface="ＭＳ Ｐゴシック" pitchFamily="-109" charset="-128"/>
                <a:cs typeface="ＭＳ Ｐゴシック" pitchFamily="-109" charset="-128"/>
              </a:rPr>
              <a:t>research. To give some appreciation of the difficulty, we present an example</a:t>
            </a:r>
          </a:p>
          <a:p>
            <a:r>
              <a:rPr lang="en-US" b="0" dirty="0" smtClean="0">
                <a:latin typeface="Arial" pitchFamily="-109" charset="0"/>
                <a:ea typeface="ＭＳ Ｐゴシック" pitchFamily="-109" charset="-128"/>
                <a:cs typeface="ＭＳ Ｐゴシック" pitchFamily="-109" charset="-128"/>
              </a:rPr>
              <a:t>taken from [LUNT89]. Consider a database containing personnel information,</a:t>
            </a:r>
          </a:p>
          <a:p>
            <a:r>
              <a:rPr lang="en-US" b="0" dirty="0" smtClean="0">
                <a:latin typeface="Arial" pitchFamily="-109" charset="0"/>
                <a:ea typeface="ＭＳ Ｐゴシック" pitchFamily="-109" charset="-128"/>
                <a:cs typeface="ＭＳ Ｐゴシック" pitchFamily="-109" charset="-128"/>
              </a:rPr>
              <a:t>including names, addresses, and salaries of employees. Individually, the name,</a:t>
            </a:r>
          </a:p>
          <a:p>
            <a:r>
              <a:rPr lang="en-US" b="0" dirty="0" smtClean="0">
                <a:latin typeface="Arial" pitchFamily="-109" charset="0"/>
                <a:ea typeface="ＭＳ Ｐゴシック" pitchFamily="-109" charset="-128"/>
                <a:cs typeface="ＭＳ Ｐゴシック" pitchFamily="-109" charset="-128"/>
              </a:rPr>
              <a:t>address, and salary information is available to a subordinate role, such as</a:t>
            </a:r>
          </a:p>
          <a:p>
            <a:r>
              <a:rPr lang="en-US" b="0" dirty="0" smtClean="0">
                <a:latin typeface="Arial" pitchFamily="-109" charset="0"/>
                <a:ea typeface="ＭＳ Ｐゴシック" pitchFamily="-109" charset="-128"/>
                <a:cs typeface="ＭＳ Ｐゴシック" pitchFamily="-109" charset="-128"/>
              </a:rPr>
              <a:t>Clerk, but the association of names and salaries is restricted to a superior role,</a:t>
            </a:r>
          </a:p>
          <a:p>
            <a:r>
              <a:rPr lang="en-US" b="0" dirty="0" smtClean="0">
                <a:latin typeface="Arial" pitchFamily="-109" charset="0"/>
                <a:ea typeface="ＭＳ Ｐゴシック" pitchFamily="-109" charset="-128"/>
                <a:cs typeface="ＭＳ Ｐゴシック" pitchFamily="-109" charset="-128"/>
              </a:rPr>
              <a:t>such as Administrator. This is similar to the problem illustrated in Figure 5.8.</a:t>
            </a:r>
          </a:p>
          <a:p>
            <a:r>
              <a:rPr lang="en-US" b="0" dirty="0" smtClean="0">
                <a:latin typeface="Arial" pitchFamily="-109" charset="0"/>
                <a:ea typeface="ＭＳ Ｐゴシック" pitchFamily="-109" charset="-128"/>
                <a:cs typeface="ＭＳ Ｐゴシック" pitchFamily="-109" charset="-128"/>
              </a:rPr>
              <a:t>One solution to this problem is to construct three tables, which include the</a:t>
            </a:r>
          </a:p>
          <a:p>
            <a:r>
              <a:rPr lang="en-US" b="0" dirty="0" smtClean="0">
                <a:latin typeface="Arial" pitchFamily="-109" charset="0"/>
                <a:ea typeface="ＭＳ Ｐゴシック" pitchFamily="-109" charset="-128"/>
                <a:cs typeface="ＭＳ Ｐゴシック" pitchFamily="-109" charset="-128"/>
              </a:rPr>
              <a:t>following information:</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Employees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 Name, Address)</a:t>
            </a:r>
          </a:p>
          <a:p>
            <a:r>
              <a:rPr lang="en-US" b="0" dirty="0" smtClean="0">
                <a:latin typeface="Arial" pitchFamily="-109" charset="0"/>
                <a:ea typeface="ＭＳ Ｐゴシック" pitchFamily="-109" charset="-128"/>
                <a:cs typeface="ＭＳ Ｐゴシック" pitchFamily="-109" charset="-128"/>
              </a:rPr>
              <a:t>Salaries (S#, Salary)</a:t>
            </a:r>
          </a:p>
          <a:p>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-Salary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 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where each line consists of the table name followed by a list of column names for that</a:t>
            </a:r>
          </a:p>
          <a:p>
            <a:r>
              <a:rPr lang="en-US" b="0" dirty="0" smtClean="0">
                <a:latin typeface="Arial" pitchFamily="-109" charset="0"/>
                <a:ea typeface="ＭＳ Ｐゴシック" pitchFamily="-109" charset="-128"/>
                <a:cs typeface="ＭＳ Ｐゴシック" pitchFamily="-109" charset="-128"/>
              </a:rPr>
              <a:t>table. In this case, each employee is assigned a unique employee number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a:t>
            </a:r>
          </a:p>
          <a:p>
            <a:r>
              <a:rPr lang="en-US" b="0" dirty="0" smtClean="0">
                <a:latin typeface="Arial" pitchFamily="-109" charset="0"/>
                <a:ea typeface="ＭＳ Ｐゴシック" pitchFamily="-109" charset="-128"/>
                <a:cs typeface="ＭＳ Ｐゴシック" pitchFamily="-109" charset="-128"/>
              </a:rPr>
              <a:t>and a unique salary number (S#). The Employees table and the Salaries table</a:t>
            </a:r>
          </a:p>
          <a:p>
            <a:r>
              <a:rPr lang="en-US" b="0" dirty="0" smtClean="0">
                <a:latin typeface="Arial" pitchFamily="-109" charset="0"/>
                <a:ea typeface="ＭＳ Ｐゴシック" pitchFamily="-109" charset="-128"/>
                <a:cs typeface="ＭＳ Ｐゴシック" pitchFamily="-109" charset="-128"/>
              </a:rPr>
              <a:t>are accessible to the Clerk role, but the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-Salary table is only available to the</a:t>
            </a:r>
          </a:p>
          <a:p>
            <a:r>
              <a:rPr lang="en-US" b="0" dirty="0" smtClean="0">
                <a:latin typeface="Arial" pitchFamily="-109" charset="0"/>
                <a:ea typeface="ＭＳ Ｐゴシック" pitchFamily="-109" charset="-128"/>
                <a:cs typeface="ＭＳ Ｐゴシック" pitchFamily="-109" charset="-128"/>
              </a:rPr>
              <a:t>Administrator role. In this structure, the sensitive relationship between employees</a:t>
            </a:r>
          </a:p>
          <a:p>
            <a:r>
              <a:rPr lang="en-US" b="0" dirty="0" smtClean="0">
                <a:latin typeface="Arial" pitchFamily="-109" charset="0"/>
                <a:ea typeface="ＭＳ Ｐゴシック" pitchFamily="-109" charset="-128"/>
                <a:cs typeface="ＭＳ Ｐゴシック" pitchFamily="-109" charset="-128"/>
              </a:rPr>
              <a:t>and salaries is protected from users assigned the Clerk role. Now suppose that we</a:t>
            </a:r>
          </a:p>
          <a:p>
            <a:r>
              <a:rPr lang="en-US" b="0" dirty="0" smtClean="0">
                <a:latin typeface="Arial" pitchFamily="-109" charset="0"/>
                <a:ea typeface="ＭＳ Ｐゴシック" pitchFamily="-109" charset="-128"/>
                <a:cs typeface="ＭＳ Ｐゴシック" pitchFamily="-109" charset="-128"/>
              </a:rPr>
              <a:t>want to add a new attribute, employee start date, which is not sensitive. This could</a:t>
            </a:r>
          </a:p>
          <a:p>
            <a:r>
              <a:rPr lang="en-US" b="0" dirty="0" smtClean="0">
                <a:latin typeface="Arial" pitchFamily="-109" charset="0"/>
                <a:ea typeface="ＭＳ Ｐゴシック" pitchFamily="-109" charset="-128"/>
                <a:cs typeface="ＭＳ Ｐゴシック" pitchFamily="-109" charset="-128"/>
              </a:rPr>
              <a:t>be added to the Salaries table as follows: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Employees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 Name, Address)</a:t>
            </a:r>
          </a:p>
          <a:p>
            <a:r>
              <a:rPr lang="en-US" b="0" dirty="0" smtClean="0">
                <a:latin typeface="Arial" pitchFamily="-109" charset="0"/>
                <a:ea typeface="ＭＳ Ｐゴシック" pitchFamily="-109" charset="-128"/>
                <a:cs typeface="ＭＳ Ｐゴシック" pitchFamily="-109" charset="-128"/>
              </a:rPr>
              <a:t>Salaries (S#, Salary, Start-Date)</a:t>
            </a:r>
          </a:p>
          <a:p>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-Salary (</a:t>
            </a:r>
            <a:r>
              <a:rPr lang="en-US" b="0" dirty="0" err="1" smtClean="0">
                <a:latin typeface="Arial" pitchFamily="-109" charset="0"/>
                <a:ea typeface="ＭＳ Ｐゴシック" pitchFamily="-109" charset="-128"/>
                <a:cs typeface="ＭＳ Ｐゴシック" pitchFamily="-109" charset="-128"/>
              </a:rPr>
              <a:t>Emp</a:t>
            </a:r>
            <a:r>
              <a:rPr lang="en-US" b="0" dirty="0" smtClean="0">
                <a:latin typeface="Arial" pitchFamily="-109" charset="0"/>
                <a:ea typeface="ＭＳ Ｐゴシック" pitchFamily="-109" charset="-128"/>
                <a:cs typeface="ＭＳ Ｐゴシック" pitchFamily="-109" charset="-128"/>
              </a:rPr>
              <a:t>#, S#)</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However, an employee’s start date is an easily observable or discoverable</a:t>
            </a:r>
          </a:p>
          <a:p>
            <a:r>
              <a:rPr lang="en-US" b="0" dirty="0" smtClean="0">
                <a:latin typeface="Arial" pitchFamily="-109" charset="0"/>
                <a:ea typeface="ＭＳ Ｐゴシック" pitchFamily="-109" charset="-128"/>
                <a:cs typeface="ＭＳ Ｐゴシック" pitchFamily="-109" charset="-128"/>
              </a:rPr>
              <a:t>attribute of an employee. Thus a user in the Clerk role should be able to infer (or</a:t>
            </a:r>
          </a:p>
          <a:p>
            <a:r>
              <a:rPr lang="en-US" b="0" dirty="0" smtClean="0">
                <a:latin typeface="Arial" pitchFamily="-109" charset="0"/>
                <a:ea typeface="ＭＳ Ｐゴシック" pitchFamily="-109" charset="-128"/>
                <a:cs typeface="ＭＳ Ｐゴシック" pitchFamily="-109" charset="-128"/>
              </a:rPr>
              <a:t>partially infer) the employee’s name. This would compromise the relationship between</a:t>
            </a:r>
          </a:p>
          <a:p>
            <a:r>
              <a:rPr lang="en-US" b="0" dirty="0" smtClean="0">
                <a:latin typeface="Arial" pitchFamily="-109" charset="0"/>
                <a:ea typeface="ＭＳ Ｐゴシック" pitchFamily="-109" charset="-128"/>
                <a:cs typeface="ＭＳ Ｐゴシック" pitchFamily="-109" charset="-128"/>
              </a:rPr>
              <a:t>employee and salary. A straightforward way to remove the inference channel is to</a:t>
            </a:r>
          </a:p>
          <a:p>
            <a:r>
              <a:rPr lang="en-US" b="0" dirty="0" smtClean="0">
                <a:latin typeface="Arial" pitchFamily="-109" charset="0"/>
                <a:ea typeface="ＭＳ Ｐゴシック" pitchFamily="-109" charset="-128"/>
                <a:cs typeface="ＭＳ Ｐゴシック" pitchFamily="-109" charset="-128"/>
              </a:rPr>
              <a:t>add the start-date column to the Employees table rather than to the Salaries table.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The first security problem indicated in this sample, that it was possible to infer</a:t>
            </a:r>
          </a:p>
          <a:p>
            <a:r>
              <a:rPr lang="en-US" b="0" dirty="0" smtClean="0">
                <a:latin typeface="Arial" pitchFamily="-109" charset="0"/>
                <a:ea typeface="ＭＳ Ｐゴシック" pitchFamily="-109" charset="-128"/>
                <a:cs typeface="ＭＳ Ｐゴシック" pitchFamily="-109" charset="-128"/>
              </a:rPr>
              <a:t>the relationship between employee and salary, can be detected through analysis</a:t>
            </a:r>
          </a:p>
          <a:p>
            <a:r>
              <a:rPr lang="en-US" b="0" dirty="0" smtClean="0">
                <a:latin typeface="Arial" pitchFamily="-109" charset="0"/>
                <a:ea typeface="ＭＳ Ｐゴシック" pitchFamily="-109" charset="-128"/>
                <a:cs typeface="ＭＳ Ｐゴシック" pitchFamily="-109" charset="-128"/>
              </a:rPr>
              <a:t>of the data structures and security constraints that are available to the DBMS.</a:t>
            </a:r>
          </a:p>
          <a:p>
            <a:r>
              <a:rPr lang="en-US" b="0" dirty="0" smtClean="0">
                <a:latin typeface="Arial" pitchFamily="-109" charset="0"/>
                <a:ea typeface="ＭＳ Ｐゴシック" pitchFamily="-109" charset="-128"/>
                <a:cs typeface="ＭＳ Ｐゴシック" pitchFamily="-109" charset="-128"/>
              </a:rPr>
              <a:t>However, the second security problem, in which the start-date column was added</a:t>
            </a:r>
          </a:p>
          <a:p>
            <a:r>
              <a:rPr lang="en-US" b="0" dirty="0" smtClean="0">
                <a:latin typeface="Arial" pitchFamily="-109" charset="0"/>
                <a:ea typeface="ＭＳ Ｐゴシック" pitchFamily="-109" charset="-128"/>
                <a:cs typeface="ＭＳ Ｐゴシック" pitchFamily="-109" charset="-128"/>
              </a:rPr>
              <a:t>to the Salaries table, cannot be detected using only the information stored in the</a:t>
            </a:r>
          </a:p>
          <a:p>
            <a:r>
              <a:rPr lang="en-US" b="0" dirty="0" smtClean="0">
                <a:latin typeface="Arial" pitchFamily="-109" charset="0"/>
                <a:ea typeface="ＭＳ Ｐゴシック" pitchFamily="-109" charset="-128"/>
                <a:cs typeface="ＭＳ Ｐゴシック" pitchFamily="-109" charset="-128"/>
              </a:rPr>
              <a:t>database. In particular, the database does not indicate that the employee name can</a:t>
            </a:r>
          </a:p>
          <a:p>
            <a:r>
              <a:rPr lang="en-US" b="0" dirty="0" smtClean="0">
                <a:latin typeface="Arial" pitchFamily="-109" charset="0"/>
                <a:ea typeface="ＭＳ Ｐゴシック" pitchFamily="-109" charset="-128"/>
                <a:cs typeface="ＭＳ Ｐゴシック" pitchFamily="-109" charset="-128"/>
              </a:rPr>
              <a:t>be inferred from the start date.</a:t>
            </a:r>
          </a:p>
          <a:p>
            <a:endParaRPr lang="en-US" b="0" dirty="0" smtClean="0">
              <a:latin typeface="Arial" pitchFamily="-109" charset="0"/>
              <a:ea typeface="ＭＳ Ｐゴシック" pitchFamily="-109" charset="-128"/>
              <a:cs typeface="ＭＳ Ｐゴシック" pitchFamily="-109" charset="-128"/>
            </a:endParaRPr>
          </a:p>
          <a:p>
            <a:r>
              <a:rPr lang="en-US" b="0" dirty="0" smtClean="0">
                <a:latin typeface="Arial" pitchFamily="-109" charset="0"/>
                <a:ea typeface="ＭＳ Ｐゴシック" pitchFamily="-109" charset="-128"/>
                <a:cs typeface="ＭＳ Ｐゴシック" pitchFamily="-109" charset="-128"/>
              </a:rPr>
              <a:t>In the general case of a relational database, inference detection is a complex</a:t>
            </a:r>
          </a:p>
          <a:p>
            <a:r>
              <a:rPr lang="en-US" b="0" dirty="0" smtClean="0">
                <a:latin typeface="Arial" pitchFamily="-109" charset="0"/>
                <a:ea typeface="ＭＳ Ｐゴシック" pitchFamily="-109" charset="-128"/>
                <a:cs typeface="ＭＳ Ｐゴシック" pitchFamily="-109" charset="-128"/>
              </a:rPr>
              <a:t>and difficult problem. For multilevel secure databases, discussed in Chapter 13 ,</a:t>
            </a:r>
          </a:p>
          <a:p>
            <a:r>
              <a:rPr lang="en-US" b="0" dirty="0" smtClean="0">
                <a:latin typeface="Arial" pitchFamily="-109" charset="0"/>
                <a:ea typeface="ＭＳ Ｐゴシック" pitchFamily="-109" charset="-128"/>
                <a:cs typeface="ＭＳ Ｐゴシック" pitchFamily="-109" charset="-128"/>
              </a:rPr>
              <a:t>and statistical databases, discussed in the next section, progress has been made in</a:t>
            </a:r>
          </a:p>
          <a:p>
            <a:r>
              <a:rPr lang="en-US" b="0" dirty="0" smtClean="0">
                <a:latin typeface="Arial" pitchFamily="-109" charset="0"/>
                <a:ea typeface="ＭＳ Ｐゴシック" pitchFamily="-109" charset="-128"/>
                <a:cs typeface="ＭＳ Ｐゴシック" pitchFamily="-109" charset="-128"/>
              </a:rPr>
              <a:t>devising specific inference detection techniques.</a:t>
            </a:r>
            <a:endParaRPr lang="en-US" b="0"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C561782-15EA-9D4D-8974-8465FBD1824E}" type="slidenum">
              <a:rPr lang="en-AU">
                <a:solidFill>
                  <a:prstClr val="black"/>
                </a:solidFill>
              </a:rPr>
              <a:pPr/>
              <a:t>29</a:t>
            </a:fld>
            <a:endParaRPr lang="en-AU">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z="1300" dirty="0">
                <a:latin typeface="Arial" pitchFamily="-110" charset="0"/>
                <a:ea typeface="ＭＳ Ｐゴシック" pitchFamily="-110" charset="-128"/>
                <a:cs typeface="ＭＳ Ｐゴシック" pitchFamily="-110" charset="-128"/>
              </a:rPr>
              <a:t>The database is typically the most valuable information resource for any organization</a:t>
            </a:r>
          </a:p>
          <a:p>
            <a:r>
              <a:rPr lang="en-US" sz="1300" dirty="0">
                <a:latin typeface="Arial" pitchFamily="-110" charset="0"/>
                <a:ea typeface="ＭＳ Ｐゴシック" pitchFamily="-110" charset="-128"/>
                <a:cs typeface="ＭＳ Ｐゴシック" pitchFamily="-110" charset="-128"/>
              </a:rPr>
              <a:t>and is therefore protected by multiple layers of security, including firewalls,</a:t>
            </a:r>
          </a:p>
          <a:p>
            <a:r>
              <a:rPr lang="en-US" sz="1300" dirty="0">
                <a:latin typeface="Arial" pitchFamily="-110" charset="0"/>
                <a:ea typeface="ＭＳ Ｐゴシック" pitchFamily="-110" charset="-128"/>
                <a:cs typeface="ＭＳ Ｐゴシック" pitchFamily="-110" charset="-128"/>
              </a:rPr>
              <a:t>authentication mechanisms, general access control systems, and database access</a:t>
            </a:r>
          </a:p>
          <a:p>
            <a:r>
              <a:rPr lang="en-US" sz="1300" dirty="0">
                <a:latin typeface="Arial" pitchFamily="-110" charset="0"/>
                <a:ea typeface="ＭＳ Ｐゴシック" pitchFamily="-110" charset="-128"/>
                <a:cs typeface="ＭＳ Ｐゴシック" pitchFamily="-110" charset="-128"/>
              </a:rPr>
              <a:t>control systems. In addition, for particularly sensitive data, database encryption is</a:t>
            </a:r>
          </a:p>
          <a:p>
            <a:r>
              <a:rPr lang="en-US" sz="1300" dirty="0">
                <a:latin typeface="Arial" pitchFamily="-110" charset="0"/>
                <a:ea typeface="ＭＳ Ｐゴシック" pitchFamily="-110" charset="-128"/>
                <a:cs typeface="ＭＳ Ｐゴシック" pitchFamily="-110" charset="-128"/>
              </a:rPr>
              <a:t>warranted and often implemented. Encryption becomes the last line of defense in</a:t>
            </a:r>
          </a:p>
          <a:p>
            <a:r>
              <a:rPr lang="en-US" sz="1300" dirty="0">
                <a:latin typeface="Arial" pitchFamily="-110" charset="0"/>
                <a:ea typeface="ＭＳ Ｐゴシック" pitchFamily="-110" charset="-128"/>
                <a:cs typeface="ＭＳ Ｐゴシック" pitchFamily="-110" charset="-128"/>
              </a:rPr>
              <a:t>database security.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There are two disadvantages to database encryption:</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Key management: Authorized users must have access to the decryption key for</a:t>
            </a:r>
          </a:p>
          <a:p>
            <a:r>
              <a:rPr lang="en-US" sz="1300" dirty="0">
                <a:latin typeface="Arial" pitchFamily="-110" charset="0"/>
                <a:ea typeface="ＭＳ Ｐゴシック" pitchFamily="-110" charset="-128"/>
                <a:cs typeface="ＭＳ Ｐゴシック" pitchFamily="-110" charset="-128"/>
              </a:rPr>
              <a:t>the data for which they have access. Because a database is typically accessible</a:t>
            </a:r>
          </a:p>
          <a:p>
            <a:r>
              <a:rPr lang="en-US" sz="1300" dirty="0">
                <a:latin typeface="Arial" pitchFamily="-110" charset="0"/>
                <a:ea typeface="ＭＳ Ｐゴシック" pitchFamily="-110" charset="-128"/>
                <a:cs typeface="ＭＳ Ｐゴシック" pitchFamily="-110" charset="-128"/>
              </a:rPr>
              <a:t>to a wide range of users and a number of applications, providing secure keys</a:t>
            </a:r>
          </a:p>
          <a:p>
            <a:r>
              <a:rPr lang="en-US" sz="1300" dirty="0">
                <a:latin typeface="Arial" pitchFamily="-110" charset="0"/>
                <a:ea typeface="ＭＳ Ｐゴシック" pitchFamily="-110" charset="-128"/>
                <a:cs typeface="ＭＳ Ｐゴシック" pitchFamily="-110" charset="-128"/>
              </a:rPr>
              <a:t>to selected parts of the database to authorized users and applications is a</a:t>
            </a:r>
          </a:p>
          <a:p>
            <a:r>
              <a:rPr lang="en-US" sz="1300" dirty="0">
                <a:latin typeface="Arial" pitchFamily="-110" charset="0"/>
                <a:ea typeface="ＭＳ Ｐゴシック" pitchFamily="-110" charset="-128"/>
                <a:cs typeface="ＭＳ Ｐゴシック" pitchFamily="-110" charset="-128"/>
              </a:rPr>
              <a:t>complex task.</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Inflexibility: When part or all of the database is encrypted, it becomes more</a:t>
            </a:r>
          </a:p>
          <a:p>
            <a:r>
              <a:rPr lang="en-US" sz="1300" dirty="0">
                <a:latin typeface="Arial" pitchFamily="-110" charset="0"/>
                <a:ea typeface="ＭＳ Ｐゴシック" pitchFamily="-110" charset="-128"/>
                <a:cs typeface="ＭＳ Ｐゴシック" pitchFamily="-110" charset="-128"/>
              </a:rPr>
              <a:t>difficult to perform record searching.</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Encryption can be applied to the entire database, at the record level (encrypt</a:t>
            </a:r>
          </a:p>
          <a:p>
            <a:r>
              <a:rPr lang="en-US" sz="1300" dirty="0">
                <a:latin typeface="Arial" pitchFamily="-110" charset="0"/>
                <a:ea typeface="ＭＳ Ｐゴシック" pitchFamily="-110" charset="-128"/>
                <a:cs typeface="ＭＳ Ｐゴシック" pitchFamily="-110" charset="-128"/>
              </a:rPr>
              <a:t>selected records), at the attribute level (encrypt selected columns), or at the level of</a:t>
            </a:r>
          </a:p>
          <a:p>
            <a:r>
              <a:rPr lang="en-US" sz="1300" dirty="0">
                <a:latin typeface="Arial" pitchFamily="-110" charset="0"/>
                <a:ea typeface="ＭＳ Ｐゴシック" pitchFamily="-110" charset="-128"/>
                <a:cs typeface="ＭＳ Ｐゴシック" pitchFamily="-110" charset="-128"/>
              </a:rPr>
              <a:t>the individual field.</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A number of approaches have been taken to database encryption. In this</a:t>
            </a:r>
          </a:p>
          <a:p>
            <a:r>
              <a:rPr lang="en-US" sz="1300" dirty="0">
                <a:latin typeface="Arial" pitchFamily="-110" charset="0"/>
                <a:ea typeface="ＭＳ Ｐゴシック" pitchFamily="-110" charset="-128"/>
                <a:cs typeface="ＭＳ Ｐゴシック" pitchFamily="-110" charset="-128"/>
              </a:rPr>
              <a:t>section, we look at a representative approach for a multiuser database.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A DBMS is a complex collection of hardware and software. It requires a large</a:t>
            </a:r>
          </a:p>
          <a:p>
            <a:r>
              <a:rPr lang="en-US" sz="1300" dirty="0">
                <a:latin typeface="Arial" pitchFamily="-110" charset="0"/>
                <a:ea typeface="ＭＳ Ｐゴシック" pitchFamily="-110" charset="-128"/>
                <a:cs typeface="ＭＳ Ｐゴシック" pitchFamily="-110" charset="-128"/>
              </a:rPr>
              <a:t>storage capacity and requires skilled personnel to perform maintenance, disaster</a:t>
            </a:r>
          </a:p>
          <a:p>
            <a:r>
              <a:rPr lang="en-US" sz="1300" dirty="0">
                <a:latin typeface="Arial" pitchFamily="-110" charset="0"/>
                <a:ea typeface="ＭＳ Ｐゴシック" pitchFamily="-110" charset="-128"/>
                <a:cs typeface="ＭＳ Ｐゴシック" pitchFamily="-110" charset="-128"/>
              </a:rPr>
              <a:t>protection, update, and security. For many small and medium-sized organizations,</a:t>
            </a:r>
          </a:p>
          <a:p>
            <a:r>
              <a:rPr lang="en-US" sz="1300" dirty="0">
                <a:latin typeface="Arial" pitchFamily="-110" charset="0"/>
                <a:ea typeface="ＭＳ Ｐゴシック" pitchFamily="-110" charset="-128"/>
                <a:cs typeface="ＭＳ Ｐゴシック" pitchFamily="-110" charset="-128"/>
              </a:rPr>
              <a:t>an attractive solution is to outsource the DBMS and the database to a service</a:t>
            </a:r>
          </a:p>
          <a:p>
            <a:r>
              <a:rPr lang="en-US" sz="1300" dirty="0">
                <a:latin typeface="Arial" pitchFamily="-110" charset="0"/>
                <a:ea typeface="ＭＳ Ｐゴシック" pitchFamily="-110" charset="-128"/>
                <a:cs typeface="ＭＳ Ｐゴシック" pitchFamily="-110" charset="-128"/>
              </a:rPr>
              <a:t>provider. The service provider maintains the database off site and can provide high</a:t>
            </a:r>
          </a:p>
          <a:p>
            <a:r>
              <a:rPr lang="en-US" sz="1300" dirty="0">
                <a:latin typeface="Arial" pitchFamily="-110" charset="0"/>
                <a:ea typeface="ＭＳ Ｐゴシック" pitchFamily="-110" charset="-128"/>
                <a:cs typeface="ＭＳ Ｐゴシック" pitchFamily="-110" charset="-128"/>
              </a:rPr>
              <a:t>availability, disaster prevention, and efficient access and update. The main concern</a:t>
            </a:r>
          </a:p>
          <a:p>
            <a:r>
              <a:rPr lang="en-US" sz="1300" dirty="0">
                <a:latin typeface="Arial" pitchFamily="-110" charset="0"/>
                <a:ea typeface="ＭＳ Ｐゴシック" pitchFamily="-110" charset="-128"/>
                <a:cs typeface="ＭＳ Ｐゴシック" pitchFamily="-110" charset="-128"/>
              </a:rPr>
              <a:t>with such a solution is the confidentiality of the data.</a:t>
            </a:r>
            <a:endParaRPr lang="en-US" b="0" dirty="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4393787-4D88-6946-A8EA-F4EDF3C3DB04}" type="slidenum">
              <a:rPr lang="en-AU">
                <a:solidFill>
                  <a:prstClr val="black"/>
                </a:solidFill>
              </a:rPr>
              <a:pPr/>
              <a:t>30</a:t>
            </a:fld>
            <a:endParaRPr lang="en-AU">
              <a:solidFill>
                <a:prstClr val="black"/>
              </a:solidFill>
            </a:endParaRPr>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noFill/>
          <a:ln/>
        </p:spPr>
        <p:txBody>
          <a:bodyPr/>
          <a:lstStyle/>
          <a:p>
            <a:r>
              <a:rPr lang="en-US" sz="1300" dirty="0">
                <a:latin typeface="Arial" pitchFamily="-110" charset="0"/>
                <a:ea typeface="ＭＳ Ｐゴシック" pitchFamily="-110" charset="-128"/>
                <a:cs typeface="ＭＳ Ｐゴシック" pitchFamily="-110" charset="-128"/>
              </a:rPr>
              <a:t>A straightforward solution to the security problem in this context is to encrypt</a:t>
            </a:r>
          </a:p>
          <a:p>
            <a:r>
              <a:rPr lang="en-US" sz="1300" dirty="0">
                <a:latin typeface="Arial" pitchFamily="-110" charset="0"/>
                <a:ea typeface="ＭＳ Ｐゴシック" pitchFamily="-110" charset="-128"/>
                <a:cs typeface="ＭＳ Ｐゴシック" pitchFamily="-110" charset="-128"/>
              </a:rPr>
              <a:t>the entire database and not provide the encryption/decryption keys to the service</a:t>
            </a:r>
          </a:p>
          <a:p>
            <a:r>
              <a:rPr lang="en-US" sz="1300" dirty="0">
                <a:latin typeface="Arial" pitchFamily="-110" charset="0"/>
                <a:ea typeface="ＭＳ Ｐゴシック" pitchFamily="-110" charset="-128"/>
                <a:cs typeface="ＭＳ Ｐゴシック" pitchFamily="-110" charset="-128"/>
              </a:rPr>
              <a:t>provider. This solution by itself is inflexible. The user has little ability to access</a:t>
            </a:r>
          </a:p>
          <a:p>
            <a:r>
              <a:rPr lang="en-US" sz="1300" dirty="0">
                <a:latin typeface="Arial" pitchFamily="-110" charset="0"/>
                <a:ea typeface="ＭＳ Ｐゴシック" pitchFamily="-110" charset="-128"/>
                <a:cs typeface="ＭＳ Ｐゴシック" pitchFamily="-110" charset="-128"/>
              </a:rPr>
              <a:t>individual data items based on searches or indexing on key parameters, but rather</a:t>
            </a:r>
          </a:p>
          <a:p>
            <a:r>
              <a:rPr lang="en-US" sz="1300" dirty="0">
                <a:latin typeface="Arial" pitchFamily="-110" charset="0"/>
                <a:ea typeface="ＭＳ Ｐゴシック" pitchFamily="-110" charset="-128"/>
                <a:cs typeface="ＭＳ Ｐゴシック" pitchFamily="-110" charset="-128"/>
              </a:rPr>
              <a:t>would have to download entire tables from the database, decrypt the tables, and</a:t>
            </a:r>
          </a:p>
          <a:p>
            <a:r>
              <a:rPr lang="en-US" sz="1300" dirty="0">
                <a:latin typeface="Arial" pitchFamily="-110" charset="0"/>
                <a:ea typeface="ＭＳ Ｐゴシック" pitchFamily="-110" charset="-128"/>
                <a:cs typeface="ＭＳ Ｐゴシック" pitchFamily="-110" charset="-128"/>
              </a:rPr>
              <a:t>work with the results. To provide more flexibility, it must be possible to work with</a:t>
            </a:r>
          </a:p>
          <a:p>
            <a:r>
              <a:rPr lang="en-US" sz="1300" dirty="0">
                <a:latin typeface="Arial" pitchFamily="-110" charset="0"/>
                <a:ea typeface="ＭＳ Ｐゴシック" pitchFamily="-110" charset="-128"/>
                <a:cs typeface="ＭＳ Ｐゴシック" pitchFamily="-110" charset="-128"/>
              </a:rPr>
              <a:t>the database in its encrypted form.</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An example of such an approach, depicted in Figure 5.9 , is reported in</a:t>
            </a:r>
          </a:p>
          <a:p>
            <a:r>
              <a:rPr lang="en-US" sz="1300" dirty="0">
                <a:latin typeface="Arial" pitchFamily="-110" charset="0"/>
                <a:ea typeface="ＭＳ Ｐゴシック" pitchFamily="-110" charset="-128"/>
                <a:cs typeface="ＭＳ Ｐゴシック" pitchFamily="-110" charset="-128"/>
              </a:rPr>
              <a:t>[DAMI05] and [DAMI03]. A similar approach is described in [HACI02]. Four</a:t>
            </a:r>
          </a:p>
          <a:p>
            <a:r>
              <a:rPr lang="en-US" sz="1300" dirty="0">
                <a:latin typeface="Arial" pitchFamily="-110" charset="0"/>
                <a:ea typeface="ＭＳ Ｐゴシック" pitchFamily="-110" charset="-128"/>
                <a:cs typeface="ＭＳ Ｐゴシック" pitchFamily="-110" charset="-128"/>
              </a:rPr>
              <a:t>entities are involved:</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a:t>
            </a:r>
            <a:r>
              <a:rPr lang="en-US" sz="1300" b="1" dirty="0">
                <a:latin typeface="Arial" pitchFamily="-110" charset="0"/>
                <a:ea typeface="ＭＳ Ｐゴシック" pitchFamily="-110" charset="-128"/>
                <a:cs typeface="ＭＳ Ｐゴシック" pitchFamily="-110" charset="-128"/>
              </a:rPr>
              <a:t>Data owner: An organization that produces data to be made available for</a:t>
            </a:r>
          </a:p>
          <a:p>
            <a:r>
              <a:rPr lang="en-US" sz="1300" dirty="0">
                <a:latin typeface="Arial" pitchFamily="-110" charset="0"/>
                <a:ea typeface="ＭＳ Ｐゴシック" pitchFamily="-110" charset="-128"/>
                <a:cs typeface="ＭＳ Ｐゴシック" pitchFamily="-110" charset="-128"/>
              </a:rPr>
              <a:t>controlled release, either within the organization or to external users.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a:t>
            </a:r>
            <a:r>
              <a:rPr lang="en-US" sz="1300" b="1" dirty="0">
                <a:latin typeface="Arial" pitchFamily="-110" charset="0"/>
                <a:ea typeface="ＭＳ Ｐゴシック" pitchFamily="-110" charset="-128"/>
                <a:cs typeface="ＭＳ Ｐゴシック" pitchFamily="-110" charset="-128"/>
              </a:rPr>
              <a:t>User: Human entity that presents requests (queries) to the system. The user</a:t>
            </a:r>
          </a:p>
          <a:p>
            <a:r>
              <a:rPr lang="en-US" sz="1300" dirty="0">
                <a:latin typeface="Arial" pitchFamily="-110" charset="0"/>
                <a:ea typeface="ＭＳ Ｐゴシック" pitchFamily="-110" charset="-128"/>
                <a:cs typeface="ＭＳ Ｐゴシック" pitchFamily="-110" charset="-128"/>
              </a:rPr>
              <a:t>could be an employee of the organization who is granted access to the database</a:t>
            </a:r>
          </a:p>
          <a:p>
            <a:r>
              <a:rPr lang="en-US" sz="1300" dirty="0">
                <a:latin typeface="Arial" pitchFamily="-110" charset="0"/>
                <a:ea typeface="ＭＳ Ｐゴシック" pitchFamily="-110" charset="-128"/>
                <a:cs typeface="ＭＳ Ｐゴシック" pitchFamily="-110" charset="-128"/>
              </a:rPr>
              <a:t>via the server, or a user external to the organization who, after authentication,</a:t>
            </a:r>
          </a:p>
          <a:p>
            <a:r>
              <a:rPr lang="en-US" sz="1300" dirty="0">
                <a:latin typeface="Arial" pitchFamily="-110" charset="0"/>
                <a:ea typeface="ＭＳ Ｐゴシック" pitchFamily="-110" charset="-128"/>
                <a:cs typeface="ＭＳ Ｐゴシック" pitchFamily="-110" charset="-128"/>
              </a:rPr>
              <a:t>is granted access.</a:t>
            </a:r>
          </a:p>
          <a:p>
            <a:endParaRPr lang="en-US" sz="1300" dirty="0">
              <a:latin typeface="Arial" pitchFamily="-110" charset="0"/>
              <a:ea typeface="ＭＳ Ｐゴシック" pitchFamily="-110" charset="-128"/>
              <a:cs typeface="ＭＳ Ｐゴシック" pitchFamily="-110" charset="-128"/>
            </a:endParaRPr>
          </a:p>
          <a:p>
            <a:r>
              <a:rPr lang="en-US" sz="1300" b="1" dirty="0">
                <a:latin typeface="Arial" pitchFamily="-110" charset="0"/>
                <a:ea typeface="ＭＳ Ｐゴシック" pitchFamily="-110" charset="-128"/>
                <a:cs typeface="ＭＳ Ｐゴシック" pitchFamily="-110" charset="-128"/>
              </a:rPr>
              <a:t>Client: Frontend that transforms user queries into queries on the encrypted</a:t>
            </a:r>
          </a:p>
          <a:p>
            <a:r>
              <a:rPr lang="en-US" sz="1300" dirty="0">
                <a:latin typeface="Arial" pitchFamily="-110" charset="0"/>
                <a:ea typeface="ＭＳ Ｐゴシック" pitchFamily="-110" charset="-128"/>
                <a:cs typeface="ＭＳ Ｐゴシック" pitchFamily="-110" charset="-128"/>
              </a:rPr>
              <a:t>data stored on the server.</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a:t>
            </a:r>
            <a:r>
              <a:rPr lang="en-US" sz="1300" b="1" dirty="0">
                <a:latin typeface="Arial" pitchFamily="-110" charset="0"/>
                <a:ea typeface="ＭＳ Ｐゴシック" pitchFamily="-110" charset="-128"/>
                <a:cs typeface="ＭＳ Ｐゴシック" pitchFamily="-110" charset="-128"/>
              </a:rPr>
              <a:t>Server: An organization that receives the encrypted data from a data owner</a:t>
            </a:r>
          </a:p>
          <a:p>
            <a:r>
              <a:rPr lang="en-US" sz="1300" dirty="0">
                <a:latin typeface="Arial" pitchFamily="-110" charset="0"/>
                <a:ea typeface="ＭＳ Ｐゴシック" pitchFamily="-110" charset="-128"/>
                <a:cs typeface="ＭＳ Ｐゴシック" pitchFamily="-110" charset="-128"/>
              </a:rPr>
              <a:t>and makes them available for distribution to clients. The server could in</a:t>
            </a:r>
          </a:p>
          <a:p>
            <a:r>
              <a:rPr lang="en-US" sz="1300" dirty="0">
                <a:latin typeface="Arial" pitchFamily="-110" charset="0"/>
                <a:ea typeface="ＭＳ Ｐゴシック" pitchFamily="-110" charset="-128"/>
                <a:cs typeface="ＭＳ Ｐゴシック" pitchFamily="-110" charset="-128"/>
              </a:rPr>
              <a:t>fact be owned by the data owner but, more typically, is a facility owned and</a:t>
            </a:r>
          </a:p>
          <a:p>
            <a:r>
              <a:rPr lang="en-US" sz="1300" dirty="0">
                <a:latin typeface="Arial" pitchFamily="-110" charset="0"/>
                <a:ea typeface="ＭＳ Ｐゴシック" pitchFamily="-110" charset="-128"/>
                <a:cs typeface="ＭＳ Ｐゴシック" pitchFamily="-110" charset="-128"/>
              </a:rPr>
              <a:t>maintained by an external provider.</a:t>
            </a:r>
            <a:endParaRPr lang="en-US" dirty="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latin typeface="Arial" pitchFamily="-110" charset="0"/>
                <a:ea typeface="ＭＳ Ｐゴシック" pitchFamily="-110" charset="-128"/>
                <a:cs typeface="ＭＳ Ｐゴシック" pitchFamily="-110" charset="-128"/>
              </a:rPr>
              <a:t>There is an increasingly prominent trend in many organizations to move a</a:t>
            </a:r>
          </a:p>
          <a:p>
            <a:r>
              <a:rPr lang="en-US" sz="1300" dirty="0">
                <a:latin typeface="Arial" pitchFamily="-110" charset="0"/>
                <a:ea typeface="ＭＳ Ｐゴシック" pitchFamily="-110" charset="-128"/>
                <a:cs typeface="ＭＳ Ｐゴシック" pitchFamily="-110" charset="-128"/>
              </a:rPr>
              <a:t>substantial portion or even all information technology (IT) operations to an</a:t>
            </a:r>
          </a:p>
          <a:p>
            <a:r>
              <a:rPr lang="en-US" sz="1300" dirty="0">
                <a:latin typeface="Arial" pitchFamily="-110" charset="0"/>
                <a:ea typeface="ＭＳ Ｐゴシック" pitchFamily="-110" charset="-128"/>
                <a:cs typeface="ＭＳ Ｐゴシック" pitchFamily="-110" charset="-128"/>
              </a:rPr>
              <a:t>Internet-connected infrastructure known as enterprise cloud computing. The use</a:t>
            </a:r>
          </a:p>
          <a:p>
            <a:r>
              <a:rPr lang="en-US" sz="1300" dirty="0">
                <a:latin typeface="Arial" pitchFamily="-110" charset="0"/>
                <a:ea typeface="ＭＳ Ｐゴシック" pitchFamily="-110" charset="-128"/>
                <a:cs typeface="ＭＳ Ｐゴシック" pitchFamily="-110" charset="-128"/>
              </a:rPr>
              <a:t>of cloud computing raises a number of security issues, particularly in the area of</a:t>
            </a:r>
          </a:p>
          <a:p>
            <a:r>
              <a:rPr lang="en-US" sz="1300" dirty="0">
                <a:latin typeface="Arial" pitchFamily="-110" charset="0"/>
                <a:ea typeface="ＭＳ Ｐゴシック" pitchFamily="-110" charset="-128"/>
                <a:cs typeface="ＭＳ Ｐゴシック" pitchFamily="-110" charset="-128"/>
              </a:rPr>
              <a:t>database security.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NIST SP-800-145 defines cloud computing as follows: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A model for enabling ubiquitous, convenient, on-demand</a:t>
            </a:r>
          </a:p>
          <a:p>
            <a:r>
              <a:rPr lang="en-US" sz="1300" dirty="0">
                <a:latin typeface="Arial" pitchFamily="-110" charset="0"/>
                <a:ea typeface="ＭＳ Ｐゴシック" pitchFamily="-110" charset="-128"/>
                <a:cs typeface="ＭＳ Ｐゴシック" pitchFamily="-110" charset="-128"/>
              </a:rPr>
              <a:t>network access to a shared pool of configurable computing resources (e.g.,</a:t>
            </a:r>
          </a:p>
          <a:p>
            <a:r>
              <a:rPr lang="en-US" sz="1300" dirty="0">
                <a:latin typeface="Arial" pitchFamily="-110" charset="0"/>
                <a:ea typeface="ＭＳ Ｐゴシック" pitchFamily="-110" charset="-128"/>
                <a:cs typeface="ＭＳ Ｐゴシック" pitchFamily="-110" charset="-128"/>
              </a:rPr>
              <a:t>networks, servers, storage, applications, and services) that can be rapidly</a:t>
            </a:r>
          </a:p>
          <a:p>
            <a:r>
              <a:rPr lang="en-US" sz="1300" dirty="0">
                <a:latin typeface="Arial" pitchFamily="-110" charset="0"/>
                <a:ea typeface="ＭＳ Ｐゴシック" pitchFamily="-110" charset="-128"/>
                <a:cs typeface="ＭＳ Ｐゴシック" pitchFamily="-110" charset="-128"/>
              </a:rPr>
              <a:t>provisioned and released with minimal management effort or service provider</a:t>
            </a:r>
          </a:p>
          <a:p>
            <a:r>
              <a:rPr lang="en-US" sz="1300" dirty="0">
                <a:latin typeface="Arial" pitchFamily="-110" charset="0"/>
                <a:ea typeface="ＭＳ Ｐゴシック" pitchFamily="-110" charset="-128"/>
                <a:cs typeface="ＭＳ Ｐゴシック" pitchFamily="-110" charset="-128"/>
              </a:rPr>
              <a:t>interaction. This cloud model promotes availability and is composed of five</a:t>
            </a:r>
          </a:p>
          <a:p>
            <a:r>
              <a:rPr lang="en-US" sz="1300" dirty="0">
                <a:latin typeface="Arial" pitchFamily="-110" charset="0"/>
                <a:ea typeface="ＭＳ Ｐゴシック" pitchFamily="-110" charset="-128"/>
                <a:cs typeface="ＭＳ Ｐゴシック" pitchFamily="-110" charset="-128"/>
              </a:rPr>
              <a:t>essential characteristics, three service models, and four deployment models.</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31</a:t>
            </a:fld>
            <a:endParaRPr lang="en-AU">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300" dirty="0">
                <a:latin typeface="Arial" pitchFamily="-110" charset="0"/>
                <a:ea typeface="ＭＳ Ｐゴシック" pitchFamily="-110" charset="-128"/>
                <a:cs typeface="ＭＳ Ｐゴシック" pitchFamily="-110" charset="-128"/>
              </a:rPr>
              <a:t>The definition refers to various models and characteristics, whose relationship is</a:t>
            </a:r>
          </a:p>
          <a:p>
            <a:r>
              <a:rPr lang="en-US" sz="1300" dirty="0">
                <a:latin typeface="Arial" pitchFamily="-110" charset="0"/>
                <a:ea typeface="ＭＳ Ｐゴシック" pitchFamily="-110" charset="-128"/>
                <a:cs typeface="ＭＳ Ｐゴシック" pitchFamily="-110" charset="-128"/>
              </a:rPr>
              <a:t>illustrated in Figure 5.11 . The essential characteristics of cloud computing include</a:t>
            </a:r>
          </a:p>
          <a:p>
            <a:r>
              <a:rPr lang="en-US" sz="1300" dirty="0">
                <a:latin typeface="Arial" pitchFamily="-110" charset="0"/>
                <a:ea typeface="ＭＳ Ｐゴシック" pitchFamily="-110" charset="-128"/>
                <a:cs typeface="ＭＳ Ｐゴシック" pitchFamily="-110" charset="-128"/>
              </a:rPr>
              <a:t>the following:</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Broad network access: Capabilities are available over the network and</a:t>
            </a:r>
          </a:p>
          <a:p>
            <a:r>
              <a:rPr lang="en-US" sz="1300" dirty="0">
                <a:latin typeface="Arial" pitchFamily="-110" charset="0"/>
                <a:ea typeface="ＭＳ Ｐゴシック" pitchFamily="-110" charset="-128"/>
                <a:cs typeface="ＭＳ Ｐゴシック" pitchFamily="-110" charset="-128"/>
              </a:rPr>
              <a:t>accessed through standard mechanisms that promote use by heterogeneous</a:t>
            </a:r>
          </a:p>
          <a:p>
            <a:r>
              <a:rPr lang="en-US" sz="1300" dirty="0">
                <a:latin typeface="Arial" pitchFamily="-110" charset="0"/>
                <a:ea typeface="ＭＳ Ｐゴシック" pitchFamily="-110" charset="-128"/>
                <a:cs typeface="ＭＳ Ｐゴシック" pitchFamily="-110" charset="-128"/>
              </a:rPr>
              <a:t>thin or thick client platforms (e.g., mobile phones, laptops, and </a:t>
            </a:r>
            <a:r>
              <a:rPr lang="en-US" sz="1300" dirty="0" err="1">
                <a:latin typeface="Arial" pitchFamily="-110" charset="0"/>
                <a:ea typeface="ＭＳ Ｐゴシック" pitchFamily="-110" charset="-128"/>
                <a:cs typeface="ＭＳ Ｐゴシック" pitchFamily="-110" charset="-128"/>
              </a:rPr>
              <a:t>PDAs</a:t>
            </a:r>
            <a:r>
              <a:rPr lang="en-US" sz="1300" dirty="0">
                <a:latin typeface="Arial" pitchFamily="-110" charset="0"/>
                <a:ea typeface="ＭＳ Ｐゴシック" pitchFamily="-110" charset="-128"/>
                <a:cs typeface="ＭＳ Ｐゴシック" pitchFamily="-110" charset="-128"/>
              </a:rPr>
              <a:t>) as well</a:t>
            </a:r>
          </a:p>
          <a:p>
            <a:r>
              <a:rPr lang="en-US" sz="1300" dirty="0">
                <a:latin typeface="Arial" pitchFamily="-110" charset="0"/>
                <a:ea typeface="ＭＳ Ｐゴシック" pitchFamily="-110" charset="-128"/>
                <a:cs typeface="ＭＳ Ｐゴシック" pitchFamily="-110" charset="-128"/>
              </a:rPr>
              <a:t>as other traditional or cloud-based software services.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Rapid elasticity: Cloud computing gives you the ability to expand and</a:t>
            </a:r>
          </a:p>
          <a:p>
            <a:r>
              <a:rPr lang="en-US" sz="1300" dirty="0">
                <a:latin typeface="Arial" pitchFamily="-110" charset="0"/>
                <a:ea typeface="ＭＳ Ｐゴシック" pitchFamily="-110" charset="-128"/>
                <a:cs typeface="ＭＳ Ｐゴシック" pitchFamily="-110" charset="-128"/>
              </a:rPr>
              <a:t>reduce resources according to your specific service requirement. For</a:t>
            </a:r>
          </a:p>
          <a:p>
            <a:r>
              <a:rPr lang="en-US" sz="1300" dirty="0">
                <a:latin typeface="Arial" pitchFamily="-110" charset="0"/>
                <a:ea typeface="ＭＳ Ｐゴシック" pitchFamily="-110" charset="-128"/>
                <a:cs typeface="ＭＳ Ｐゴシック" pitchFamily="-110" charset="-128"/>
              </a:rPr>
              <a:t>example, you may need a large number of server resources for the duration</a:t>
            </a:r>
          </a:p>
          <a:p>
            <a:r>
              <a:rPr lang="en-US" sz="1300" dirty="0">
                <a:latin typeface="Arial" pitchFamily="-110" charset="0"/>
                <a:ea typeface="ＭＳ Ｐゴシック" pitchFamily="-110" charset="-128"/>
                <a:cs typeface="ＭＳ Ｐゴシック" pitchFamily="-110" charset="-128"/>
              </a:rPr>
              <a:t>of a specific task. You can then release these resources upon completion of</a:t>
            </a:r>
          </a:p>
          <a:p>
            <a:r>
              <a:rPr lang="en-US" sz="1300" dirty="0">
                <a:latin typeface="Arial" pitchFamily="-110" charset="0"/>
                <a:ea typeface="ＭＳ Ｐゴシック" pitchFamily="-110" charset="-128"/>
                <a:cs typeface="ＭＳ Ｐゴシック" pitchFamily="-110" charset="-128"/>
              </a:rPr>
              <a:t>the task.</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Measured service: Cloud systems automatically control and optimize</a:t>
            </a:r>
          </a:p>
          <a:p>
            <a:r>
              <a:rPr lang="en-US" sz="1300" dirty="0">
                <a:latin typeface="Arial" pitchFamily="-110" charset="0"/>
                <a:ea typeface="ＭＳ Ｐゴシック" pitchFamily="-110" charset="-128"/>
                <a:cs typeface="ＭＳ Ｐゴシック" pitchFamily="-110" charset="-128"/>
              </a:rPr>
              <a:t>resource use by leveraging a metering capability at some level of abstraction</a:t>
            </a:r>
          </a:p>
          <a:p>
            <a:r>
              <a:rPr lang="en-US" sz="1300" dirty="0">
                <a:latin typeface="Arial" pitchFamily="-110" charset="0"/>
                <a:ea typeface="ＭＳ Ｐゴシック" pitchFamily="-110" charset="-128"/>
                <a:cs typeface="ＭＳ Ｐゴシック" pitchFamily="-110" charset="-128"/>
              </a:rPr>
              <a:t>appropriate to the type of service (e.g., storage, processing, bandwidth, and</a:t>
            </a:r>
          </a:p>
          <a:p>
            <a:r>
              <a:rPr lang="en-US" sz="1300" dirty="0">
                <a:latin typeface="Arial" pitchFamily="-110" charset="0"/>
                <a:ea typeface="ＭＳ Ｐゴシック" pitchFamily="-110" charset="-128"/>
                <a:cs typeface="ＭＳ Ｐゴシック" pitchFamily="-110" charset="-128"/>
              </a:rPr>
              <a:t>active user accounts). Resource usage can be monitored, controlled, and</a:t>
            </a:r>
          </a:p>
          <a:p>
            <a:r>
              <a:rPr lang="en-US" sz="1300" dirty="0">
                <a:latin typeface="Arial" pitchFamily="-110" charset="0"/>
                <a:ea typeface="ＭＳ Ｐゴシック" pitchFamily="-110" charset="-128"/>
                <a:cs typeface="ＭＳ Ｐゴシック" pitchFamily="-110" charset="-128"/>
              </a:rPr>
              <a:t>reported, providing transparency for both the provider and consumer of the</a:t>
            </a:r>
          </a:p>
          <a:p>
            <a:r>
              <a:rPr lang="en-US" sz="1300" dirty="0">
                <a:latin typeface="Arial" pitchFamily="-110" charset="0"/>
                <a:ea typeface="ＭＳ Ｐゴシック" pitchFamily="-110" charset="-128"/>
                <a:cs typeface="ＭＳ Ｐゴシック" pitchFamily="-110" charset="-128"/>
              </a:rPr>
              <a:t>utilized service.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On-demand self-service: A consumer can unilaterally provision computing</a:t>
            </a:r>
          </a:p>
          <a:p>
            <a:r>
              <a:rPr lang="en-US" sz="1300" dirty="0">
                <a:latin typeface="Arial" pitchFamily="-110" charset="0"/>
                <a:ea typeface="ＭＳ Ｐゴシック" pitchFamily="-110" charset="-128"/>
                <a:cs typeface="ＭＳ Ｐゴシック" pitchFamily="-110" charset="-128"/>
              </a:rPr>
              <a:t>capabilities, such as server time and network storage, as needed automatically</a:t>
            </a:r>
          </a:p>
          <a:p>
            <a:r>
              <a:rPr lang="en-US" sz="1300" dirty="0">
                <a:latin typeface="Arial" pitchFamily="-110" charset="0"/>
                <a:ea typeface="ＭＳ Ｐゴシック" pitchFamily="-110" charset="-128"/>
                <a:cs typeface="ＭＳ Ｐゴシック" pitchFamily="-110" charset="-128"/>
              </a:rPr>
              <a:t>without requiring human interaction with each service provider. Because</a:t>
            </a:r>
          </a:p>
          <a:p>
            <a:r>
              <a:rPr lang="en-US" sz="1300" dirty="0">
                <a:latin typeface="Arial" pitchFamily="-110" charset="0"/>
                <a:ea typeface="ＭＳ Ｐゴシック" pitchFamily="-110" charset="-128"/>
                <a:cs typeface="ＭＳ Ｐゴシック" pitchFamily="-110" charset="-128"/>
              </a:rPr>
              <a:t>the service is on demand, the resources are not permanent parts of your IT</a:t>
            </a:r>
          </a:p>
          <a:p>
            <a:r>
              <a:rPr lang="en-US" sz="1300" dirty="0">
                <a:latin typeface="Arial" pitchFamily="-110" charset="0"/>
                <a:ea typeface="ＭＳ Ｐゴシック" pitchFamily="-110" charset="-128"/>
                <a:cs typeface="ＭＳ Ｐゴシック" pitchFamily="-110" charset="-128"/>
              </a:rPr>
              <a:t>infrastructure.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Resource pooling: The provider’s computing resources are pooled to serve</a:t>
            </a:r>
          </a:p>
          <a:p>
            <a:r>
              <a:rPr lang="en-US" sz="1300" dirty="0">
                <a:latin typeface="Arial" pitchFamily="-110" charset="0"/>
                <a:ea typeface="ＭＳ Ｐゴシック" pitchFamily="-110" charset="-128"/>
                <a:cs typeface="ＭＳ Ｐゴシック" pitchFamily="-110" charset="-128"/>
              </a:rPr>
              <a:t>multiple consumers using a multi-tenant model, with different physical and</a:t>
            </a:r>
          </a:p>
          <a:p>
            <a:r>
              <a:rPr lang="en-US" sz="1300" dirty="0">
                <a:latin typeface="Arial" pitchFamily="-110" charset="0"/>
                <a:ea typeface="ＭＳ Ｐゴシック" pitchFamily="-110" charset="-128"/>
                <a:cs typeface="ＭＳ Ｐゴシック" pitchFamily="-110" charset="-128"/>
              </a:rPr>
              <a:t>virtual resources dynamically assigned and reassigned according to consumer</a:t>
            </a:r>
          </a:p>
          <a:p>
            <a:r>
              <a:rPr lang="en-US" sz="1300" dirty="0">
                <a:latin typeface="Arial" pitchFamily="-110" charset="0"/>
                <a:ea typeface="ＭＳ Ｐゴシック" pitchFamily="-110" charset="-128"/>
                <a:cs typeface="ＭＳ Ｐゴシック" pitchFamily="-110" charset="-128"/>
              </a:rPr>
              <a:t>demand. There is a degree of location independence in that the customer</a:t>
            </a:r>
          </a:p>
          <a:p>
            <a:r>
              <a:rPr lang="en-US" sz="1300" dirty="0">
                <a:latin typeface="Arial" pitchFamily="-110" charset="0"/>
                <a:ea typeface="ＭＳ Ｐゴシック" pitchFamily="-110" charset="-128"/>
                <a:cs typeface="ＭＳ Ｐゴシック" pitchFamily="-110" charset="-128"/>
              </a:rPr>
              <a:t>generally has no control or knowledge over the exact location of the provided</a:t>
            </a:r>
          </a:p>
          <a:p>
            <a:r>
              <a:rPr lang="en-US" sz="1300" dirty="0">
                <a:latin typeface="Arial" pitchFamily="-110" charset="0"/>
                <a:ea typeface="ＭＳ Ｐゴシック" pitchFamily="-110" charset="-128"/>
                <a:cs typeface="ＭＳ Ｐゴシック" pitchFamily="-110" charset="-128"/>
              </a:rPr>
              <a:t>resources, but may be able to specify location at a higher level of abstraction</a:t>
            </a:r>
          </a:p>
          <a:p>
            <a:r>
              <a:rPr lang="en-US" sz="1300" dirty="0">
                <a:latin typeface="Arial" pitchFamily="-110" charset="0"/>
                <a:ea typeface="ＭＳ Ｐゴシック" pitchFamily="-110" charset="-128"/>
                <a:cs typeface="ＭＳ Ｐゴシック" pitchFamily="-110" charset="-128"/>
              </a:rPr>
              <a:t>(e.g., country, state, or datacenter). Examples of resources include storage,</a:t>
            </a:r>
          </a:p>
          <a:p>
            <a:r>
              <a:rPr lang="en-US" sz="1300" dirty="0">
                <a:latin typeface="Arial" pitchFamily="-110" charset="0"/>
                <a:ea typeface="ＭＳ Ｐゴシック" pitchFamily="-110" charset="-128"/>
                <a:cs typeface="ＭＳ Ｐゴシック" pitchFamily="-110" charset="-128"/>
              </a:rPr>
              <a:t>processing, memory, network bandwidth, and virtual machines. Even</a:t>
            </a:r>
          </a:p>
          <a:p>
            <a:r>
              <a:rPr lang="en-US" sz="1300" dirty="0">
                <a:latin typeface="Arial" pitchFamily="-110" charset="0"/>
                <a:ea typeface="ＭＳ Ｐゴシック" pitchFamily="-110" charset="-128"/>
                <a:cs typeface="ＭＳ Ｐゴシック" pitchFamily="-110" charset="-128"/>
              </a:rPr>
              <a:t>private clouds tend to pool resources between different parts of the same</a:t>
            </a:r>
          </a:p>
          <a:p>
            <a:r>
              <a:rPr lang="en-US" sz="1300" dirty="0">
                <a:latin typeface="Arial" pitchFamily="-110" charset="0"/>
                <a:ea typeface="ＭＳ Ｐゴシック" pitchFamily="-110" charset="-128"/>
                <a:cs typeface="ＭＳ Ｐゴシック" pitchFamily="-110" charset="-128"/>
              </a:rPr>
              <a:t>organization.</a:t>
            </a:r>
          </a:p>
          <a:p>
            <a:endParaRPr lang="en-US" sz="1300" dirty="0">
              <a:latin typeface="Arial"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32</a:t>
            </a:fld>
            <a:endParaRPr lang="en-A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49E7852-0CE3-1F42-AE1F-2C6BEDCEB64F}" type="slidenum">
              <a:rPr lang="en-AU">
                <a:solidFill>
                  <a:prstClr val="black"/>
                </a:solidFill>
              </a:rPr>
              <a:pPr/>
              <a:t>4</a:t>
            </a:fld>
            <a:endParaRPr lang="en-AU">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The basic building block of a relational database is a table of data, consisting of rows</a:t>
            </a:r>
          </a:p>
          <a:p>
            <a:pPr eaLnBrk="1" hangingPunct="1"/>
            <a:r>
              <a:rPr lang="en-US" dirty="0" smtClean="0">
                <a:latin typeface="Arial" pitchFamily="-109" charset="0"/>
                <a:ea typeface="ＭＳ Ｐゴシック" pitchFamily="-109" charset="-128"/>
                <a:cs typeface="ＭＳ Ｐゴシック" pitchFamily="-109" charset="-128"/>
              </a:rPr>
              <a:t>and columns, similar to a spreadsheet. Each column holds a particular type of data,</a:t>
            </a:r>
          </a:p>
          <a:p>
            <a:pPr eaLnBrk="1" hangingPunct="1"/>
            <a:r>
              <a:rPr lang="en-US" dirty="0" smtClean="0">
                <a:latin typeface="Arial" pitchFamily="-109" charset="0"/>
                <a:ea typeface="ＭＳ Ｐゴシック" pitchFamily="-109" charset="-128"/>
                <a:cs typeface="ＭＳ Ｐゴシック" pitchFamily="-109" charset="-128"/>
              </a:rPr>
              <a:t>while each row contains a specific value for each column. Ideally, the table has at</a:t>
            </a:r>
          </a:p>
          <a:p>
            <a:pPr eaLnBrk="1" hangingPunct="1"/>
            <a:r>
              <a:rPr lang="en-US" dirty="0" smtClean="0">
                <a:latin typeface="Arial" pitchFamily="-109" charset="0"/>
                <a:ea typeface="ＭＳ Ｐゴシック" pitchFamily="-109" charset="-128"/>
                <a:cs typeface="ＭＳ Ｐゴシック" pitchFamily="-109" charset="-128"/>
              </a:rPr>
              <a:t>least one column in which each value is unique, thus serving as an identifier for a</a:t>
            </a:r>
          </a:p>
          <a:p>
            <a:pPr eaLnBrk="1" hangingPunct="1"/>
            <a:r>
              <a:rPr lang="en-US" dirty="0" smtClean="0">
                <a:latin typeface="Arial" pitchFamily="-109" charset="0"/>
                <a:ea typeface="ＭＳ Ｐゴシック" pitchFamily="-109" charset="-128"/>
                <a:cs typeface="ＭＳ Ｐゴシック" pitchFamily="-109" charset="-128"/>
              </a:rPr>
              <a:t>given entry. For example, a typical telephone directory contains one entry for each</a:t>
            </a:r>
          </a:p>
          <a:p>
            <a:pPr eaLnBrk="1" hangingPunct="1"/>
            <a:r>
              <a:rPr lang="en-US" dirty="0" smtClean="0">
                <a:latin typeface="Arial" pitchFamily="-109" charset="0"/>
                <a:ea typeface="ＭＳ Ｐゴシック" pitchFamily="-109" charset="-128"/>
                <a:cs typeface="ＭＳ Ｐゴシック" pitchFamily="-109" charset="-128"/>
              </a:rPr>
              <a:t>subscriber, with columns for name, telephone number, and address. Such a table is</a:t>
            </a:r>
          </a:p>
          <a:p>
            <a:pPr eaLnBrk="1" hangingPunct="1"/>
            <a:r>
              <a:rPr lang="en-US" dirty="0" smtClean="0">
                <a:latin typeface="Arial" pitchFamily="-109" charset="0"/>
                <a:ea typeface="ＭＳ Ｐゴシック" pitchFamily="-109" charset="-128"/>
                <a:cs typeface="ＭＳ Ｐゴシック" pitchFamily="-109" charset="-128"/>
              </a:rPr>
              <a:t>called a flat file because it is a single two-dimensional (rows and columns) file. In a</a:t>
            </a:r>
          </a:p>
          <a:p>
            <a:pPr eaLnBrk="1" hangingPunct="1"/>
            <a:r>
              <a:rPr lang="en-US" dirty="0" smtClean="0">
                <a:latin typeface="Arial" pitchFamily="-109" charset="0"/>
                <a:ea typeface="ＭＳ Ｐゴシック" pitchFamily="-109" charset="-128"/>
                <a:cs typeface="ＭＳ Ｐゴシック" pitchFamily="-109" charset="-128"/>
              </a:rPr>
              <a:t>flat file, all of the data are stored in a single table. For the telephone directory, there</a:t>
            </a:r>
          </a:p>
          <a:p>
            <a:pPr eaLnBrk="1" hangingPunct="1"/>
            <a:r>
              <a:rPr lang="en-US" dirty="0" smtClean="0">
                <a:latin typeface="Arial" pitchFamily="-109" charset="0"/>
                <a:ea typeface="ＭＳ Ｐゴシック" pitchFamily="-109" charset="-128"/>
                <a:cs typeface="ＭＳ Ｐゴシック" pitchFamily="-109" charset="-128"/>
              </a:rPr>
              <a:t>might be a number of subscribers with the same name, but the telephone numbers</a:t>
            </a:r>
          </a:p>
          <a:p>
            <a:pPr eaLnBrk="1" hangingPunct="1"/>
            <a:r>
              <a:rPr lang="en-US" dirty="0" smtClean="0">
                <a:latin typeface="Arial" pitchFamily="-109" charset="0"/>
                <a:ea typeface="ＭＳ Ｐゴシック" pitchFamily="-109" charset="-128"/>
                <a:cs typeface="ＭＳ Ｐゴシック" pitchFamily="-109" charset="-128"/>
              </a:rPr>
              <a:t>should be unique, so that the telephone number serves as a unique identifier for a</a:t>
            </a:r>
          </a:p>
          <a:p>
            <a:pPr eaLnBrk="1" hangingPunct="1"/>
            <a:r>
              <a:rPr lang="en-US" dirty="0" smtClean="0">
                <a:latin typeface="Arial" pitchFamily="-109" charset="0"/>
                <a:ea typeface="ＭＳ Ｐゴシック" pitchFamily="-109" charset="-128"/>
                <a:cs typeface="ＭＳ Ｐゴシック" pitchFamily="-109" charset="-128"/>
              </a:rPr>
              <a:t>row. However, two or more people sharing the same phone number might each be</a:t>
            </a:r>
          </a:p>
          <a:p>
            <a:pPr eaLnBrk="1" hangingPunct="1"/>
            <a:r>
              <a:rPr lang="en-US" dirty="0" smtClean="0">
                <a:latin typeface="Arial" pitchFamily="-109" charset="0"/>
                <a:ea typeface="ＭＳ Ｐゴシック" pitchFamily="-109" charset="-128"/>
                <a:cs typeface="ＭＳ Ｐゴシック" pitchFamily="-109" charset="-128"/>
              </a:rPr>
              <a:t>listed in the directory. To continue to hold all of the data for the telephone directory</a:t>
            </a:r>
          </a:p>
          <a:p>
            <a:pPr eaLnBrk="1" hangingPunct="1"/>
            <a:r>
              <a:rPr lang="en-US" dirty="0" smtClean="0">
                <a:latin typeface="Arial" pitchFamily="-109" charset="0"/>
                <a:ea typeface="ＭＳ Ｐゴシック" pitchFamily="-109" charset="-128"/>
                <a:cs typeface="ＭＳ Ｐゴシック" pitchFamily="-109" charset="-128"/>
              </a:rPr>
              <a:t>in a single table and to provide for a unique identifier for each row, we could require</a:t>
            </a:r>
          </a:p>
          <a:p>
            <a:pPr eaLnBrk="1" hangingPunct="1"/>
            <a:r>
              <a:rPr lang="en-US" dirty="0" smtClean="0">
                <a:latin typeface="Arial" pitchFamily="-109" charset="0"/>
                <a:ea typeface="ＭＳ Ｐゴシック" pitchFamily="-109" charset="-128"/>
                <a:cs typeface="ＭＳ Ｐゴシック" pitchFamily="-109" charset="-128"/>
              </a:rPr>
              <a:t>a separate column for secondary subscriber, tertiary subscriber, and so on. The result</a:t>
            </a:r>
          </a:p>
          <a:p>
            <a:pPr eaLnBrk="1" hangingPunct="1"/>
            <a:r>
              <a:rPr lang="en-US" dirty="0" smtClean="0">
                <a:latin typeface="Arial" pitchFamily="-109" charset="0"/>
                <a:ea typeface="ＭＳ Ｐゴシック" pitchFamily="-109" charset="-128"/>
                <a:cs typeface="ＭＳ Ｐゴシック" pitchFamily="-109" charset="-128"/>
              </a:rPr>
              <a:t>would be that for each telephone number in use, there is a single entry in the table.</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The drawback of using a single table is that some of the column positions for</a:t>
            </a:r>
          </a:p>
          <a:p>
            <a:pPr eaLnBrk="1" hangingPunct="1"/>
            <a:r>
              <a:rPr lang="en-US" dirty="0" smtClean="0">
                <a:latin typeface="Arial" pitchFamily="-109" charset="0"/>
                <a:ea typeface="ＭＳ Ｐゴシック" pitchFamily="-109" charset="-128"/>
                <a:cs typeface="ＭＳ Ｐゴシック" pitchFamily="-109" charset="-128"/>
              </a:rPr>
              <a:t>a given row may be blank (not used). Also, any time a new service or new type of</a:t>
            </a:r>
          </a:p>
          <a:p>
            <a:pPr eaLnBrk="1" hangingPunct="1"/>
            <a:r>
              <a:rPr lang="en-US" dirty="0" smtClean="0">
                <a:latin typeface="Arial" pitchFamily="-109" charset="0"/>
                <a:ea typeface="ＭＳ Ｐゴシック" pitchFamily="-109" charset="-128"/>
                <a:cs typeface="ＭＳ Ｐゴシック" pitchFamily="-109" charset="-128"/>
              </a:rPr>
              <a:t>information is incorporated in the database, more columns must be added and the</a:t>
            </a:r>
          </a:p>
          <a:p>
            <a:pPr eaLnBrk="1" hangingPunct="1"/>
            <a:r>
              <a:rPr lang="en-US" dirty="0" smtClean="0">
                <a:latin typeface="Arial" pitchFamily="-109" charset="0"/>
                <a:ea typeface="ＭＳ Ｐゴシック" pitchFamily="-109" charset="-128"/>
                <a:cs typeface="ＭＳ Ｐゴシック" pitchFamily="-109" charset="-128"/>
              </a:rPr>
              <a:t>database and accompanying software must be redesigned and rebuilt.</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The relational database structure enables the creation of multiple tables</a:t>
            </a:r>
          </a:p>
          <a:p>
            <a:pPr eaLnBrk="1" hangingPunct="1"/>
            <a:r>
              <a:rPr lang="en-US" dirty="0" smtClean="0">
                <a:latin typeface="Arial" pitchFamily="-109" charset="0"/>
                <a:ea typeface="ＭＳ Ｐゴシック" pitchFamily="-109" charset="-128"/>
                <a:cs typeface="ＭＳ Ｐゴシック" pitchFamily="-109" charset="-128"/>
              </a:rPr>
              <a:t>tied together by a unique identifier that is present in all tables.</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Users and applications use a relational query language to access the database.</a:t>
            </a:r>
          </a:p>
          <a:p>
            <a:pPr eaLnBrk="1" hangingPunct="1"/>
            <a:r>
              <a:rPr lang="en-US" dirty="0" smtClean="0">
                <a:latin typeface="Arial" pitchFamily="-109" charset="0"/>
                <a:ea typeface="ＭＳ Ｐゴシック" pitchFamily="-109" charset="-128"/>
                <a:cs typeface="ＭＳ Ｐゴシック" pitchFamily="-109" charset="-128"/>
              </a:rPr>
              <a:t>The query language uses declarative statements rather than the procedural</a:t>
            </a:r>
          </a:p>
          <a:p>
            <a:pPr eaLnBrk="1" hangingPunct="1"/>
            <a:r>
              <a:rPr lang="en-US" dirty="0" smtClean="0">
                <a:latin typeface="Arial" pitchFamily="-109" charset="0"/>
                <a:ea typeface="ＭＳ Ｐゴシック" pitchFamily="-109" charset="-128"/>
                <a:cs typeface="ＭＳ Ｐゴシック" pitchFamily="-109" charset="-128"/>
              </a:rPr>
              <a:t>instructions of a programming language. In essence, the query language allows</a:t>
            </a:r>
          </a:p>
          <a:p>
            <a:pPr eaLnBrk="1" hangingPunct="1"/>
            <a:r>
              <a:rPr lang="en-US" dirty="0" smtClean="0">
                <a:latin typeface="Arial" pitchFamily="-109" charset="0"/>
                <a:ea typeface="ＭＳ Ｐゴシック" pitchFamily="-109" charset="-128"/>
                <a:cs typeface="ＭＳ Ｐゴシック" pitchFamily="-109" charset="-128"/>
              </a:rPr>
              <a:t>the user to request selected items of data from all records that fit a given set of</a:t>
            </a:r>
          </a:p>
          <a:p>
            <a:pPr eaLnBrk="1" hangingPunct="1"/>
            <a:r>
              <a:rPr lang="en-US" dirty="0" smtClean="0">
                <a:latin typeface="Arial" pitchFamily="-109" charset="0"/>
                <a:ea typeface="ＭＳ Ｐゴシック" pitchFamily="-109" charset="-128"/>
                <a:cs typeface="ＭＳ Ｐゴシック" pitchFamily="-109" charset="-128"/>
              </a:rPr>
              <a:t>criteria. The software then figures out how to extract the requested data from one</a:t>
            </a:r>
          </a:p>
          <a:p>
            <a:pPr eaLnBrk="1" hangingPunct="1"/>
            <a:r>
              <a:rPr lang="en-US" dirty="0" smtClean="0">
                <a:latin typeface="Arial" pitchFamily="-109" charset="0"/>
                <a:ea typeface="ＭＳ Ｐゴシック" pitchFamily="-109" charset="-128"/>
                <a:cs typeface="ＭＳ Ｐゴシック" pitchFamily="-109" charset="-128"/>
              </a:rPr>
              <a:t>or more tables. For example, a telephone company representative could retrieve a</a:t>
            </a:r>
          </a:p>
          <a:p>
            <a:pPr eaLnBrk="1" hangingPunct="1"/>
            <a:r>
              <a:rPr lang="en-US" dirty="0" smtClean="0">
                <a:latin typeface="Arial" pitchFamily="-109" charset="0"/>
                <a:ea typeface="ＭＳ Ｐゴシック" pitchFamily="-109" charset="-128"/>
                <a:cs typeface="ＭＳ Ｐゴシック" pitchFamily="-109" charset="-128"/>
              </a:rPr>
              <a:t>subscriber’s billing information as well as the status of special services or the latest</a:t>
            </a:r>
          </a:p>
          <a:p>
            <a:pPr eaLnBrk="1" hangingPunct="1"/>
            <a:r>
              <a:rPr lang="en-US" dirty="0" smtClean="0">
                <a:latin typeface="Arial" pitchFamily="-109" charset="0"/>
                <a:ea typeface="ＭＳ Ｐゴシック" pitchFamily="-109" charset="-128"/>
                <a:cs typeface="ＭＳ Ｐゴシック" pitchFamily="-109" charset="-128"/>
              </a:rPr>
              <a:t>payment received, all displayed on one screen.</a:t>
            </a:r>
            <a:endParaRPr lang="en-US"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NIST defines three service models , which can be viewed as nested service</a:t>
            </a:r>
          </a:p>
          <a:p>
            <a:r>
              <a:rPr lang="en-US" sz="1300" dirty="0">
                <a:latin typeface="Arial" pitchFamily="-110" charset="0"/>
                <a:ea typeface="ＭＳ Ｐゴシック" pitchFamily="-110" charset="-128"/>
                <a:cs typeface="ＭＳ Ｐゴシック" pitchFamily="-110" charset="-128"/>
              </a:rPr>
              <a:t>alternatives (Figure 5.12):</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Software as a service (</a:t>
            </a:r>
            <a:r>
              <a:rPr lang="en-US" sz="1300" dirty="0" err="1">
                <a:latin typeface="Arial" pitchFamily="-110" charset="0"/>
                <a:ea typeface="ＭＳ Ｐゴシック" pitchFamily="-110" charset="-128"/>
                <a:cs typeface="ＭＳ Ｐゴシック" pitchFamily="-110" charset="-128"/>
              </a:rPr>
              <a:t>SaaS</a:t>
            </a:r>
            <a:r>
              <a:rPr lang="en-US" sz="1300" dirty="0">
                <a:latin typeface="Arial" pitchFamily="-110" charset="0"/>
                <a:ea typeface="ＭＳ Ｐゴシック" pitchFamily="-110" charset="-128"/>
                <a:cs typeface="ＭＳ Ｐゴシック" pitchFamily="-110" charset="-128"/>
              </a:rPr>
              <a:t>):  Provides service to customers in the form of</a:t>
            </a:r>
          </a:p>
          <a:p>
            <a:r>
              <a:rPr lang="en-US" sz="1300" dirty="0">
                <a:latin typeface="Arial" pitchFamily="-110" charset="0"/>
                <a:ea typeface="ＭＳ Ｐゴシック" pitchFamily="-110" charset="-128"/>
                <a:cs typeface="ＭＳ Ｐゴシック" pitchFamily="-110" charset="-128"/>
              </a:rPr>
              <a:t>software, specifically application software, running on and accessible in the</a:t>
            </a:r>
          </a:p>
          <a:p>
            <a:r>
              <a:rPr lang="en-US" sz="1300" dirty="0">
                <a:latin typeface="Arial" pitchFamily="-110" charset="0"/>
                <a:ea typeface="ＭＳ Ｐゴシック" pitchFamily="-110" charset="-128"/>
                <a:cs typeface="ＭＳ Ｐゴシック" pitchFamily="-110" charset="-128"/>
              </a:rPr>
              <a:t>cloud. </a:t>
            </a:r>
            <a:r>
              <a:rPr lang="en-US" sz="1300" dirty="0" err="1">
                <a:latin typeface="Arial" pitchFamily="-110" charset="0"/>
                <a:ea typeface="ＭＳ Ｐゴシック" pitchFamily="-110" charset="-128"/>
                <a:cs typeface="ＭＳ Ｐゴシック" pitchFamily="-110" charset="-128"/>
              </a:rPr>
              <a:t>SaaS</a:t>
            </a:r>
            <a:r>
              <a:rPr lang="en-US" sz="1300" dirty="0">
                <a:latin typeface="Arial" pitchFamily="-110" charset="0"/>
                <a:ea typeface="ＭＳ Ｐゴシック" pitchFamily="-110" charset="-128"/>
                <a:cs typeface="ＭＳ Ｐゴシック" pitchFamily="-110" charset="-128"/>
              </a:rPr>
              <a:t> follows the familiar model of Web services, in this case applied</a:t>
            </a:r>
          </a:p>
          <a:p>
            <a:r>
              <a:rPr lang="en-US" sz="1300" dirty="0">
                <a:latin typeface="Arial" pitchFamily="-110" charset="0"/>
                <a:ea typeface="ＭＳ Ｐゴシック" pitchFamily="-110" charset="-128"/>
                <a:cs typeface="ＭＳ Ｐゴシック" pitchFamily="-110" charset="-128"/>
              </a:rPr>
              <a:t>to cloud resources. </a:t>
            </a:r>
            <a:r>
              <a:rPr lang="en-US" sz="1300" dirty="0" err="1">
                <a:latin typeface="Arial" pitchFamily="-110" charset="0"/>
                <a:ea typeface="ＭＳ Ｐゴシック" pitchFamily="-110" charset="-128"/>
                <a:cs typeface="ＭＳ Ｐゴシック" pitchFamily="-110" charset="-128"/>
              </a:rPr>
              <a:t>SaaS</a:t>
            </a:r>
            <a:r>
              <a:rPr lang="en-US" sz="1300" dirty="0">
                <a:latin typeface="Arial" pitchFamily="-110" charset="0"/>
                <a:ea typeface="ＭＳ Ｐゴシック" pitchFamily="-110" charset="-128"/>
                <a:cs typeface="ＭＳ Ｐゴシック" pitchFamily="-110" charset="-128"/>
              </a:rPr>
              <a:t> enables the customer to use the cloud provider’s</a:t>
            </a:r>
          </a:p>
          <a:p>
            <a:r>
              <a:rPr lang="en-US" sz="1300" dirty="0">
                <a:latin typeface="Arial" pitchFamily="-110" charset="0"/>
                <a:ea typeface="ＭＳ Ｐゴシック" pitchFamily="-110" charset="-128"/>
                <a:cs typeface="ＭＳ Ｐゴシック" pitchFamily="-110" charset="-128"/>
              </a:rPr>
              <a:t>applications running on the provider’s cloud infrastructure. The applications</a:t>
            </a:r>
          </a:p>
          <a:p>
            <a:r>
              <a:rPr lang="en-US" sz="1300" dirty="0">
                <a:latin typeface="Arial" pitchFamily="-110" charset="0"/>
                <a:ea typeface="ＭＳ Ｐゴシック" pitchFamily="-110" charset="-128"/>
                <a:cs typeface="ＭＳ Ｐゴシック" pitchFamily="-110" charset="-128"/>
              </a:rPr>
              <a:t>are accessible from various client devices through a simple interface such as</a:t>
            </a:r>
          </a:p>
          <a:p>
            <a:r>
              <a:rPr lang="en-US" sz="1300" dirty="0">
                <a:latin typeface="Arial" pitchFamily="-110" charset="0"/>
                <a:ea typeface="ＭＳ Ｐゴシック" pitchFamily="-110" charset="-128"/>
                <a:cs typeface="ＭＳ Ｐゴシック" pitchFamily="-110" charset="-128"/>
              </a:rPr>
              <a:t>a Web browser. Instead of obtaining desktop and server licenses for software</a:t>
            </a:r>
          </a:p>
          <a:p>
            <a:r>
              <a:rPr lang="en-US" sz="1300" dirty="0">
                <a:latin typeface="Arial" pitchFamily="-110" charset="0"/>
                <a:ea typeface="ＭＳ Ｐゴシック" pitchFamily="-110" charset="-128"/>
                <a:cs typeface="ＭＳ Ｐゴシック" pitchFamily="-110" charset="-128"/>
              </a:rPr>
              <a:t>products it uses, an enterprise obtains the same functions from the cloud service.</a:t>
            </a:r>
          </a:p>
          <a:p>
            <a:r>
              <a:rPr lang="en-US" sz="1300" dirty="0" err="1">
                <a:latin typeface="Arial" pitchFamily="-110" charset="0"/>
                <a:ea typeface="ＭＳ Ｐゴシック" pitchFamily="-110" charset="-128"/>
                <a:cs typeface="ＭＳ Ｐゴシック" pitchFamily="-110" charset="-128"/>
              </a:rPr>
              <a:t>SaaS</a:t>
            </a:r>
            <a:r>
              <a:rPr lang="en-US" sz="1300" dirty="0">
                <a:latin typeface="Arial" pitchFamily="-110" charset="0"/>
                <a:ea typeface="ＭＳ Ｐゴシック" pitchFamily="-110" charset="-128"/>
                <a:cs typeface="ＭＳ Ｐゴシック" pitchFamily="-110" charset="-128"/>
              </a:rPr>
              <a:t> saves the complexity of software installation, maintenance, upgrades, and</a:t>
            </a:r>
          </a:p>
          <a:p>
            <a:r>
              <a:rPr lang="en-US" sz="1300" dirty="0">
                <a:latin typeface="Arial" pitchFamily="-110" charset="0"/>
                <a:ea typeface="ＭＳ Ｐゴシック" pitchFamily="-110" charset="-128"/>
                <a:cs typeface="ＭＳ Ｐゴシック" pitchFamily="-110" charset="-128"/>
              </a:rPr>
              <a:t>patches. Examples of services at this level are Gmail, Google’s e-mail service,</a:t>
            </a:r>
          </a:p>
          <a:p>
            <a:r>
              <a:rPr lang="en-US" sz="1300" dirty="0">
                <a:latin typeface="Arial" pitchFamily="-110" charset="0"/>
                <a:ea typeface="ＭＳ Ｐゴシック" pitchFamily="-110" charset="-128"/>
                <a:cs typeface="ＭＳ Ｐゴシック" pitchFamily="-110" charset="-128"/>
              </a:rPr>
              <a:t>and </a:t>
            </a:r>
            <a:r>
              <a:rPr lang="en-US" sz="1300" dirty="0" err="1">
                <a:latin typeface="Arial" pitchFamily="-110" charset="0"/>
                <a:ea typeface="ＭＳ Ｐゴシック" pitchFamily="-110" charset="-128"/>
                <a:cs typeface="ＭＳ Ｐゴシック" pitchFamily="-110" charset="-128"/>
              </a:rPr>
              <a:t>Salesforce.com</a:t>
            </a:r>
            <a:r>
              <a:rPr lang="en-US" sz="1300" dirty="0">
                <a:latin typeface="Arial" pitchFamily="-110" charset="0"/>
                <a:ea typeface="ＭＳ Ｐゴシック" pitchFamily="-110" charset="-128"/>
                <a:cs typeface="ＭＳ Ｐゴシック" pitchFamily="-110" charset="-128"/>
              </a:rPr>
              <a:t>, which helps firms keep track of their customers.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Platform as a service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  Provides service to customers in the form of</a:t>
            </a:r>
          </a:p>
          <a:p>
            <a:r>
              <a:rPr lang="en-US" sz="1300" dirty="0">
                <a:latin typeface="Arial" pitchFamily="-110" charset="0"/>
                <a:ea typeface="ＭＳ Ｐゴシック" pitchFamily="-110" charset="-128"/>
                <a:cs typeface="ＭＳ Ｐゴシック" pitchFamily="-110" charset="-128"/>
              </a:rPr>
              <a:t>a platform on which the customer’s applications can run.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 enables the</a:t>
            </a:r>
          </a:p>
          <a:p>
            <a:r>
              <a:rPr lang="en-US" sz="1300" dirty="0">
                <a:latin typeface="Arial" pitchFamily="-110" charset="0"/>
                <a:ea typeface="ＭＳ Ｐゴシック" pitchFamily="-110" charset="-128"/>
                <a:cs typeface="ＭＳ Ｐゴシック" pitchFamily="-110" charset="-128"/>
              </a:rPr>
              <a:t>customer to deploy onto the cloud infrastructure customer-created or</a:t>
            </a:r>
          </a:p>
          <a:p>
            <a:r>
              <a:rPr lang="en-US" sz="1300" dirty="0">
                <a:latin typeface="Arial" pitchFamily="-110" charset="0"/>
                <a:ea typeface="ＭＳ Ｐゴシック" pitchFamily="-110" charset="-128"/>
                <a:cs typeface="ＭＳ Ｐゴシック" pitchFamily="-110" charset="-128"/>
              </a:rPr>
              <a:t>acquired applications. A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 cloud provides useful software building blocks,</a:t>
            </a:r>
          </a:p>
          <a:p>
            <a:r>
              <a:rPr lang="en-US" sz="1300" dirty="0">
                <a:latin typeface="Arial" pitchFamily="-110" charset="0"/>
                <a:ea typeface="ＭＳ Ｐゴシック" pitchFamily="-110" charset="-128"/>
                <a:cs typeface="ＭＳ Ｐゴシック" pitchFamily="-110" charset="-128"/>
              </a:rPr>
              <a:t>plus a number of development tools, such as programming languages, runtime</a:t>
            </a:r>
          </a:p>
          <a:p>
            <a:r>
              <a:rPr lang="en-US" sz="1300" dirty="0">
                <a:latin typeface="Arial" pitchFamily="-110" charset="0"/>
                <a:ea typeface="ＭＳ Ｐゴシック" pitchFamily="-110" charset="-128"/>
                <a:cs typeface="ＭＳ Ｐゴシック" pitchFamily="-110" charset="-128"/>
              </a:rPr>
              <a:t>environments, and other tools that assist in deploying new applications</a:t>
            </a:r>
          </a:p>
          <a:p>
            <a:r>
              <a:rPr lang="en-US" sz="1300" dirty="0">
                <a:latin typeface="Arial" pitchFamily="-110" charset="0"/>
                <a:ea typeface="ＭＳ Ｐゴシック" pitchFamily="-110" charset="-128"/>
                <a:cs typeface="ＭＳ Ｐゴシック" pitchFamily="-110" charset="-128"/>
              </a:rPr>
              <a:t>In effect,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 is an operating system in the cloud.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 is useful for an</a:t>
            </a:r>
          </a:p>
          <a:p>
            <a:r>
              <a:rPr lang="en-US" sz="1300" dirty="0">
                <a:latin typeface="Arial" pitchFamily="-110" charset="0"/>
                <a:ea typeface="ＭＳ Ｐゴシック" pitchFamily="-110" charset="-128"/>
                <a:cs typeface="ＭＳ Ｐゴシック" pitchFamily="-110" charset="-128"/>
              </a:rPr>
              <a:t>organization that wants to develop new or tailored applications while paying</a:t>
            </a:r>
          </a:p>
          <a:p>
            <a:r>
              <a:rPr lang="en-US" sz="1300" dirty="0">
                <a:latin typeface="Arial" pitchFamily="-110" charset="0"/>
                <a:ea typeface="ＭＳ Ｐゴシック" pitchFamily="-110" charset="-128"/>
                <a:cs typeface="ＭＳ Ｐゴシック" pitchFamily="-110" charset="-128"/>
              </a:rPr>
              <a:t> for the needed computing resources only as needed and only for as long as</a:t>
            </a:r>
          </a:p>
          <a:p>
            <a:r>
              <a:rPr lang="en-US" sz="1300" dirty="0">
                <a:latin typeface="Arial" pitchFamily="-110" charset="0"/>
                <a:ea typeface="ＭＳ Ｐゴシック" pitchFamily="-110" charset="-128"/>
                <a:cs typeface="ＭＳ Ｐゴシック" pitchFamily="-110" charset="-128"/>
              </a:rPr>
              <a:t>needed. Google App Engine and the Salesforce1 Platform from </a:t>
            </a:r>
            <a:r>
              <a:rPr lang="en-US" sz="1300" dirty="0" err="1">
                <a:latin typeface="Arial" pitchFamily="-110" charset="0"/>
                <a:ea typeface="ＭＳ Ｐゴシック" pitchFamily="-110" charset="-128"/>
                <a:cs typeface="ＭＳ Ｐゴシック" pitchFamily="-110" charset="-128"/>
              </a:rPr>
              <a:t>Salesforce</a:t>
            </a:r>
            <a:r>
              <a:rPr lang="en-US" sz="1300" dirty="0">
                <a:latin typeface="Arial" pitchFamily="-110" charset="0"/>
                <a:ea typeface="ＭＳ Ｐゴシック" pitchFamily="-110" charset="-128"/>
                <a:cs typeface="ＭＳ Ｐゴシック" pitchFamily="-110" charset="-128"/>
              </a:rPr>
              <a:t>.</a:t>
            </a:r>
          </a:p>
          <a:p>
            <a:r>
              <a:rPr lang="en-US" sz="1300" dirty="0">
                <a:latin typeface="Arial" pitchFamily="-110" charset="0"/>
                <a:ea typeface="ＭＳ Ｐゴシック" pitchFamily="-110" charset="-128"/>
                <a:cs typeface="ＭＳ Ｐゴシック" pitchFamily="-110" charset="-128"/>
              </a:rPr>
              <a:t>com are examples of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Infrastructure as a service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Provides the customer access to the underlying</a:t>
            </a:r>
          </a:p>
          <a:p>
            <a:r>
              <a:rPr lang="en-US" sz="1300" dirty="0">
                <a:latin typeface="Arial" pitchFamily="-110" charset="0"/>
                <a:ea typeface="ＭＳ Ｐゴシック" pitchFamily="-110" charset="-128"/>
                <a:cs typeface="ＭＳ Ｐゴシック" pitchFamily="-110" charset="-128"/>
              </a:rPr>
              <a:t>cloud infrastructure.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provides virtual machines and other abstracted</a:t>
            </a:r>
          </a:p>
          <a:p>
            <a:r>
              <a:rPr lang="en-US" sz="1300" dirty="0">
                <a:latin typeface="Arial" pitchFamily="-110" charset="0"/>
                <a:ea typeface="ＭＳ Ｐゴシック" pitchFamily="-110" charset="-128"/>
                <a:cs typeface="ＭＳ Ｐゴシック" pitchFamily="-110" charset="-128"/>
              </a:rPr>
              <a:t>hardware and operating systems, which may be controlled through a service</a:t>
            </a:r>
          </a:p>
          <a:p>
            <a:r>
              <a:rPr lang="en-US" sz="1300" dirty="0">
                <a:latin typeface="Arial" pitchFamily="-110" charset="0"/>
                <a:ea typeface="ＭＳ Ｐゴシック" pitchFamily="-110" charset="-128"/>
                <a:cs typeface="ＭＳ Ｐゴシック" pitchFamily="-110" charset="-128"/>
              </a:rPr>
              <a:t>application programming interface (API).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offers the customer processing,</a:t>
            </a:r>
          </a:p>
          <a:p>
            <a:r>
              <a:rPr lang="en-US" sz="1300" dirty="0">
                <a:latin typeface="Arial" pitchFamily="-110" charset="0"/>
                <a:ea typeface="ＭＳ Ｐゴシック" pitchFamily="-110" charset="-128"/>
                <a:cs typeface="ＭＳ Ｐゴシック" pitchFamily="-110" charset="-128"/>
              </a:rPr>
              <a:t>storage, networks, and other fundamental computing resources so that</a:t>
            </a:r>
          </a:p>
          <a:p>
            <a:r>
              <a:rPr lang="en-US" sz="1300" dirty="0">
                <a:latin typeface="Arial" pitchFamily="-110" charset="0"/>
                <a:ea typeface="ＭＳ Ｐゴシック" pitchFamily="-110" charset="-128"/>
                <a:cs typeface="ＭＳ Ｐゴシック" pitchFamily="-110" charset="-128"/>
              </a:rPr>
              <a:t>the customer is able to deploy and run arbitrary software, which can include</a:t>
            </a:r>
          </a:p>
          <a:p>
            <a:r>
              <a:rPr lang="en-US" sz="1300" dirty="0">
                <a:latin typeface="Arial" pitchFamily="-110" charset="0"/>
                <a:ea typeface="ＭＳ Ｐゴシック" pitchFamily="-110" charset="-128"/>
                <a:cs typeface="ＭＳ Ｐゴシック" pitchFamily="-110" charset="-128"/>
              </a:rPr>
              <a:t>operating systems and applications.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enables customers to combine basic</a:t>
            </a:r>
          </a:p>
          <a:p>
            <a:r>
              <a:rPr lang="en-US" sz="1300" dirty="0">
                <a:latin typeface="Arial" pitchFamily="-110" charset="0"/>
                <a:ea typeface="ＭＳ Ｐゴシック" pitchFamily="-110" charset="-128"/>
                <a:cs typeface="ＭＳ Ｐゴシック" pitchFamily="-110" charset="-128"/>
              </a:rPr>
              <a:t>computing services, such as number crunching and data storage, to build highly</a:t>
            </a:r>
          </a:p>
          <a:p>
            <a:r>
              <a:rPr lang="en-US" sz="1300" dirty="0">
                <a:latin typeface="Arial" pitchFamily="-110" charset="0"/>
                <a:ea typeface="ＭＳ Ｐゴシック" pitchFamily="-110" charset="-128"/>
                <a:cs typeface="ＭＳ Ｐゴシック" pitchFamily="-110" charset="-128"/>
              </a:rPr>
              <a:t>adaptable computer systems. Examples of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are Amazon Elastic Compute</a:t>
            </a:r>
          </a:p>
          <a:p>
            <a:r>
              <a:rPr lang="en-US" sz="1300" dirty="0">
                <a:latin typeface="Arial" pitchFamily="-110" charset="0"/>
                <a:ea typeface="ＭＳ Ｐゴシック" pitchFamily="-110" charset="-128"/>
                <a:cs typeface="ＭＳ Ｐゴシック" pitchFamily="-110" charset="-128"/>
              </a:rPr>
              <a:t>Cloud (Amazon EC2) and Windows Azure.</a:t>
            </a:r>
          </a:p>
          <a:p>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33</a:t>
            </a:fld>
            <a:endParaRPr lang="en-AU">
              <a:solidFill>
                <a:prstClr val="black"/>
              </a:solidFill>
            </a:endParaRPr>
          </a:p>
        </p:txBody>
      </p:sp>
    </p:spTree>
    <p:extLst>
      <p:ext uri="{BB962C8B-B14F-4D97-AF65-F5344CB8AC3E}">
        <p14:creationId xmlns:p14="http://schemas.microsoft.com/office/powerpoint/2010/main" val="2787550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NIST defines four deployment models :</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Public cloud:  The cloud infrastructure is made available to the general public</a:t>
            </a:r>
          </a:p>
          <a:p>
            <a:r>
              <a:rPr lang="en-US" sz="1300" dirty="0">
                <a:latin typeface="Arial" pitchFamily="-110" charset="0"/>
                <a:ea typeface="ＭＳ Ｐゴシック" pitchFamily="-110" charset="-128"/>
                <a:cs typeface="ＭＳ Ｐゴシック" pitchFamily="-110" charset="-128"/>
              </a:rPr>
              <a:t>or a large industry group and is owned by an organization selling cloud</a:t>
            </a:r>
          </a:p>
          <a:p>
            <a:r>
              <a:rPr lang="en-US" sz="1300" dirty="0">
                <a:latin typeface="Arial" pitchFamily="-110" charset="0"/>
                <a:ea typeface="ＭＳ Ｐゴシック" pitchFamily="-110" charset="-128"/>
                <a:cs typeface="ＭＳ Ｐゴシック" pitchFamily="-110" charset="-128"/>
              </a:rPr>
              <a:t>services. The cloud provider is responsible both for the cloud infrastructure</a:t>
            </a:r>
          </a:p>
          <a:p>
            <a:r>
              <a:rPr lang="en-US" sz="1300" dirty="0">
                <a:latin typeface="Arial" pitchFamily="-110" charset="0"/>
                <a:ea typeface="ＭＳ Ｐゴシック" pitchFamily="-110" charset="-128"/>
                <a:cs typeface="ＭＳ Ｐゴシック" pitchFamily="-110" charset="-128"/>
              </a:rPr>
              <a:t>and for the control of data and operations within the cloud.</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Private cloud: The cloud infrastructure is operated solely for an organization.</a:t>
            </a:r>
          </a:p>
          <a:p>
            <a:r>
              <a:rPr lang="en-US" sz="1300" dirty="0">
                <a:latin typeface="Arial" pitchFamily="-110" charset="0"/>
                <a:ea typeface="ＭＳ Ｐゴシック" pitchFamily="-110" charset="-128"/>
                <a:cs typeface="ＭＳ Ｐゴシック" pitchFamily="-110" charset="-128"/>
              </a:rPr>
              <a:t>It may be managed by the organization or a third party and may exist on</a:t>
            </a:r>
          </a:p>
          <a:p>
            <a:r>
              <a:rPr lang="en-US" sz="1300" dirty="0">
                <a:latin typeface="Arial" pitchFamily="-110" charset="0"/>
                <a:ea typeface="ＭＳ Ｐゴシック" pitchFamily="-110" charset="-128"/>
                <a:cs typeface="ＭＳ Ｐゴシック" pitchFamily="-110" charset="-128"/>
              </a:rPr>
              <a:t>premise or off premise. The cloud provider is responsible only for the</a:t>
            </a:r>
          </a:p>
          <a:p>
            <a:r>
              <a:rPr lang="en-US" sz="1300" dirty="0">
                <a:latin typeface="Arial" pitchFamily="-110" charset="0"/>
                <a:ea typeface="ＭＳ Ｐゴシック" pitchFamily="-110" charset="-128"/>
                <a:cs typeface="ＭＳ Ｐゴシック" pitchFamily="-110" charset="-128"/>
              </a:rPr>
              <a:t>infrastructure and not for the control.</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Community cloud: The cloud infrastructure is shared by several organizations</a:t>
            </a:r>
          </a:p>
          <a:p>
            <a:r>
              <a:rPr lang="en-US" sz="1300" dirty="0">
                <a:latin typeface="Arial" pitchFamily="-110" charset="0"/>
                <a:ea typeface="ＭＳ Ｐゴシック" pitchFamily="-110" charset="-128"/>
                <a:cs typeface="ＭＳ Ｐゴシック" pitchFamily="-110" charset="-128"/>
              </a:rPr>
              <a:t>and supports a specific community that has shared concerns (e.g., mission,</a:t>
            </a:r>
          </a:p>
          <a:p>
            <a:r>
              <a:rPr lang="en-US" sz="1300" dirty="0">
                <a:latin typeface="Arial" pitchFamily="-110" charset="0"/>
                <a:ea typeface="ＭＳ Ｐゴシック" pitchFamily="-110" charset="-128"/>
                <a:cs typeface="ＭＳ Ｐゴシック" pitchFamily="-110" charset="-128"/>
              </a:rPr>
              <a:t>security requirements, policy, and compliance considerations). It may be</a:t>
            </a:r>
          </a:p>
          <a:p>
            <a:r>
              <a:rPr lang="en-US" sz="1300" dirty="0">
                <a:latin typeface="Arial" pitchFamily="-110" charset="0"/>
                <a:ea typeface="ＭＳ Ｐゴシック" pitchFamily="-110" charset="-128"/>
                <a:cs typeface="ＭＳ Ｐゴシック" pitchFamily="-110" charset="-128"/>
              </a:rPr>
              <a:t>managed by the organizations or a third party and may exist on premise or</a:t>
            </a:r>
          </a:p>
          <a:p>
            <a:r>
              <a:rPr lang="en-US" sz="1300" dirty="0">
                <a:latin typeface="Arial" pitchFamily="-110" charset="0"/>
                <a:ea typeface="ＭＳ Ｐゴシック" pitchFamily="-110" charset="-128"/>
                <a:cs typeface="ＭＳ Ｐゴシック" pitchFamily="-110" charset="-128"/>
              </a:rPr>
              <a:t>off premise.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Hybrid cloud: The cloud infrastructure is a composition of two or more</a:t>
            </a:r>
          </a:p>
          <a:p>
            <a:r>
              <a:rPr lang="en-US" sz="1300" dirty="0">
                <a:latin typeface="Arial" pitchFamily="-110" charset="0"/>
                <a:ea typeface="ＭＳ Ｐゴシック" pitchFamily="-110" charset="-128"/>
                <a:cs typeface="ＭＳ Ｐゴシック" pitchFamily="-110" charset="-128"/>
              </a:rPr>
              <a:t>clouds (private, community, or public) that remain unique entities but</a:t>
            </a:r>
          </a:p>
          <a:p>
            <a:r>
              <a:rPr lang="en-US" sz="1300" dirty="0">
                <a:latin typeface="Arial" pitchFamily="-110" charset="0"/>
                <a:ea typeface="ＭＳ Ｐゴシック" pitchFamily="-110" charset="-128"/>
                <a:cs typeface="ＭＳ Ｐゴシック" pitchFamily="-110" charset="-128"/>
              </a:rPr>
              <a:t>are bound together by standardized or proprietary technology that enables</a:t>
            </a:r>
          </a:p>
          <a:p>
            <a:r>
              <a:rPr lang="en-US" sz="1300" dirty="0">
                <a:latin typeface="Arial" pitchFamily="-110" charset="0"/>
                <a:ea typeface="ＭＳ Ｐゴシック" pitchFamily="-110" charset="-128"/>
                <a:cs typeface="ＭＳ Ｐゴシック" pitchFamily="-110" charset="-128"/>
              </a:rPr>
              <a:t>data and application portability (e.g., cloud bursting for load balancing</a:t>
            </a:r>
          </a:p>
          <a:p>
            <a:r>
              <a:rPr lang="en-US" sz="1300" dirty="0">
                <a:latin typeface="Arial" pitchFamily="-110" charset="0"/>
                <a:ea typeface="ＭＳ Ｐゴシック" pitchFamily="-110" charset="-128"/>
                <a:cs typeface="ＭＳ Ｐゴシック" pitchFamily="-110" charset="-128"/>
              </a:rPr>
              <a:t>between clouds).</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3448157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latin typeface="Arial" pitchFamily="-110" charset="0"/>
                <a:ea typeface="ＭＳ Ｐゴシック" pitchFamily="-110" charset="-128"/>
                <a:cs typeface="ＭＳ Ｐゴシック" pitchFamily="-110" charset="-128"/>
              </a:rPr>
              <a:t>Figure 5.13 illustrates the typical cloud service context. An enterprise maintains</a:t>
            </a:r>
          </a:p>
          <a:p>
            <a:r>
              <a:rPr lang="en-US" sz="1300" dirty="0">
                <a:latin typeface="Arial" pitchFamily="-110" charset="0"/>
                <a:ea typeface="ＭＳ Ｐゴシック" pitchFamily="-110" charset="-128"/>
                <a:cs typeface="ＭＳ Ｐゴシック" pitchFamily="-110" charset="-128"/>
              </a:rPr>
              <a:t>workstations within an enterprise LAN or set of LANs, which are connected by</a:t>
            </a:r>
          </a:p>
          <a:p>
            <a:r>
              <a:rPr lang="en-US" sz="1300" dirty="0">
                <a:latin typeface="Arial" pitchFamily="-110" charset="0"/>
                <a:ea typeface="ＭＳ Ｐゴシック" pitchFamily="-110" charset="-128"/>
                <a:cs typeface="ＭＳ Ｐゴシック" pitchFamily="-110" charset="-128"/>
              </a:rPr>
              <a:t>a router through a network or the Internet to the cloud service provider. The cloud</a:t>
            </a:r>
          </a:p>
          <a:p>
            <a:r>
              <a:rPr lang="en-US" sz="1300" dirty="0">
                <a:latin typeface="Arial" pitchFamily="-110" charset="0"/>
                <a:ea typeface="ＭＳ Ｐゴシック" pitchFamily="-110" charset="-128"/>
                <a:cs typeface="ＭＳ Ｐゴシック" pitchFamily="-110" charset="-128"/>
              </a:rPr>
              <a:t>service provider maintains a massive collection of servers, which it manages with a</a:t>
            </a:r>
          </a:p>
          <a:p>
            <a:r>
              <a:rPr lang="en-US" sz="1300" dirty="0">
                <a:latin typeface="Arial" pitchFamily="-110" charset="0"/>
                <a:ea typeface="ＭＳ Ｐゴシック" pitchFamily="-110" charset="-128"/>
                <a:cs typeface="ＭＳ Ｐゴシック" pitchFamily="-110" charset="-128"/>
              </a:rPr>
              <a:t>variety of network management, redundancy, and security tools. In the figure, the cloud</a:t>
            </a:r>
          </a:p>
          <a:p>
            <a:r>
              <a:rPr lang="en-US" sz="1300" dirty="0">
                <a:latin typeface="Arial" pitchFamily="-110" charset="0"/>
                <a:ea typeface="ＭＳ Ｐゴシック" pitchFamily="-110" charset="-128"/>
                <a:cs typeface="ＭＳ Ｐゴシック" pitchFamily="-110" charset="-128"/>
              </a:rPr>
              <a:t>infrastructure is shown as a collection of blade servers, which is a common architecture.</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35</a:t>
            </a:fld>
            <a:endParaRPr lang="en-AU">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NIST SP 500-292 (NIST Cloud Computing Reference Architecture ) establishes a reference</a:t>
            </a:r>
          </a:p>
          <a:p>
            <a:r>
              <a:rPr lang="en-US" sz="1300" dirty="0">
                <a:latin typeface="Arial" pitchFamily="-110" charset="0"/>
                <a:ea typeface="ＭＳ Ｐゴシック" pitchFamily="-110" charset="-128"/>
                <a:cs typeface="ＭＳ Ｐゴシック" pitchFamily="-110" charset="-128"/>
              </a:rPr>
              <a:t>architecture described as follows: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The NIST cloud computing reference architecture focuses on the requirements</a:t>
            </a:r>
          </a:p>
          <a:p>
            <a:r>
              <a:rPr lang="en-US" sz="1300" dirty="0">
                <a:latin typeface="Arial" pitchFamily="-110" charset="0"/>
                <a:ea typeface="ＭＳ Ｐゴシック" pitchFamily="-110" charset="-128"/>
                <a:cs typeface="ＭＳ Ｐゴシック" pitchFamily="-110" charset="-128"/>
              </a:rPr>
              <a:t>of “what” cloud services provide, not a “how to” design solution and implementation.</a:t>
            </a:r>
          </a:p>
          <a:p>
            <a:r>
              <a:rPr lang="en-US" sz="1300" dirty="0">
                <a:latin typeface="Arial" pitchFamily="-110" charset="0"/>
                <a:ea typeface="ＭＳ Ｐゴシック" pitchFamily="-110" charset="-128"/>
                <a:cs typeface="ＭＳ Ｐゴシック" pitchFamily="-110" charset="-128"/>
              </a:rPr>
              <a:t>The reference architecture is intended to facilitate the understanding of</a:t>
            </a:r>
          </a:p>
          <a:p>
            <a:r>
              <a:rPr lang="en-US" sz="1300" dirty="0">
                <a:latin typeface="Arial" pitchFamily="-110" charset="0"/>
                <a:ea typeface="ＭＳ Ｐゴシック" pitchFamily="-110" charset="-128"/>
                <a:cs typeface="ＭＳ Ｐゴシック" pitchFamily="-110" charset="-128"/>
              </a:rPr>
              <a:t>the operational intricacies in cloud computing. It does not represent the system</a:t>
            </a:r>
          </a:p>
          <a:p>
            <a:r>
              <a:rPr lang="en-US" sz="1300" dirty="0">
                <a:latin typeface="Arial" pitchFamily="-110" charset="0"/>
                <a:ea typeface="ＭＳ Ｐゴシック" pitchFamily="-110" charset="-128"/>
                <a:cs typeface="ＭＳ Ｐゴシック" pitchFamily="-110" charset="-128"/>
              </a:rPr>
              <a:t>architecture of a specific cloud computing system; instead it is a tool for describing,</a:t>
            </a:r>
          </a:p>
          <a:p>
            <a:r>
              <a:rPr lang="en-US" sz="1300" dirty="0">
                <a:latin typeface="Arial" pitchFamily="-110" charset="0"/>
                <a:ea typeface="ＭＳ Ｐゴシック" pitchFamily="-110" charset="-128"/>
                <a:cs typeface="ＭＳ Ｐゴシック" pitchFamily="-110" charset="-128"/>
              </a:rPr>
              <a:t>discussing, and developing a system-specific architecture using a common</a:t>
            </a:r>
          </a:p>
          <a:p>
            <a:r>
              <a:rPr lang="en-US" sz="1300" dirty="0">
                <a:latin typeface="Arial" pitchFamily="-110" charset="0"/>
                <a:ea typeface="ＭＳ Ｐゴシック" pitchFamily="-110" charset="-128"/>
                <a:cs typeface="ＭＳ Ｐゴシック" pitchFamily="-110" charset="-128"/>
              </a:rPr>
              <a:t>framework of reference.</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36</a:t>
            </a:fld>
            <a:endParaRPr lang="en-AU">
              <a:solidFill>
                <a:prstClr val="black"/>
              </a:solidFill>
            </a:endParaRPr>
          </a:p>
        </p:txBody>
      </p:sp>
    </p:spTree>
    <p:extLst>
      <p:ext uri="{BB962C8B-B14F-4D97-AF65-F5344CB8AC3E}">
        <p14:creationId xmlns:p14="http://schemas.microsoft.com/office/powerpoint/2010/main" val="3289739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NIST developed the reference architecture with the following objectives in mind:</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To illustrate and understand the various cloud services in the context of an</a:t>
            </a:r>
          </a:p>
          <a:p>
            <a:r>
              <a:rPr lang="en-US" sz="1300" dirty="0">
                <a:latin typeface="Arial" pitchFamily="-110" charset="0"/>
                <a:ea typeface="ＭＳ Ｐゴシック" pitchFamily="-110" charset="-128"/>
                <a:cs typeface="ＭＳ Ｐゴシック" pitchFamily="-110" charset="-128"/>
              </a:rPr>
              <a:t>overall cloud computing conceptual model.</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To provide a technical reference for consumers to understand, discuss, categorize,</a:t>
            </a:r>
          </a:p>
          <a:p>
            <a:r>
              <a:rPr lang="en-US" sz="1300" dirty="0">
                <a:latin typeface="Arial" pitchFamily="-110" charset="0"/>
                <a:ea typeface="ＭＳ Ｐゴシック" pitchFamily="-110" charset="-128"/>
                <a:cs typeface="ＭＳ Ｐゴシック" pitchFamily="-110" charset="-128"/>
              </a:rPr>
              <a:t>and compare cloud services.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To facilitate the analysis of candidate standards for security, interoperability,</a:t>
            </a:r>
          </a:p>
          <a:p>
            <a:r>
              <a:rPr lang="en-US" sz="1300" dirty="0">
                <a:latin typeface="Arial" pitchFamily="-110" charset="0"/>
                <a:ea typeface="ＭＳ Ｐゴシック" pitchFamily="-110" charset="-128"/>
                <a:cs typeface="ＭＳ Ｐゴシック" pitchFamily="-110" charset="-128"/>
              </a:rPr>
              <a:t>and portability and reference implementations.</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37</a:t>
            </a:fld>
            <a:endParaRPr lang="en-AU">
              <a:solidFill>
                <a:prstClr val="black"/>
              </a:solidFill>
            </a:endParaRPr>
          </a:p>
        </p:txBody>
      </p:sp>
    </p:spTree>
    <p:extLst>
      <p:ext uri="{BB962C8B-B14F-4D97-AF65-F5344CB8AC3E}">
        <p14:creationId xmlns:p14="http://schemas.microsoft.com/office/powerpoint/2010/main" val="1249687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The reference architecture, depicted in Figure 5.14, defines five major actors</a:t>
            </a:r>
          </a:p>
          <a:p>
            <a:r>
              <a:rPr lang="en-US" sz="1300" dirty="0">
                <a:latin typeface="Arial" pitchFamily="-110" charset="0"/>
                <a:ea typeface="ＭＳ Ｐゴシック" pitchFamily="-110" charset="-128"/>
                <a:cs typeface="ＭＳ Ｐゴシック" pitchFamily="-110" charset="-128"/>
              </a:rPr>
              <a:t>in terms of the roles and responsibilities: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Cloud consumer:  A person or organization that maintains a business relationship</a:t>
            </a:r>
          </a:p>
          <a:p>
            <a:r>
              <a:rPr lang="en-US" sz="1300" dirty="0">
                <a:latin typeface="Arial" pitchFamily="-110" charset="0"/>
                <a:ea typeface="ＭＳ Ｐゴシック" pitchFamily="-110" charset="-128"/>
                <a:cs typeface="ＭＳ Ｐゴシック" pitchFamily="-110" charset="-128"/>
              </a:rPr>
              <a:t>with, and uses service from, cloud providers.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Cloud provider (CP):  A person, organization, or entity responsible for making</a:t>
            </a:r>
          </a:p>
          <a:p>
            <a:r>
              <a:rPr lang="en-US" sz="1300" dirty="0">
                <a:latin typeface="Arial" pitchFamily="-110" charset="0"/>
                <a:ea typeface="ＭＳ Ｐゴシック" pitchFamily="-110" charset="-128"/>
                <a:cs typeface="ＭＳ Ｐゴシック" pitchFamily="-110" charset="-128"/>
              </a:rPr>
              <a:t>a service available to interested parties.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Cloud auditor:  A party that can conduct independent assessment of cloud</a:t>
            </a:r>
          </a:p>
          <a:p>
            <a:r>
              <a:rPr lang="en-US" sz="1300" dirty="0">
                <a:latin typeface="Arial" pitchFamily="-110" charset="0"/>
                <a:ea typeface="ＭＳ Ｐゴシック" pitchFamily="-110" charset="-128"/>
                <a:cs typeface="ＭＳ Ｐゴシック" pitchFamily="-110" charset="-128"/>
              </a:rPr>
              <a:t>services, information system operations, performance, and security of the</a:t>
            </a:r>
          </a:p>
          <a:p>
            <a:r>
              <a:rPr lang="en-US" sz="1300" dirty="0">
                <a:latin typeface="Arial" pitchFamily="-110" charset="0"/>
                <a:ea typeface="ＭＳ Ｐゴシック" pitchFamily="-110" charset="-128"/>
                <a:cs typeface="ＭＳ Ｐゴシック" pitchFamily="-110" charset="-128"/>
              </a:rPr>
              <a:t>cloud implementation.</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Cloud broker:  An entity that manages the use, performance and delivery of</a:t>
            </a:r>
          </a:p>
          <a:p>
            <a:r>
              <a:rPr lang="en-US" sz="1300" dirty="0">
                <a:latin typeface="Arial" pitchFamily="-110" charset="0"/>
                <a:ea typeface="ＭＳ Ｐゴシック" pitchFamily="-110" charset="-128"/>
                <a:cs typeface="ＭＳ Ｐゴシック" pitchFamily="-110" charset="-128"/>
              </a:rPr>
              <a:t>cloud services, and negotiates relationships between CPs and cloud consumers.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Cloud carrier:  An intermediary that provides connectivity and transport of</a:t>
            </a:r>
          </a:p>
          <a:p>
            <a:r>
              <a:rPr lang="en-US" sz="1300" dirty="0">
                <a:latin typeface="Arial" pitchFamily="-110" charset="0"/>
                <a:ea typeface="ＭＳ Ｐゴシック" pitchFamily="-110" charset="-128"/>
                <a:cs typeface="ＭＳ Ｐゴシック" pitchFamily="-110" charset="-128"/>
              </a:rPr>
              <a:t>cloud services from CPs to cloud consumers.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The roles of the cloud consumer and provider have already been discussed. To</a:t>
            </a:r>
          </a:p>
          <a:p>
            <a:r>
              <a:rPr lang="en-US" sz="1300" dirty="0">
                <a:latin typeface="Arial" pitchFamily="-110" charset="0"/>
                <a:ea typeface="ＭＳ Ｐゴシック" pitchFamily="-110" charset="-128"/>
                <a:cs typeface="ＭＳ Ｐゴシック" pitchFamily="-110" charset="-128"/>
              </a:rPr>
              <a:t>summarize, a cloud provider  can provide one or more of the cloud services to meet</a:t>
            </a:r>
          </a:p>
          <a:p>
            <a:r>
              <a:rPr lang="en-US" sz="1300" dirty="0">
                <a:latin typeface="Arial" pitchFamily="-110" charset="0"/>
                <a:ea typeface="ＭＳ Ｐゴシック" pitchFamily="-110" charset="-128"/>
                <a:cs typeface="ＭＳ Ｐゴシック" pitchFamily="-110" charset="-128"/>
              </a:rPr>
              <a:t>IT and business requirements of cloud consumers . For each of the three service</a:t>
            </a:r>
          </a:p>
          <a:p>
            <a:r>
              <a:rPr lang="en-US" sz="1300" dirty="0">
                <a:latin typeface="Arial" pitchFamily="-110" charset="0"/>
                <a:ea typeface="ＭＳ Ｐゴシック" pitchFamily="-110" charset="-128"/>
                <a:cs typeface="ＭＳ Ｐゴシック" pitchFamily="-110" charset="-128"/>
              </a:rPr>
              <a:t> models (</a:t>
            </a:r>
            <a:r>
              <a:rPr lang="en-US" sz="1300" dirty="0" err="1">
                <a:latin typeface="Arial" pitchFamily="-110" charset="0"/>
                <a:ea typeface="ＭＳ Ｐゴシック" pitchFamily="-110" charset="-128"/>
                <a:cs typeface="ＭＳ Ｐゴシック" pitchFamily="-110" charset="-128"/>
              </a:rPr>
              <a:t>SaaS</a:t>
            </a:r>
            <a:r>
              <a:rPr lang="en-US" sz="1300" dirty="0">
                <a:latin typeface="Arial" pitchFamily="-110" charset="0"/>
                <a:ea typeface="ＭＳ Ｐゴシック" pitchFamily="-110" charset="-128"/>
                <a:cs typeface="ＭＳ Ｐゴシック" pitchFamily="-110" charset="-128"/>
              </a:rPr>
              <a:t>,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 and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the CP provides the storage and processing facilities</a:t>
            </a:r>
          </a:p>
          <a:p>
            <a:r>
              <a:rPr lang="en-US" sz="1300" dirty="0">
                <a:latin typeface="Arial" pitchFamily="-110" charset="0"/>
                <a:ea typeface="ＭＳ Ｐゴシック" pitchFamily="-110" charset="-128"/>
                <a:cs typeface="ＭＳ Ｐゴシック" pitchFamily="-110" charset="-128"/>
              </a:rPr>
              <a:t>needed to support that service model, together with a cloud interface for cloud</a:t>
            </a:r>
          </a:p>
          <a:p>
            <a:r>
              <a:rPr lang="en-US" sz="1300" dirty="0">
                <a:latin typeface="Arial" pitchFamily="-110" charset="0"/>
                <a:ea typeface="ＭＳ Ｐゴシック" pitchFamily="-110" charset="-128"/>
                <a:cs typeface="ＭＳ Ｐゴシック" pitchFamily="-110" charset="-128"/>
              </a:rPr>
              <a:t>service consumers. For </a:t>
            </a:r>
            <a:r>
              <a:rPr lang="en-US" sz="1300" dirty="0" err="1">
                <a:latin typeface="Arial" pitchFamily="-110" charset="0"/>
                <a:ea typeface="ＭＳ Ｐゴシック" pitchFamily="-110" charset="-128"/>
                <a:cs typeface="ＭＳ Ｐゴシック" pitchFamily="-110" charset="-128"/>
              </a:rPr>
              <a:t>SaaS</a:t>
            </a:r>
            <a:r>
              <a:rPr lang="en-US" sz="1300" dirty="0">
                <a:latin typeface="Arial" pitchFamily="-110" charset="0"/>
                <a:ea typeface="ＭＳ Ｐゴシック" pitchFamily="-110" charset="-128"/>
                <a:cs typeface="ＭＳ Ｐゴシック" pitchFamily="-110" charset="-128"/>
              </a:rPr>
              <a:t>, the CP deploys, configures, maintains, and updates the</a:t>
            </a:r>
          </a:p>
          <a:p>
            <a:r>
              <a:rPr lang="en-US" sz="1300" dirty="0">
                <a:latin typeface="Arial" pitchFamily="-110" charset="0"/>
                <a:ea typeface="ＭＳ Ｐゴシック" pitchFamily="-110" charset="-128"/>
                <a:cs typeface="ＭＳ Ｐゴシック" pitchFamily="-110" charset="-128"/>
              </a:rPr>
              <a:t>operation of the software applications on a cloud infrastructure so that the services</a:t>
            </a:r>
          </a:p>
          <a:p>
            <a:r>
              <a:rPr lang="en-US" sz="1300" dirty="0">
                <a:latin typeface="Arial" pitchFamily="-110" charset="0"/>
                <a:ea typeface="ＭＳ Ｐゴシック" pitchFamily="-110" charset="-128"/>
                <a:cs typeface="ＭＳ Ｐゴシック" pitchFamily="-110" charset="-128"/>
              </a:rPr>
              <a:t>are provisioned at the expected service levels to cloud consumers. The consumers</a:t>
            </a:r>
          </a:p>
          <a:p>
            <a:r>
              <a:rPr lang="en-US" sz="1300" dirty="0">
                <a:latin typeface="Arial" pitchFamily="-110" charset="0"/>
                <a:ea typeface="ＭＳ Ｐゴシック" pitchFamily="-110" charset="-128"/>
                <a:cs typeface="ＭＳ Ｐゴシック" pitchFamily="-110" charset="-128"/>
              </a:rPr>
              <a:t>of </a:t>
            </a:r>
            <a:r>
              <a:rPr lang="en-US" sz="1300" dirty="0" err="1">
                <a:latin typeface="Arial" pitchFamily="-110" charset="0"/>
                <a:ea typeface="ＭＳ Ｐゴシック" pitchFamily="-110" charset="-128"/>
                <a:cs typeface="ＭＳ Ｐゴシック" pitchFamily="-110" charset="-128"/>
              </a:rPr>
              <a:t>SaaS</a:t>
            </a:r>
            <a:r>
              <a:rPr lang="en-US" sz="1300" dirty="0">
                <a:latin typeface="Arial" pitchFamily="-110" charset="0"/>
                <a:ea typeface="ＭＳ Ｐゴシック" pitchFamily="-110" charset="-128"/>
                <a:cs typeface="ＭＳ Ｐゴシック" pitchFamily="-110" charset="-128"/>
              </a:rPr>
              <a:t> can be organizations that provide their members with access to software</a:t>
            </a:r>
          </a:p>
          <a:p>
            <a:r>
              <a:rPr lang="en-US" sz="1300" dirty="0">
                <a:latin typeface="Arial" pitchFamily="-110" charset="0"/>
                <a:ea typeface="ＭＳ Ｐゴシック" pitchFamily="-110" charset="-128"/>
                <a:cs typeface="ＭＳ Ｐゴシック" pitchFamily="-110" charset="-128"/>
              </a:rPr>
              <a:t>applications, end users who directly use software applications, or software application</a:t>
            </a:r>
          </a:p>
          <a:p>
            <a:r>
              <a:rPr lang="en-US" sz="1300" dirty="0">
                <a:latin typeface="Arial" pitchFamily="-110" charset="0"/>
                <a:ea typeface="ＭＳ Ｐゴシック" pitchFamily="-110" charset="-128"/>
                <a:cs typeface="ＭＳ Ｐゴシック" pitchFamily="-110" charset="-128"/>
              </a:rPr>
              <a:t>administrators who configure applications for end users.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For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 the CP manages the computing infrastructure for the platform and</a:t>
            </a:r>
          </a:p>
          <a:p>
            <a:r>
              <a:rPr lang="en-US" sz="1300" dirty="0">
                <a:latin typeface="Arial" pitchFamily="-110" charset="0"/>
                <a:ea typeface="ＭＳ Ｐゴシック" pitchFamily="-110" charset="-128"/>
                <a:cs typeface="ＭＳ Ｐゴシック" pitchFamily="-110" charset="-128"/>
              </a:rPr>
              <a:t>runs the cloud software that provides the components of the platform, such as runtime</a:t>
            </a:r>
          </a:p>
          <a:p>
            <a:r>
              <a:rPr lang="en-US" sz="1300" dirty="0">
                <a:latin typeface="Arial" pitchFamily="-110" charset="0"/>
                <a:ea typeface="ＭＳ Ｐゴシック" pitchFamily="-110" charset="-128"/>
                <a:cs typeface="ＭＳ Ｐゴシック" pitchFamily="-110" charset="-128"/>
              </a:rPr>
              <a:t>software execution stack, databases, and other middleware components. Cloud</a:t>
            </a:r>
          </a:p>
          <a:p>
            <a:r>
              <a:rPr lang="en-US" sz="1300" dirty="0">
                <a:latin typeface="Arial" pitchFamily="-110" charset="0"/>
                <a:ea typeface="ＭＳ Ｐゴシック" pitchFamily="-110" charset="-128"/>
                <a:cs typeface="ＭＳ Ｐゴシック" pitchFamily="-110" charset="-128"/>
              </a:rPr>
              <a:t>consumers of </a:t>
            </a:r>
            <a:r>
              <a:rPr lang="en-US" sz="1300" dirty="0" err="1">
                <a:latin typeface="Arial" pitchFamily="-110" charset="0"/>
                <a:ea typeface="ＭＳ Ｐゴシック" pitchFamily="-110" charset="-128"/>
                <a:cs typeface="ＭＳ Ｐゴシック" pitchFamily="-110" charset="-128"/>
              </a:rPr>
              <a:t>PaaS</a:t>
            </a:r>
            <a:r>
              <a:rPr lang="en-US" sz="1300" dirty="0">
                <a:latin typeface="Arial" pitchFamily="-110" charset="0"/>
                <a:ea typeface="ＭＳ Ｐゴシック" pitchFamily="-110" charset="-128"/>
                <a:cs typeface="ＭＳ Ｐゴシック" pitchFamily="-110" charset="-128"/>
              </a:rPr>
              <a:t> can employ the tools and execution resources provided by CPs to</a:t>
            </a:r>
          </a:p>
          <a:p>
            <a:r>
              <a:rPr lang="en-US" sz="1300" dirty="0">
                <a:latin typeface="Arial" pitchFamily="-110" charset="0"/>
                <a:ea typeface="ＭＳ Ｐゴシック" pitchFamily="-110" charset="-128"/>
                <a:cs typeface="ＭＳ Ｐゴシック" pitchFamily="-110" charset="-128"/>
              </a:rPr>
              <a:t>develop, test, deploy, and manage the applications hosted in a cloud environment.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For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the CP acquires the physical computing resources underlying the</a:t>
            </a:r>
          </a:p>
          <a:p>
            <a:r>
              <a:rPr lang="en-US" sz="1300" dirty="0">
                <a:latin typeface="Arial" pitchFamily="-110" charset="0"/>
                <a:ea typeface="ＭＳ Ｐゴシック" pitchFamily="-110" charset="-128"/>
                <a:cs typeface="ＭＳ Ｐゴシック" pitchFamily="-110" charset="-128"/>
              </a:rPr>
              <a:t>service, including the servers, networks, storage, and hosting infrastructure. The</a:t>
            </a:r>
          </a:p>
          <a:p>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cloud consumer in turn uses these computing resources, such as a virtual computer,</a:t>
            </a:r>
          </a:p>
          <a:p>
            <a:r>
              <a:rPr lang="en-US" sz="1300" dirty="0">
                <a:latin typeface="Arial" pitchFamily="-110" charset="0"/>
                <a:ea typeface="ＭＳ Ｐゴシック" pitchFamily="-110" charset="-128"/>
                <a:cs typeface="ＭＳ Ｐゴシック" pitchFamily="-110" charset="-128"/>
              </a:rPr>
              <a:t>for their fundamental computing needs.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The cloud carrier  is a networking facility that provides connectivity and transport</a:t>
            </a:r>
          </a:p>
          <a:p>
            <a:r>
              <a:rPr lang="en-US" sz="1300" dirty="0">
                <a:latin typeface="Arial" pitchFamily="-110" charset="0"/>
                <a:ea typeface="ＭＳ Ｐゴシック" pitchFamily="-110" charset="-128"/>
                <a:cs typeface="ＭＳ Ｐゴシック" pitchFamily="-110" charset="-128"/>
              </a:rPr>
              <a:t>of cloud services between cloud consumers and CPs. Typically, a CP will set up</a:t>
            </a:r>
          </a:p>
          <a:p>
            <a:r>
              <a:rPr lang="en-US" sz="1300" dirty="0">
                <a:latin typeface="Arial" pitchFamily="-110" charset="0"/>
                <a:ea typeface="ＭＳ Ｐゴシック" pitchFamily="-110" charset="-128"/>
                <a:cs typeface="ＭＳ Ｐゴシック" pitchFamily="-110" charset="-128"/>
              </a:rPr>
              <a:t>service level agreements (SLAs) with a cloud carrier to provide services consistent</a:t>
            </a:r>
          </a:p>
          <a:p>
            <a:r>
              <a:rPr lang="en-US" sz="1300" dirty="0">
                <a:latin typeface="Arial" pitchFamily="-110" charset="0"/>
                <a:ea typeface="ＭＳ Ｐゴシック" pitchFamily="-110" charset="-128"/>
                <a:cs typeface="ＭＳ Ｐゴシック" pitchFamily="-110" charset="-128"/>
              </a:rPr>
              <a:t>with the level of SLAs offered to cloud consumers, and may require the cloud carrier</a:t>
            </a:r>
          </a:p>
          <a:p>
            <a:r>
              <a:rPr lang="en-US" sz="1300" dirty="0">
                <a:latin typeface="Arial" pitchFamily="-110" charset="0"/>
                <a:ea typeface="ＭＳ Ｐゴシック" pitchFamily="-110" charset="-128"/>
                <a:cs typeface="ＭＳ Ｐゴシック" pitchFamily="-110" charset="-128"/>
              </a:rPr>
              <a:t>to provide dedicated and secure connections between cloud consumers and CPs.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A cloud broker  is useful when cloud services are too complex for a cloud consumer</a:t>
            </a:r>
          </a:p>
          <a:p>
            <a:r>
              <a:rPr lang="en-US" sz="1300" dirty="0">
                <a:latin typeface="Arial" pitchFamily="-110" charset="0"/>
                <a:ea typeface="ＭＳ Ｐゴシック" pitchFamily="-110" charset="-128"/>
                <a:cs typeface="ＭＳ Ｐゴシック" pitchFamily="-110" charset="-128"/>
              </a:rPr>
              <a:t>to easily manage. Three areas of support can be offered by a cloud broker:</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Service intermediation:  These are value-added services, such as identity management,</a:t>
            </a:r>
          </a:p>
          <a:p>
            <a:r>
              <a:rPr lang="en-US" sz="1300" dirty="0">
                <a:latin typeface="Arial" pitchFamily="-110" charset="0"/>
                <a:ea typeface="ＭＳ Ｐゴシック" pitchFamily="-110" charset="-128"/>
                <a:cs typeface="ＭＳ Ｐゴシック" pitchFamily="-110" charset="-128"/>
              </a:rPr>
              <a:t>performance reporting, and enhanced security.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Service aggregation: The broker combines multiple cloud services to meet</a:t>
            </a:r>
          </a:p>
          <a:p>
            <a:r>
              <a:rPr lang="en-US" sz="1300" dirty="0">
                <a:latin typeface="Arial" pitchFamily="-110" charset="0"/>
                <a:ea typeface="ＭＳ Ｐゴシック" pitchFamily="-110" charset="-128"/>
                <a:cs typeface="ＭＳ Ｐゴシック" pitchFamily="-110" charset="-128"/>
              </a:rPr>
              <a:t>consumer needs not specifically addressed by a single CP, or to optimize performance</a:t>
            </a:r>
          </a:p>
          <a:p>
            <a:r>
              <a:rPr lang="en-US" sz="1300" dirty="0">
                <a:latin typeface="Arial" pitchFamily="-110" charset="0"/>
                <a:ea typeface="ＭＳ Ｐゴシック" pitchFamily="-110" charset="-128"/>
                <a:cs typeface="ＭＳ Ｐゴシック" pitchFamily="-110" charset="-128"/>
              </a:rPr>
              <a:t>or minimize cost.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Service arbitrage: This is similar to service aggregation except that the services</a:t>
            </a:r>
          </a:p>
          <a:p>
            <a:r>
              <a:rPr lang="en-US" sz="1300" dirty="0">
                <a:latin typeface="Arial" pitchFamily="-110" charset="0"/>
                <a:ea typeface="ＭＳ Ｐゴシック" pitchFamily="-110" charset="-128"/>
                <a:cs typeface="ＭＳ Ｐゴシック" pitchFamily="-110" charset="-128"/>
              </a:rPr>
              <a:t>being aggregated are not fixed. Service arbitrage means a broker has the flexibility</a:t>
            </a:r>
          </a:p>
          <a:p>
            <a:r>
              <a:rPr lang="en-US" sz="1300" dirty="0">
                <a:latin typeface="Arial" pitchFamily="-110" charset="0"/>
                <a:ea typeface="ＭＳ Ｐゴシック" pitchFamily="-110" charset="-128"/>
                <a:cs typeface="ＭＳ Ｐゴシック" pitchFamily="-110" charset="-128"/>
              </a:rPr>
              <a:t>to choose services from multiple agencies. The cloud broker, for example, can</a:t>
            </a:r>
          </a:p>
          <a:p>
            <a:r>
              <a:rPr lang="en-US" sz="1300" dirty="0">
                <a:latin typeface="Arial" pitchFamily="-110" charset="0"/>
                <a:ea typeface="ＭＳ Ｐゴシック" pitchFamily="-110" charset="-128"/>
                <a:cs typeface="ＭＳ Ｐゴシック" pitchFamily="-110" charset="-128"/>
              </a:rPr>
              <a:t>use a credit-scoring service to measure and select an agency with the best score.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A cloud auditor can evaluate the services provided by a CP in terms of security</a:t>
            </a:r>
          </a:p>
          <a:p>
            <a:r>
              <a:rPr lang="en-US" sz="1300" dirty="0">
                <a:latin typeface="Arial" pitchFamily="-110" charset="0"/>
                <a:ea typeface="ＭＳ Ｐゴシック" pitchFamily="-110" charset="-128"/>
                <a:cs typeface="ＭＳ Ｐゴシック" pitchFamily="-110" charset="-128"/>
              </a:rPr>
              <a:t>controls, privacy impact, performance, and so on. The auditor is an independent</a:t>
            </a:r>
          </a:p>
          <a:p>
            <a:r>
              <a:rPr lang="en-US" sz="1300" dirty="0">
                <a:latin typeface="Arial" pitchFamily="-110" charset="0"/>
                <a:ea typeface="ＭＳ Ｐゴシック" pitchFamily="-110" charset="-128"/>
                <a:cs typeface="ＭＳ Ｐゴシック" pitchFamily="-110" charset="-128"/>
              </a:rPr>
              <a:t>entity that can assure that the CP conforms to a set of standards.</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38</a:t>
            </a:fld>
            <a:endParaRPr lang="en-AU">
              <a:solidFill>
                <a:prstClr val="black"/>
              </a:solidFill>
            </a:endParaRPr>
          </a:p>
        </p:txBody>
      </p:sp>
    </p:spTree>
    <p:extLst>
      <p:ext uri="{BB962C8B-B14F-4D97-AF65-F5344CB8AC3E}">
        <p14:creationId xmlns:p14="http://schemas.microsoft.com/office/powerpoint/2010/main" val="3501374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a:latin typeface="Arial" pitchFamily="-110" charset="0"/>
                <a:ea typeface="ＭＳ Ｐゴシック" pitchFamily="-110" charset="-128"/>
                <a:cs typeface="ＭＳ Ｐゴシック" pitchFamily="-110" charset="-128"/>
              </a:rPr>
              <a:t>In general terms, security controls in cloud computing are similar to the security</a:t>
            </a:r>
          </a:p>
          <a:p>
            <a:r>
              <a:rPr lang="en-US" sz="1300" dirty="0">
                <a:latin typeface="Arial" pitchFamily="-110" charset="0"/>
                <a:ea typeface="ＭＳ Ｐゴシック" pitchFamily="-110" charset="-128"/>
                <a:cs typeface="ＭＳ Ｐゴシック" pitchFamily="-110" charset="-128"/>
              </a:rPr>
              <a:t>controls in any IT environment. However, because of the operational models and</a:t>
            </a:r>
          </a:p>
          <a:p>
            <a:r>
              <a:rPr lang="en-US" sz="1300" dirty="0">
                <a:latin typeface="Arial" pitchFamily="-110" charset="0"/>
                <a:ea typeface="ＭＳ Ｐゴシック" pitchFamily="-110" charset="-128"/>
                <a:cs typeface="ＭＳ Ｐゴシック" pitchFamily="-110" charset="-128"/>
              </a:rPr>
              <a:t>technologies used to enable cloud service, cloud computing may present risks that</a:t>
            </a:r>
          </a:p>
          <a:p>
            <a:r>
              <a:rPr lang="en-US" sz="1300" dirty="0">
                <a:latin typeface="Arial" pitchFamily="-110" charset="0"/>
                <a:ea typeface="ＭＳ Ｐゴシック" pitchFamily="-110" charset="-128"/>
                <a:cs typeface="ＭＳ Ｐゴシック" pitchFamily="-110" charset="-128"/>
              </a:rPr>
              <a:t>are specific to the cloud environment. The essential concept in this regard is that</a:t>
            </a:r>
          </a:p>
          <a:p>
            <a:r>
              <a:rPr lang="en-US" sz="1300" dirty="0">
                <a:latin typeface="Arial" pitchFamily="-110" charset="0"/>
                <a:ea typeface="ＭＳ Ｐゴシック" pitchFamily="-110" charset="-128"/>
                <a:cs typeface="ＭＳ Ｐゴシック" pitchFamily="-110" charset="-128"/>
              </a:rPr>
              <a:t>the enterprise loses a substantial amount of control over resources, services, and</a:t>
            </a:r>
          </a:p>
          <a:p>
            <a:r>
              <a:rPr lang="en-US" sz="1300" dirty="0">
                <a:latin typeface="Arial" pitchFamily="-110" charset="0"/>
                <a:ea typeface="ＭＳ Ｐゴシック" pitchFamily="-110" charset="-128"/>
                <a:cs typeface="ＭＳ Ｐゴシック" pitchFamily="-110" charset="-128"/>
              </a:rPr>
              <a:t>applications but must maintain accountability for security and privacy policies.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The Cloud Security Alliance [CSA10] lists the following as the top</a:t>
            </a:r>
          </a:p>
          <a:p>
            <a:r>
              <a:rPr lang="en-US" sz="1300" dirty="0">
                <a:latin typeface="Arial" pitchFamily="-110" charset="0"/>
                <a:ea typeface="ＭＳ Ｐゴシック" pitchFamily="-110" charset="-128"/>
                <a:cs typeface="ＭＳ Ｐゴシック" pitchFamily="-110" charset="-128"/>
              </a:rPr>
              <a:t>cloud-specific security threats: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Abuse and nefarious use of cloud computing: For many CPs, it is relatively</a:t>
            </a:r>
          </a:p>
          <a:p>
            <a:r>
              <a:rPr lang="en-US" sz="1300" dirty="0">
                <a:latin typeface="Arial" pitchFamily="-110" charset="0"/>
                <a:ea typeface="ＭＳ Ｐゴシック" pitchFamily="-110" charset="-128"/>
                <a:cs typeface="ＭＳ Ｐゴシック" pitchFamily="-110" charset="-128"/>
              </a:rPr>
              <a:t>easy to register and begin using cloud services, some even offering free limited</a:t>
            </a:r>
          </a:p>
          <a:p>
            <a:r>
              <a:rPr lang="en-US" sz="1300" dirty="0">
                <a:latin typeface="Arial" pitchFamily="-110" charset="0"/>
                <a:ea typeface="ＭＳ Ｐゴシック" pitchFamily="-110" charset="-128"/>
                <a:cs typeface="ＭＳ Ｐゴシック" pitchFamily="-110" charset="-128"/>
              </a:rPr>
              <a:t>trial periods. This enables attackers to get inside the cloud to conduct various</a:t>
            </a:r>
          </a:p>
          <a:p>
            <a:r>
              <a:rPr lang="en-US" sz="1300" dirty="0">
                <a:latin typeface="Arial" pitchFamily="-110" charset="0"/>
                <a:ea typeface="ＭＳ Ｐゴシック" pitchFamily="-110" charset="-128"/>
                <a:cs typeface="ＭＳ Ｐゴシック" pitchFamily="-110" charset="-128"/>
              </a:rPr>
              <a:t>attacks, such as spamming, malicious code attacks, and denial of service. </a:t>
            </a:r>
            <a:r>
              <a:rPr lang="en-US" sz="1300" dirty="0" err="1">
                <a:latin typeface="Arial" pitchFamily="-110" charset="0"/>
                <a:ea typeface="ＭＳ Ｐゴシック" pitchFamily="-110" charset="-128"/>
                <a:cs typeface="ＭＳ Ｐゴシック" pitchFamily="-110" charset="-128"/>
              </a:rPr>
              <a:t>PaaS</a:t>
            </a:r>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providers have traditionally suffered most from this kind of attacks; however,</a:t>
            </a:r>
          </a:p>
          <a:p>
            <a:r>
              <a:rPr lang="en-US" sz="1300" dirty="0">
                <a:latin typeface="Arial" pitchFamily="-110" charset="0"/>
                <a:ea typeface="ＭＳ Ｐゴシック" pitchFamily="-110" charset="-128"/>
                <a:cs typeface="ＭＳ Ｐゴシック" pitchFamily="-110" charset="-128"/>
              </a:rPr>
              <a:t>recent evidence shows that hackers have begun to target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vendors as well.</a:t>
            </a:r>
          </a:p>
          <a:p>
            <a:r>
              <a:rPr lang="en-US" sz="1300" dirty="0">
                <a:latin typeface="Arial" pitchFamily="-110" charset="0"/>
                <a:ea typeface="ＭＳ Ｐゴシック" pitchFamily="-110" charset="-128"/>
                <a:cs typeface="ＭＳ Ｐゴシック" pitchFamily="-110" charset="-128"/>
              </a:rPr>
              <a:t>The burden is on the CP to protect against such attacks, but cloud service clients</a:t>
            </a:r>
          </a:p>
          <a:p>
            <a:r>
              <a:rPr lang="en-US" sz="1300" dirty="0">
                <a:latin typeface="Arial" pitchFamily="-110" charset="0"/>
                <a:ea typeface="ＭＳ Ｐゴシック" pitchFamily="-110" charset="-128"/>
                <a:cs typeface="ＭＳ Ｐゴシック" pitchFamily="-110" charset="-128"/>
              </a:rPr>
              <a:t>must monitor activity with respect to their data and resources to detect any</a:t>
            </a:r>
          </a:p>
          <a:p>
            <a:r>
              <a:rPr lang="en-US" sz="1300" dirty="0">
                <a:latin typeface="Arial" pitchFamily="-110" charset="0"/>
                <a:ea typeface="ＭＳ Ｐゴシック" pitchFamily="-110" charset="-128"/>
                <a:cs typeface="ＭＳ Ｐゴシック" pitchFamily="-110" charset="-128"/>
              </a:rPr>
              <a:t>malicious behavior. Countermeasures include (1) stricter initial registration</a:t>
            </a:r>
          </a:p>
          <a:p>
            <a:r>
              <a:rPr lang="en-US" sz="1300" dirty="0">
                <a:latin typeface="Arial" pitchFamily="-110" charset="0"/>
                <a:ea typeface="ＭＳ Ｐゴシック" pitchFamily="-110" charset="-128"/>
                <a:cs typeface="ＭＳ Ｐゴシック" pitchFamily="-110" charset="-128"/>
              </a:rPr>
              <a:t>and validation processes; (2) enhanced credit card fraud monitoring and</a:t>
            </a:r>
          </a:p>
          <a:p>
            <a:r>
              <a:rPr lang="en-US" sz="1300" dirty="0">
                <a:latin typeface="Arial" pitchFamily="-110" charset="0"/>
                <a:ea typeface="ＭＳ Ｐゴシック" pitchFamily="-110" charset="-128"/>
                <a:cs typeface="ＭＳ Ｐゴシック" pitchFamily="-110" charset="-128"/>
              </a:rPr>
              <a:t>coordination; (3) comprehensive introspection of customer network traffic;</a:t>
            </a:r>
          </a:p>
          <a:p>
            <a:r>
              <a:rPr lang="en-US" sz="1300" dirty="0">
                <a:latin typeface="Arial" pitchFamily="-110" charset="0"/>
                <a:ea typeface="ＭＳ Ｐゴシック" pitchFamily="-110" charset="-128"/>
                <a:cs typeface="ＭＳ Ｐゴシック" pitchFamily="-110" charset="-128"/>
              </a:rPr>
              <a:t>and (4) monitoring public blacklists for one’s own network blocks.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Insecure interfaces and APIs: CPs expose a set of software interfaces or APIs</a:t>
            </a:r>
          </a:p>
          <a:p>
            <a:r>
              <a:rPr lang="en-US" sz="1300" dirty="0">
                <a:latin typeface="Arial" pitchFamily="-110" charset="0"/>
                <a:ea typeface="ＭＳ Ｐゴシック" pitchFamily="-110" charset="-128"/>
                <a:cs typeface="ＭＳ Ｐゴシック" pitchFamily="-110" charset="-128"/>
              </a:rPr>
              <a:t>that customers use to manage and interact with cloud services. The security and</a:t>
            </a:r>
          </a:p>
          <a:p>
            <a:r>
              <a:rPr lang="en-US" sz="1300" dirty="0">
                <a:latin typeface="Arial" pitchFamily="-110" charset="0"/>
                <a:ea typeface="ＭＳ Ｐゴシック" pitchFamily="-110" charset="-128"/>
                <a:cs typeface="ＭＳ Ｐゴシック" pitchFamily="-110" charset="-128"/>
              </a:rPr>
              <a:t>availability of general cloud services is dependent upon the security of these</a:t>
            </a:r>
          </a:p>
          <a:p>
            <a:r>
              <a:rPr lang="en-US" sz="1300" dirty="0">
                <a:latin typeface="Arial" pitchFamily="-110" charset="0"/>
                <a:ea typeface="ＭＳ Ｐゴシック" pitchFamily="-110" charset="-128"/>
                <a:cs typeface="ＭＳ Ｐゴシック" pitchFamily="-110" charset="-128"/>
              </a:rPr>
              <a:t>basic APIs. From authentication and access control to encryption and activity</a:t>
            </a:r>
          </a:p>
          <a:p>
            <a:r>
              <a:rPr lang="en-US" sz="1300" dirty="0">
                <a:latin typeface="Arial" pitchFamily="-110" charset="0"/>
                <a:ea typeface="ＭＳ Ｐゴシック" pitchFamily="-110" charset="-128"/>
                <a:cs typeface="ＭＳ Ｐゴシック" pitchFamily="-110" charset="-128"/>
              </a:rPr>
              <a:t>monitoring, these interfaces must be designed to protect against both accidental</a:t>
            </a:r>
          </a:p>
          <a:p>
            <a:r>
              <a:rPr lang="en-US" sz="1300" dirty="0">
                <a:latin typeface="Arial" pitchFamily="-110" charset="0"/>
                <a:ea typeface="ＭＳ Ｐゴシック" pitchFamily="-110" charset="-128"/>
                <a:cs typeface="ＭＳ Ｐゴシック" pitchFamily="-110" charset="-128"/>
              </a:rPr>
              <a:t>and malicious attempts to circumvent policy. Countermeasures include (1)</a:t>
            </a:r>
          </a:p>
          <a:p>
            <a:r>
              <a:rPr lang="en-US" sz="1300" dirty="0">
                <a:latin typeface="Arial" pitchFamily="-110" charset="0"/>
                <a:ea typeface="ＭＳ Ｐゴシック" pitchFamily="-110" charset="-128"/>
                <a:cs typeface="ＭＳ Ｐゴシック" pitchFamily="-110" charset="-128"/>
              </a:rPr>
              <a:t>analyzing the security model of CP interfaces; (2) ensuring that strong authentication</a:t>
            </a:r>
          </a:p>
          <a:p>
            <a:r>
              <a:rPr lang="en-US" sz="1300" dirty="0">
                <a:latin typeface="Arial" pitchFamily="-110" charset="0"/>
                <a:ea typeface="ＭＳ Ｐゴシック" pitchFamily="-110" charset="-128"/>
                <a:cs typeface="ＭＳ Ｐゴシック" pitchFamily="-110" charset="-128"/>
              </a:rPr>
              <a:t>and access controls are implemented in concert with encrypted transmission;</a:t>
            </a:r>
          </a:p>
          <a:p>
            <a:r>
              <a:rPr lang="en-US" sz="1300" dirty="0">
                <a:latin typeface="Arial" pitchFamily="-110" charset="0"/>
                <a:ea typeface="ＭＳ Ｐゴシック" pitchFamily="-110" charset="-128"/>
                <a:cs typeface="ＭＳ Ｐゴシック" pitchFamily="-110" charset="-128"/>
              </a:rPr>
              <a:t>and (3) understanding the dependency chain associated with the API.</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Malicious insiders: Under the cloud computing paradigm, an organization</a:t>
            </a:r>
          </a:p>
          <a:p>
            <a:r>
              <a:rPr lang="en-US" sz="1300" dirty="0">
                <a:latin typeface="Arial" pitchFamily="-110" charset="0"/>
                <a:ea typeface="ＭＳ Ｐゴシック" pitchFamily="-110" charset="-128"/>
                <a:cs typeface="ＭＳ Ｐゴシック" pitchFamily="-110" charset="-128"/>
              </a:rPr>
              <a:t>relinquishes direct control over many aspects of security and, in doing so,</a:t>
            </a:r>
          </a:p>
          <a:p>
            <a:r>
              <a:rPr lang="en-US" sz="1300" dirty="0">
                <a:latin typeface="Arial" pitchFamily="-110" charset="0"/>
                <a:ea typeface="ＭＳ Ｐゴシック" pitchFamily="-110" charset="-128"/>
                <a:cs typeface="ＭＳ Ｐゴシック" pitchFamily="-110" charset="-128"/>
              </a:rPr>
              <a:t> confers an unprecedented level of trust onto the CP. One grave concern is the</a:t>
            </a:r>
          </a:p>
          <a:p>
            <a:r>
              <a:rPr lang="en-US" sz="1300" dirty="0">
                <a:latin typeface="Arial" pitchFamily="-110" charset="0"/>
                <a:ea typeface="ＭＳ Ｐゴシック" pitchFamily="-110" charset="-128"/>
                <a:cs typeface="ＭＳ Ｐゴシック" pitchFamily="-110" charset="-128"/>
              </a:rPr>
              <a:t>risk of malicious insider activity. Cloud architectures necessitate certain roles</a:t>
            </a:r>
          </a:p>
          <a:p>
            <a:r>
              <a:rPr lang="en-US" sz="1300" dirty="0">
                <a:latin typeface="Arial" pitchFamily="-110" charset="0"/>
                <a:ea typeface="ＭＳ Ｐゴシック" pitchFamily="-110" charset="-128"/>
                <a:cs typeface="ＭＳ Ｐゴシック" pitchFamily="-110" charset="-128"/>
              </a:rPr>
              <a:t>that are extremely high-risk. Examples include CP system administrators and</a:t>
            </a:r>
          </a:p>
          <a:p>
            <a:r>
              <a:rPr lang="en-US" sz="1300" dirty="0">
                <a:latin typeface="Arial" pitchFamily="-110" charset="0"/>
                <a:ea typeface="ＭＳ Ｐゴシック" pitchFamily="-110" charset="-128"/>
                <a:cs typeface="ＭＳ Ｐゴシック" pitchFamily="-110" charset="-128"/>
              </a:rPr>
              <a:t>managed security service providers. Countermeasures include the following:</a:t>
            </a:r>
          </a:p>
          <a:p>
            <a:r>
              <a:rPr lang="en-US" sz="1300" dirty="0">
                <a:latin typeface="Arial" pitchFamily="-110" charset="0"/>
                <a:ea typeface="ＭＳ Ｐゴシック" pitchFamily="-110" charset="-128"/>
                <a:cs typeface="ＭＳ Ｐゴシック" pitchFamily="-110" charset="-128"/>
              </a:rPr>
              <a:t>(1) enforce strict supply chain management and conduct a comprehensive</a:t>
            </a:r>
          </a:p>
          <a:p>
            <a:r>
              <a:rPr lang="en-US" sz="1300" dirty="0">
                <a:latin typeface="Arial" pitchFamily="-110" charset="0"/>
                <a:ea typeface="ＭＳ Ｐゴシック" pitchFamily="-110" charset="-128"/>
                <a:cs typeface="ＭＳ Ｐゴシック" pitchFamily="-110" charset="-128"/>
              </a:rPr>
              <a:t>supplier assessment; (2) specify human resource requirements as part of</a:t>
            </a:r>
          </a:p>
          <a:p>
            <a:r>
              <a:rPr lang="en-US" sz="1300" dirty="0">
                <a:latin typeface="Arial" pitchFamily="-110" charset="0"/>
                <a:ea typeface="ＭＳ Ｐゴシック" pitchFamily="-110" charset="-128"/>
                <a:cs typeface="ＭＳ Ｐゴシック" pitchFamily="-110" charset="-128"/>
              </a:rPr>
              <a:t>legal contract; (3) require transparency into overall information security and</a:t>
            </a:r>
          </a:p>
          <a:p>
            <a:r>
              <a:rPr lang="en-US" sz="1300" dirty="0">
                <a:latin typeface="Arial" pitchFamily="-110" charset="0"/>
                <a:ea typeface="ＭＳ Ｐゴシック" pitchFamily="-110" charset="-128"/>
                <a:cs typeface="ＭＳ Ｐゴシック" pitchFamily="-110" charset="-128"/>
              </a:rPr>
              <a:t>management practices, as well as compliance reporting; and (4) determine</a:t>
            </a:r>
          </a:p>
          <a:p>
            <a:r>
              <a:rPr lang="en-US" sz="1300" dirty="0">
                <a:latin typeface="Arial" pitchFamily="-110" charset="0"/>
                <a:ea typeface="ＭＳ Ｐゴシック" pitchFamily="-110" charset="-128"/>
                <a:cs typeface="ＭＳ Ｐゴシック" pitchFamily="-110" charset="-128"/>
              </a:rPr>
              <a:t>security breach notification processes.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Shared technology issues:  </a:t>
            </a:r>
            <a:r>
              <a:rPr lang="en-US" sz="1300" dirty="0" err="1">
                <a:latin typeface="Arial" pitchFamily="-110" charset="0"/>
                <a:ea typeface="ＭＳ Ｐゴシック" pitchFamily="-110" charset="-128"/>
                <a:cs typeface="ＭＳ Ｐゴシック" pitchFamily="-110" charset="-128"/>
              </a:rPr>
              <a:t>IaaS</a:t>
            </a:r>
            <a:r>
              <a:rPr lang="en-US" sz="1300" dirty="0">
                <a:latin typeface="Arial" pitchFamily="-110" charset="0"/>
                <a:ea typeface="ＭＳ Ｐゴシック" pitchFamily="-110" charset="-128"/>
                <a:cs typeface="ＭＳ Ｐゴシック" pitchFamily="-110" charset="-128"/>
              </a:rPr>
              <a:t> vendors deliver their services in a scalable</a:t>
            </a:r>
          </a:p>
          <a:p>
            <a:r>
              <a:rPr lang="en-US" sz="1300" dirty="0">
                <a:latin typeface="Arial" pitchFamily="-110" charset="0"/>
                <a:ea typeface="ＭＳ Ｐゴシック" pitchFamily="-110" charset="-128"/>
                <a:cs typeface="ＭＳ Ｐゴシック" pitchFamily="-110" charset="-128"/>
              </a:rPr>
              <a:t>way by sharing infrastructure. Often, the underlying components that make</a:t>
            </a:r>
          </a:p>
          <a:p>
            <a:r>
              <a:rPr lang="en-US" sz="1300" dirty="0">
                <a:latin typeface="Arial" pitchFamily="-110" charset="0"/>
                <a:ea typeface="ＭＳ Ｐゴシック" pitchFamily="-110" charset="-128"/>
                <a:cs typeface="ＭＳ Ｐゴシック" pitchFamily="-110" charset="-128"/>
              </a:rPr>
              <a:t>up this infrastructure (CPU caches, GPUs, etc.) were not designed to offer</a:t>
            </a:r>
          </a:p>
          <a:p>
            <a:r>
              <a:rPr lang="en-US" sz="1300" dirty="0">
                <a:latin typeface="Arial" pitchFamily="-110" charset="0"/>
                <a:ea typeface="ＭＳ Ｐゴシック" pitchFamily="-110" charset="-128"/>
                <a:cs typeface="ＭＳ Ｐゴシック" pitchFamily="-110" charset="-128"/>
              </a:rPr>
              <a:t>strong isolation properties for a multi-tenant architecture. CPs typically</a:t>
            </a:r>
          </a:p>
          <a:p>
            <a:r>
              <a:rPr lang="en-US" sz="1300" dirty="0">
                <a:latin typeface="Arial" pitchFamily="-110" charset="0"/>
                <a:ea typeface="ＭＳ Ｐゴシック" pitchFamily="-110" charset="-128"/>
                <a:cs typeface="ＭＳ Ｐゴシック" pitchFamily="-110" charset="-128"/>
              </a:rPr>
              <a:t>approach this risk by the use of isolated virtual machines for individual clients.</a:t>
            </a:r>
          </a:p>
          <a:p>
            <a:r>
              <a:rPr lang="en-US" sz="1300" dirty="0">
                <a:latin typeface="Arial" pitchFamily="-110" charset="0"/>
                <a:ea typeface="ＭＳ Ｐゴシック" pitchFamily="-110" charset="-128"/>
                <a:cs typeface="ＭＳ Ｐゴシック" pitchFamily="-110" charset="-128"/>
              </a:rPr>
              <a:t>This approach is still vulnerable to attack, by both insiders and outsiders, and</a:t>
            </a:r>
          </a:p>
          <a:p>
            <a:r>
              <a:rPr lang="en-US" sz="1300" dirty="0">
                <a:latin typeface="Arial" pitchFamily="-110" charset="0"/>
                <a:ea typeface="ＭＳ Ｐゴシック" pitchFamily="-110" charset="-128"/>
                <a:cs typeface="ＭＳ Ｐゴシック" pitchFamily="-110" charset="-128"/>
              </a:rPr>
              <a:t>so can only be a part of an overall security strategy. Countermeasures include</a:t>
            </a:r>
          </a:p>
          <a:p>
            <a:r>
              <a:rPr lang="en-US" sz="1300" dirty="0">
                <a:latin typeface="Arial" pitchFamily="-110" charset="0"/>
                <a:ea typeface="ＭＳ Ｐゴシック" pitchFamily="-110" charset="-128"/>
                <a:cs typeface="ＭＳ Ｐゴシック" pitchFamily="-110" charset="-128"/>
              </a:rPr>
              <a:t>the following: (1) implement security best practices for installation/configuration;</a:t>
            </a:r>
          </a:p>
          <a:p>
            <a:r>
              <a:rPr lang="en-US" sz="1300" dirty="0">
                <a:latin typeface="Arial" pitchFamily="-110" charset="0"/>
                <a:ea typeface="ＭＳ Ｐゴシック" pitchFamily="-110" charset="-128"/>
                <a:cs typeface="ＭＳ Ｐゴシック" pitchFamily="-110" charset="-128"/>
              </a:rPr>
              <a:t>(2) monitor environment for unauthorized changes/activity; (3) promote</a:t>
            </a:r>
          </a:p>
          <a:p>
            <a:r>
              <a:rPr lang="en-US" sz="1300" dirty="0">
                <a:latin typeface="Arial" pitchFamily="-110" charset="0"/>
                <a:ea typeface="ＭＳ Ｐゴシック" pitchFamily="-110" charset="-128"/>
                <a:cs typeface="ＭＳ Ｐゴシック" pitchFamily="-110" charset="-128"/>
              </a:rPr>
              <a:t>strong authentication and access control for administrative access and</a:t>
            </a:r>
          </a:p>
          <a:p>
            <a:r>
              <a:rPr lang="en-US" sz="1300" dirty="0">
                <a:latin typeface="Arial" pitchFamily="-110" charset="0"/>
                <a:ea typeface="ＭＳ Ｐゴシック" pitchFamily="-110" charset="-128"/>
                <a:cs typeface="ＭＳ Ｐゴシック" pitchFamily="-110" charset="-128"/>
              </a:rPr>
              <a:t>operations; (4) enforce SLAs for patching and vulnerability remediation; and</a:t>
            </a:r>
          </a:p>
          <a:p>
            <a:r>
              <a:rPr lang="en-US" sz="1300" dirty="0">
                <a:latin typeface="Arial" pitchFamily="-110" charset="0"/>
                <a:ea typeface="ＭＳ Ｐゴシック" pitchFamily="-110" charset="-128"/>
                <a:cs typeface="ＭＳ Ｐゴシック" pitchFamily="-110" charset="-128"/>
              </a:rPr>
              <a:t>(5) conduct vulnerability scanning and configuration audits.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Data loss or leakage:  For many clients, the most devastating impact from a</a:t>
            </a:r>
          </a:p>
          <a:p>
            <a:r>
              <a:rPr lang="en-US" sz="1300" dirty="0">
                <a:latin typeface="Arial" pitchFamily="-110" charset="0"/>
                <a:ea typeface="ＭＳ Ｐゴシック" pitchFamily="-110" charset="-128"/>
                <a:cs typeface="ＭＳ Ｐゴシック" pitchFamily="-110" charset="-128"/>
              </a:rPr>
              <a:t>security breach is the loss or leakage of data. We address this issue in the next</a:t>
            </a:r>
          </a:p>
          <a:p>
            <a:r>
              <a:rPr lang="en-US" sz="1300" dirty="0">
                <a:latin typeface="Arial" pitchFamily="-110" charset="0"/>
                <a:ea typeface="ＭＳ Ｐゴシック" pitchFamily="-110" charset="-128"/>
                <a:cs typeface="ＭＳ Ｐゴシック" pitchFamily="-110" charset="-128"/>
              </a:rPr>
              <a:t>section. Countermeasures include the following: (1) implement strong API</a:t>
            </a:r>
          </a:p>
          <a:p>
            <a:r>
              <a:rPr lang="en-US" sz="1300" dirty="0">
                <a:latin typeface="Arial" pitchFamily="-110" charset="0"/>
                <a:ea typeface="ＭＳ Ｐゴシック" pitchFamily="-110" charset="-128"/>
                <a:cs typeface="ＭＳ Ｐゴシック" pitchFamily="-110" charset="-128"/>
              </a:rPr>
              <a:t>access control; (2) encrypt and protect integrity of data in transit; (3) analyze</a:t>
            </a:r>
          </a:p>
          <a:p>
            <a:r>
              <a:rPr lang="en-US" sz="1300" dirty="0">
                <a:latin typeface="Arial" pitchFamily="-110" charset="0"/>
                <a:ea typeface="ＭＳ Ｐゴシック" pitchFamily="-110" charset="-128"/>
                <a:cs typeface="ＭＳ Ｐゴシック" pitchFamily="-110" charset="-128"/>
              </a:rPr>
              <a:t>data protection at both design and run time; and (4) implement strong key</a:t>
            </a:r>
          </a:p>
          <a:p>
            <a:r>
              <a:rPr lang="en-US" sz="1300" dirty="0">
                <a:latin typeface="Arial" pitchFamily="-110" charset="0"/>
                <a:ea typeface="ＭＳ Ｐゴシック" pitchFamily="-110" charset="-128"/>
                <a:cs typeface="ＭＳ Ｐゴシック" pitchFamily="-110" charset="-128"/>
              </a:rPr>
              <a:t>generation, storage and management, and destruction practices.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Account or service hijacking:  Account and service hijacking, usually with</a:t>
            </a:r>
          </a:p>
          <a:p>
            <a:r>
              <a:rPr lang="en-US" sz="1300" dirty="0">
                <a:latin typeface="Arial" pitchFamily="-110" charset="0"/>
                <a:ea typeface="ＭＳ Ｐゴシック" pitchFamily="-110" charset="-128"/>
                <a:cs typeface="ＭＳ Ｐゴシック" pitchFamily="-110" charset="-128"/>
              </a:rPr>
              <a:t>stolen credentials, remains a top threat. With stolen credentials, attackers</a:t>
            </a:r>
          </a:p>
          <a:p>
            <a:r>
              <a:rPr lang="en-US" sz="1300" dirty="0">
                <a:latin typeface="Arial" pitchFamily="-110" charset="0"/>
                <a:ea typeface="ＭＳ Ｐゴシック" pitchFamily="-110" charset="-128"/>
                <a:cs typeface="ＭＳ Ｐゴシック" pitchFamily="-110" charset="-128"/>
              </a:rPr>
              <a:t>can often access critical areas of deployed cloud computing services, allowing</a:t>
            </a:r>
          </a:p>
          <a:p>
            <a:r>
              <a:rPr lang="en-US" sz="1300" dirty="0">
                <a:latin typeface="Arial" pitchFamily="-110" charset="0"/>
                <a:ea typeface="ＭＳ Ｐゴシック" pitchFamily="-110" charset="-128"/>
                <a:cs typeface="ＭＳ Ｐゴシック" pitchFamily="-110" charset="-128"/>
              </a:rPr>
              <a:t>them to compromise the confidentiality, integrity, and availability of those</a:t>
            </a:r>
          </a:p>
          <a:p>
            <a:r>
              <a:rPr lang="en-US" sz="1300" dirty="0">
                <a:latin typeface="Arial" pitchFamily="-110" charset="0"/>
                <a:ea typeface="ＭＳ Ｐゴシック" pitchFamily="-110" charset="-128"/>
                <a:cs typeface="ＭＳ Ｐゴシック" pitchFamily="-110" charset="-128"/>
              </a:rPr>
              <a:t>services. Countermeasures include the following: (1) prohibit the sharing of</a:t>
            </a:r>
          </a:p>
          <a:p>
            <a:r>
              <a:rPr lang="en-US" sz="1300" dirty="0">
                <a:latin typeface="Arial" pitchFamily="-110" charset="0"/>
                <a:ea typeface="ＭＳ Ｐゴシック" pitchFamily="-110" charset="-128"/>
                <a:cs typeface="ＭＳ Ｐゴシック" pitchFamily="-110" charset="-128"/>
              </a:rPr>
              <a:t>account credentials between users and services; (2) leverage strong two-factor</a:t>
            </a:r>
          </a:p>
          <a:p>
            <a:r>
              <a:rPr lang="en-US" sz="1300" dirty="0">
                <a:latin typeface="Arial" pitchFamily="-110" charset="0"/>
                <a:ea typeface="ＭＳ Ｐゴシック" pitchFamily="-110" charset="-128"/>
                <a:cs typeface="ＭＳ Ｐゴシック" pitchFamily="-110" charset="-128"/>
              </a:rPr>
              <a:t>authentication techniques where possible; (3) employ proactive monitoring to</a:t>
            </a:r>
          </a:p>
          <a:p>
            <a:r>
              <a:rPr lang="en-US" sz="1300" dirty="0">
                <a:latin typeface="Arial" pitchFamily="-110" charset="0"/>
                <a:ea typeface="ＭＳ Ｐゴシック" pitchFamily="-110" charset="-128"/>
                <a:cs typeface="ＭＳ Ｐゴシック" pitchFamily="-110" charset="-128"/>
              </a:rPr>
              <a:t>detect unauthorized activity; and (4) understand CP security policies and SLAs.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Unknown risk profile:  In using cloud infrastructures, the client necessarily</a:t>
            </a:r>
          </a:p>
          <a:p>
            <a:r>
              <a:rPr lang="en-US" sz="1300" dirty="0">
                <a:latin typeface="Arial" pitchFamily="-110" charset="0"/>
                <a:ea typeface="ＭＳ Ｐゴシック" pitchFamily="-110" charset="-128"/>
                <a:cs typeface="ＭＳ Ｐゴシック" pitchFamily="-110" charset="-128"/>
              </a:rPr>
              <a:t>cedes control to the cloud provider on a number of issues that may affect</a:t>
            </a:r>
          </a:p>
          <a:p>
            <a:r>
              <a:rPr lang="en-US" sz="1300" dirty="0">
                <a:latin typeface="Arial" pitchFamily="-110" charset="0"/>
                <a:ea typeface="ＭＳ Ｐゴシック" pitchFamily="-110" charset="-128"/>
                <a:cs typeface="ＭＳ Ｐゴシック" pitchFamily="-110" charset="-128"/>
              </a:rPr>
              <a:t>security. Thus the client must pay attention to and clearly define the roles</a:t>
            </a:r>
          </a:p>
          <a:p>
            <a:r>
              <a:rPr lang="en-US" sz="1300" dirty="0">
                <a:latin typeface="Arial" pitchFamily="-110" charset="0"/>
                <a:ea typeface="ＭＳ Ｐゴシック" pitchFamily="-110" charset="-128"/>
                <a:cs typeface="ＭＳ Ｐゴシック" pitchFamily="-110" charset="-128"/>
              </a:rPr>
              <a:t>and responsibilities involved for managing risks. For example, employees may</a:t>
            </a:r>
          </a:p>
          <a:p>
            <a:r>
              <a:rPr lang="en-US" sz="1300" dirty="0">
                <a:latin typeface="Arial" pitchFamily="-110" charset="0"/>
                <a:ea typeface="ＭＳ Ｐゴシック" pitchFamily="-110" charset="-128"/>
                <a:cs typeface="ＭＳ Ｐゴシック" pitchFamily="-110" charset="-128"/>
              </a:rPr>
              <a:t>deploy applications and data resources at the CP without observing the normal</a:t>
            </a:r>
          </a:p>
          <a:p>
            <a:r>
              <a:rPr lang="en-US" sz="1300" dirty="0">
                <a:latin typeface="Arial" pitchFamily="-110" charset="0"/>
                <a:ea typeface="ＭＳ Ｐゴシック" pitchFamily="-110" charset="-128"/>
                <a:cs typeface="ＭＳ Ｐゴシック" pitchFamily="-110" charset="-128"/>
              </a:rPr>
              <a:t>policies and procedures for privacy, security, and oversight. Countermeasures</a:t>
            </a:r>
          </a:p>
          <a:p>
            <a:r>
              <a:rPr lang="en-US" sz="1300" dirty="0">
                <a:latin typeface="Arial" pitchFamily="-110" charset="0"/>
                <a:ea typeface="ＭＳ Ｐゴシック" pitchFamily="-110" charset="-128"/>
                <a:cs typeface="ＭＳ Ｐゴシック" pitchFamily="-110" charset="-128"/>
              </a:rPr>
              <a:t>include (1) disclosure of applicable logs and data; (2) partial/full disclosure of</a:t>
            </a:r>
          </a:p>
          <a:p>
            <a:r>
              <a:rPr lang="en-US" sz="1300" dirty="0">
                <a:latin typeface="Arial" pitchFamily="-110" charset="0"/>
                <a:ea typeface="ＭＳ Ｐゴシック" pitchFamily="-110" charset="-128"/>
                <a:cs typeface="ＭＳ Ｐゴシック" pitchFamily="-110" charset="-128"/>
              </a:rPr>
              <a:t>infrastructure details (e.g., patch levels and firewalls); and (3) monitoring and</a:t>
            </a:r>
          </a:p>
          <a:p>
            <a:r>
              <a:rPr lang="en-US" sz="1300" dirty="0">
                <a:latin typeface="Arial" pitchFamily="-110" charset="0"/>
                <a:ea typeface="ＭＳ Ｐゴシック" pitchFamily="-110" charset="-128"/>
                <a:cs typeface="ＭＳ Ｐゴシック" pitchFamily="-110" charset="-128"/>
              </a:rPr>
              <a:t>alerting on necessary information.</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Similar lists have been developed by the European Network and Information</a:t>
            </a:r>
          </a:p>
          <a:p>
            <a:r>
              <a:rPr lang="en-US" sz="1300" dirty="0">
                <a:latin typeface="Arial" pitchFamily="-110" charset="0"/>
                <a:ea typeface="ＭＳ Ｐゴシック" pitchFamily="-110" charset="-128"/>
                <a:cs typeface="ＭＳ Ｐゴシック" pitchFamily="-110" charset="-128"/>
              </a:rPr>
              <a:t>Security Agency [ENIS09] and NIST [JANS11].</a:t>
            </a:r>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39</a:t>
            </a:fld>
            <a:endParaRPr lang="en-AU">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As can be seen from the previous section, there are numerous aspects to cloud</a:t>
            </a:r>
          </a:p>
          <a:p>
            <a:r>
              <a:rPr lang="en-US" sz="1300" dirty="0">
                <a:latin typeface="Arial" pitchFamily="-110" charset="0"/>
                <a:ea typeface="ＭＳ Ｐゴシック" pitchFamily="-110" charset="-128"/>
                <a:cs typeface="ＭＳ Ｐゴシック" pitchFamily="-110" charset="-128"/>
              </a:rPr>
              <a:t>security and numerous approaches to providing cloud security measures. A further</a:t>
            </a:r>
          </a:p>
          <a:p>
            <a:r>
              <a:rPr lang="en-US" sz="1300" dirty="0">
                <a:latin typeface="Arial" pitchFamily="-110" charset="0"/>
                <a:ea typeface="ＭＳ Ｐゴシック" pitchFamily="-110" charset="-128"/>
                <a:cs typeface="ＭＳ Ｐゴシック" pitchFamily="-110" charset="-128"/>
              </a:rPr>
              <a:t>example is seen in the NIST guidelines for cloud security, specified in SP-800-14</a:t>
            </a:r>
          </a:p>
          <a:p>
            <a:r>
              <a:rPr lang="en-US" sz="1300" dirty="0">
                <a:latin typeface="Arial" pitchFamily="-110" charset="0"/>
                <a:ea typeface="ＭＳ Ｐゴシック" pitchFamily="-110" charset="-128"/>
                <a:cs typeface="ＭＳ Ｐゴシック" pitchFamily="-110" charset="-128"/>
              </a:rPr>
              <a:t>and listed in Table 5.4. Thus, the topic of cloud security is well beyond the</a:t>
            </a:r>
          </a:p>
          <a:p>
            <a:r>
              <a:rPr lang="en-US" sz="1300" dirty="0">
                <a:latin typeface="Arial" pitchFamily="-110" charset="0"/>
                <a:ea typeface="ＭＳ Ｐゴシック" pitchFamily="-110" charset="-128"/>
                <a:cs typeface="ＭＳ Ｐゴシック" pitchFamily="-110" charset="-128"/>
              </a:rPr>
              <a:t>scope of this chapter. In this section, we focus on one specific element of cloud</a:t>
            </a:r>
          </a:p>
          <a:p>
            <a:r>
              <a:rPr lang="en-US" sz="1300" dirty="0">
                <a:latin typeface="Arial" pitchFamily="-110" charset="0"/>
                <a:ea typeface="ＭＳ Ｐゴシック" pitchFamily="-110" charset="-128"/>
                <a:cs typeface="ＭＳ Ｐゴシック" pitchFamily="-110" charset="-128"/>
              </a:rPr>
              <a:t>security.</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40</a:t>
            </a:fld>
            <a:endParaRPr lang="en-AU">
              <a:solidFill>
                <a:prstClr val="black"/>
              </a:solidFill>
            </a:endParaRPr>
          </a:p>
        </p:txBody>
      </p:sp>
    </p:spTree>
    <p:extLst>
      <p:ext uri="{BB962C8B-B14F-4D97-AF65-F5344CB8AC3E}">
        <p14:creationId xmlns:p14="http://schemas.microsoft.com/office/powerpoint/2010/main" val="2895183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a:latin typeface="Arial" pitchFamily="-110" charset="0"/>
                <a:ea typeface="ＭＳ Ｐゴシック" pitchFamily="-110" charset="-128"/>
                <a:cs typeface="ＭＳ Ｐゴシック" pitchFamily="-110" charset="-128"/>
              </a:rPr>
              <a:t>There are many ways to compromise data. Deletion or alteration of records without</a:t>
            </a:r>
          </a:p>
          <a:p>
            <a:r>
              <a:rPr lang="en-US" sz="1300" dirty="0">
                <a:latin typeface="Arial" pitchFamily="-110" charset="0"/>
                <a:ea typeface="ＭＳ Ｐゴシック" pitchFamily="-110" charset="-128"/>
                <a:cs typeface="ＭＳ Ｐゴシック" pitchFamily="-110" charset="-128"/>
              </a:rPr>
              <a:t>a backup of the original content is an obvious example. Unlinking a record from</a:t>
            </a:r>
          </a:p>
          <a:p>
            <a:r>
              <a:rPr lang="en-US" sz="1300" dirty="0">
                <a:latin typeface="Arial" pitchFamily="-110" charset="0"/>
                <a:ea typeface="ＭＳ Ｐゴシック" pitchFamily="-110" charset="-128"/>
                <a:cs typeface="ＭＳ Ｐゴシック" pitchFamily="-110" charset="-128"/>
              </a:rPr>
              <a:t>a larger context may render it unrecoverable, as can storage on unreliable media.</a:t>
            </a:r>
          </a:p>
          <a:p>
            <a:r>
              <a:rPr lang="en-US" sz="1300" dirty="0">
                <a:latin typeface="Arial" pitchFamily="-110" charset="0"/>
                <a:ea typeface="ＭＳ Ｐゴシック" pitchFamily="-110" charset="-128"/>
                <a:cs typeface="ＭＳ Ｐゴシック" pitchFamily="-110" charset="-128"/>
              </a:rPr>
              <a:t>Loss of an encoding key may result in effective destruction. Finally, unauthorized</a:t>
            </a:r>
          </a:p>
          <a:p>
            <a:r>
              <a:rPr lang="en-US" sz="1300" dirty="0">
                <a:latin typeface="Arial" pitchFamily="-110" charset="0"/>
                <a:ea typeface="ＭＳ Ｐゴシック" pitchFamily="-110" charset="-128"/>
                <a:cs typeface="ＭＳ Ｐゴシック" pitchFamily="-110" charset="-128"/>
              </a:rPr>
              <a:t>parties must be prevented from gaining access to sensitive data.</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The threat of data compromise increases in the cloud, due to the number of</a:t>
            </a:r>
          </a:p>
          <a:p>
            <a:r>
              <a:rPr lang="en-US" sz="1300" dirty="0">
                <a:latin typeface="Arial" pitchFamily="-110" charset="0"/>
                <a:ea typeface="ＭＳ Ｐゴシック" pitchFamily="-110" charset="-128"/>
                <a:cs typeface="ＭＳ Ｐゴシック" pitchFamily="-110" charset="-128"/>
              </a:rPr>
              <a:t>and interactions between risks and challenges that are either unique to the cloud or</a:t>
            </a:r>
          </a:p>
          <a:p>
            <a:r>
              <a:rPr lang="en-US" sz="1300" dirty="0">
                <a:latin typeface="Arial" pitchFamily="-110" charset="0"/>
                <a:ea typeface="ＭＳ Ｐゴシック" pitchFamily="-110" charset="-128"/>
                <a:cs typeface="ＭＳ Ｐゴシック" pitchFamily="-110" charset="-128"/>
              </a:rPr>
              <a:t>more dangerous because of the architectural or operational characteristics of the</a:t>
            </a:r>
          </a:p>
          <a:p>
            <a:r>
              <a:rPr lang="en-US" sz="1300" dirty="0">
                <a:latin typeface="Arial" pitchFamily="-110" charset="0"/>
                <a:ea typeface="ＭＳ Ｐゴシック" pitchFamily="-110" charset="-128"/>
                <a:cs typeface="ＭＳ Ｐゴシック" pitchFamily="-110" charset="-128"/>
              </a:rPr>
              <a:t>cloud environment.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Database environments used in cloud computing can vary significantly.</a:t>
            </a:r>
          </a:p>
          <a:p>
            <a:r>
              <a:rPr lang="en-US" sz="1300" dirty="0">
                <a:latin typeface="Arial" pitchFamily="-110" charset="0"/>
                <a:ea typeface="ＭＳ Ｐゴシック" pitchFamily="-110" charset="-128"/>
                <a:cs typeface="ＭＳ Ｐゴシック" pitchFamily="-110" charset="-128"/>
              </a:rPr>
              <a:t>Some providers support a multi-instance model , which provides a unique DBMS</a:t>
            </a:r>
          </a:p>
          <a:p>
            <a:r>
              <a:rPr lang="en-US" sz="1300" dirty="0">
                <a:latin typeface="Arial" pitchFamily="-110" charset="0"/>
                <a:ea typeface="ＭＳ Ｐゴシック" pitchFamily="-110" charset="-128"/>
                <a:cs typeface="ＭＳ Ｐゴシック" pitchFamily="-110" charset="-128"/>
              </a:rPr>
              <a:t>running on a virtual machine instance for each cloud subscriber. This gives the</a:t>
            </a:r>
          </a:p>
          <a:p>
            <a:r>
              <a:rPr lang="en-US" sz="1300" dirty="0">
                <a:latin typeface="Arial" pitchFamily="-110" charset="0"/>
                <a:ea typeface="ＭＳ Ｐゴシック" pitchFamily="-110" charset="-128"/>
                <a:cs typeface="ＭＳ Ｐゴシック" pitchFamily="-110" charset="-128"/>
              </a:rPr>
              <a:t>subscriber complete control over role definition, user authorization, and other</a:t>
            </a:r>
          </a:p>
          <a:p>
            <a:r>
              <a:rPr lang="en-US" sz="1300" dirty="0">
                <a:latin typeface="Arial" pitchFamily="-110" charset="0"/>
                <a:ea typeface="ＭＳ Ｐゴシック" pitchFamily="-110" charset="-128"/>
                <a:cs typeface="ＭＳ Ｐゴシック" pitchFamily="-110" charset="-128"/>
              </a:rPr>
              <a:t>administrative tasks related to security. Other providers support a multi-tenant</a:t>
            </a:r>
          </a:p>
          <a:p>
            <a:r>
              <a:rPr lang="en-US" sz="1300" dirty="0">
                <a:latin typeface="Arial" pitchFamily="-110" charset="0"/>
                <a:ea typeface="ＭＳ Ｐゴシック" pitchFamily="-110" charset="-128"/>
                <a:cs typeface="ＭＳ Ｐゴシック" pitchFamily="-110" charset="-128"/>
              </a:rPr>
              <a:t>model , which provides a predefined environment for the cloud subscriber that</a:t>
            </a:r>
          </a:p>
          <a:p>
            <a:r>
              <a:rPr lang="en-US" sz="1300" dirty="0">
                <a:latin typeface="Arial" pitchFamily="-110" charset="0"/>
                <a:ea typeface="ＭＳ Ｐゴシック" pitchFamily="-110" charset="-128"/>
                <a:cs typeface="ＭＳ Ｐゴシック" pitchFamily="-110" charset="-128"/>
              </a:rPr>
              <a:t>is shared with other tenants, typically through tagging data with a subscriber</a:t>
            </a:r>
          </a:p>
          <a:p>
            <a:r>
              <a:rPr lang="en-US" sz="1300" dirty="0">
                <a:latin typeface="Arial" pitchFamily="-110" charset="0"/>
                <a:ea typeface="ＭＳ Ｐゴシック" pitchFamily="-110" charset="-128"/>
                <a:cs typeface="ＭＳ Ｐゴシック" pitchFamily="-110" charset="-128"/>
              </a:rPr>
              <a:t>identifier. Tagging gives the appearance of exclusive use of the instance, but</a:t>
            </a:r>
          </a:p>
          <a:p>
            <a:r>
              <a:rPr lang="en-US" sz="1300" dirty="0">
                <a:latin typeface="Arial" pitchFamily="-110" charset="0"/>
                <a:ea typeface="ＭＳ Ｐゴシック" pitchFamily="-110" charset="-128"/>
                <a:cs typeface="ＭＳ Ｐゴシック" pitchFamily="-110" charset="-128"/>
              </a:rPr>
              <a:t>relies on the cloud provider to establish and maintain a sound secure database</a:t>
            </a:r>
          </a:p>
          <a:p>
            <a:r>
              <a:rPr lang="en-US" sz="1300" dirty="0">
                <a:latin typeface="Arial" pitchFamily="-110" charset="0"/>
                <a:ea typeface="ＭＳ Ｐゴシック" pitchFamily="-110" charset="-128"/>
                <a:cs typeface="ＭＳ Ｐゴシック" pitchFamily="-110" charset="-128"/>
              </a:rPr>
              <a:t>environment.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Data must be secured while at rest, in transit, and in use, and access to the</a:t>
            </a:r>
          </a:p>
          <a:p>
            <a:r>
              <a:rPr lang="en-US" sz="1300" dirty="0">
                <a:latin typeface="Arial" pitchFamily="-110" charset="0"/>
                <a:ea typeface="ＭＳ Ｐゴシック" pitchFamily="-110" charset="-128"/>
                <a:cs typeface="ＭＳ Ｐゴシック" pitchFamily="-110" charset="-128"/>
              </a:rPr>
              <a:t>data must be controlled. The client can employ encryption to protect data in transit,</a:t>
            </a:r>
          </a:p>
          <a:p>
            <a:r>
              <a:rPr lang="en-US" sz="1300" dirty="0">
                <a:latin typeface="Arial" pitchFamily="-110" charset="0"/>
                <a:ea typeface="ＭＳ Ｐゴシック" pitchFamily="-110" charset="-128"/>
                <a:cs typeface="ＭＳ Ｐゴシック" pitchFamily="-110" charset="-128"/>
              </a:rPr>
              <a:t>though this involves key management responsibilities for the CP. The client can</a:t>
            </a:r>
          </a:p>
          <a:p>
            <a:r>
              <a:rPr lang="en-US" sz="1300" dirty="0">
                <a:latin typeface="Arial" pitchFamily="-110" charset="0"/>
                <a:ea typeface="ＭＳ Ｐゴシック" pitchFamily="-110" charset="-128"/>
                <a:cs typeface="ＭＳ Ｐゴシック" pitchFamily="-110" charset="-128"/>
              </a:rPr>
              <a:t>enforce access control techniques but, again, the CP is involved to some extent</a:t>
            </a:r>
          </a:p>
          <a:p>
            <a:r>
              <a:rPr lang="en-US" sz="1300" dirty="0">
                <a:latin typeface="Arial" pitchFamily="-110" charset="0"/>
                <a:ea typeface="ＭＳ Ｐゴシック" pitchFamily="-110" charset="-128"/>
                <a:cs typeface="ＭＳ Ｐゴシック" pitchFamily="-110" charset="-128"/>
              </a:rPr>
              <a:t>depending on the service model used.</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For data at rest, the ideal security measure is for the client to encrypt</a:t>
            </a:r>
          </a:p>
          <a:p>
            <a:r>
              <a:rPr lang="en-US" sz="1300" dirty="0">
                <a:latin typeface="Arial" pitchFamily="-110" charset="0"/>
                <a:ea typeface="ＭＳ Ｐゴシック" pitchFamily="-110" charset="-128"/>
                <a:cs typeface="ＭＳ Ｐゴシック" pitchFamily="-110" charset="-128"/>
              </a:rPr>
              <a:t>the database and only store encrypted data in the cloud, with the CP having no access</a:t>
            </a:r>
          </a:p>
          <a:p>
            <a:r>
              <a:rPr lang="en-US" sz="1300" dirty="0">
                <a:latin typeface="Arial" pitchFamily="-110" charset="0"/>
                <a:ea typeface="ＭＳ Ｐゴシック" pitchFamily="-110" charset="-128"/>
                <a:cs typeface="ＭＳ Ｐゴシック" pitchFamily="-110" charset="-128"/>
              </a:rPr>
              <a:t>to the encryption key. So long as the key remains secure, the CP has no ability to read</a:t>
            </a:r>
          </a:p>
          <a:p>
            <a:r>
              <a:rPr lang="en-US" sz="1300" dirty="0">
                <a:latin typeface="Arial" pitchFamily="-110" charset="0"/>
                <a:ea typeface="ＭＳ Ｐゴシック" pitchFamily="-110" charset="-128"/>
                <a:cs typeface="ＭＳ Ｐゴシック" pitchFamily="-110" charset="-128"/>
              </a:rPr>
              <a:t>the data, although corruption and other denial-of-service attacks remain a risk. The</a:t>
            </a:r>
          </a:p>
          <a:p>
            <a:r>
              <a:rPr lang="en-US" sz="1300" dirty="0">
                <a:latin typeface="Arial" pitchFamily="-110" charset="0"/>
                <a:ea typeface="ＭＳ Ｐゴシック" pitchFamily="-110" charset="-128"/>
                <a:cs typeface="ＭＳ Ｐゴシック" pitchFamily="-110" charset="-128"/>
              </a:rPr>
              <a:t>model depicted in Figure 5.10 works equally well when the data is stored in a cloud.</a:t>
            </a:r>
            <a:endParaRPr lang="en-US" b="0"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41</a:t>
            </a:fld>
            <a:endParaRPr lang="en-AU">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The term security as a service  has generally meant a package of security services</a:t>
            </a:r>
          </a:p>
          <a:p>
            <a:r>
              <a:rPr lang="en-US" sz="1300" dirty="0">
                <a:latin typeface="Arial" pitchFamily="-110" charset="0"/>
                <a:ea typeface="ＭＳ Ｐゴシック" pitchFamily="-110" charset="-128"/>
                <a:cs typeface="ＭＳ Ｐゴシック" pitchFamily="-110" charset="-128"/>
              </a:rPr>
              <a:t>offered by a service provider that offloads much of the security responsibility</a:t>
            </a:r>
          </a:p>
          <a:p>
            <a:r>
              <a:rPr lang="en-US" sz="1300" dirty="0">
                <a:latin typeface="Arial" pitchFamily="-110" charset="0"/>
                <a:ea typeface="ＭＳ Ｐゴシック" pitchFamily="-110" charset="-128"/>
                <a:cs typeface="ＭＳ Ｐゴシック" pitchFamily="-110" charset="-128"/>
              </a:rPr>
              <a:t>from an enterprise to the security service provider. Among the services typically</a:t>
            </a:r>
          </a:p>
          <a:p>
            <a:r>
              <a:rPr lang="en-US" sz="1300" dirty="0">
                <a:latin typeface="Arial" pitchFamily="-110" charset="0"/>
                <a:ea typeface="ＭＳ Ｐゴシック" pitchFamily="-110" charset="-128"/>
                <a:cs typeface="ＭＳ Ｐゴシック" pitchFamily="-110" charset="-128"/>
              </a:rPr>
              <a:t>provided are authentication, anti-virus, antimalware/spyware, intrusion detection,</a:t>
            </a:r>
          </a:p>
          <a:p>
            <a:r>
              <a:rPr lang="en-US" sz="1300" dirty="0">
                <a:latin typeface="Arial" pitchFamily="-110" charset="0"/>
                <a:ea typeface="ＭＳ Ｐゴシック" pitchFamily="-110" charset="-128"/>
                <a:cs typeface="ＭＳ Ｐゴシック" pitchFamily="-110" charset="-128"/>
              </a:rPr>
              <a:t> and security event management. In the context of cloud computing, cloud security</a:t>
            </a:r>
          </a:p>
          <a:p>
            <a:r>
              <a:rPr lang="en-US" sz="1300" dirty="0">
                <a:latin typeface="Arial" pitchFamily="-110" charset="0"/>
                <a:ea typeface="ＭＳ Ｐゴシック" pitchFamily="-110" charset="-128"/>
                <a:cs typeface="ＭＳ Ｐゴシック" pitchFamily="-110" charset="-128"/>
              </a:rPr>
              <a:t>as a service, designated </a:t>
            </a:r>
            <a:r>
              <a:rPr lang="en-US" sz="1300" dirty="0" err="1">
                <a:latin typeface="Arial" pitchFamily="-110" charset="0"/>
                <a:ea typeface="ＭＳ Ｐゴシック" pitchFamily="-110" charset="-128"/>
                <a:cs typeface="ＭＳ Ｐゴシック" pitchFamily="-110" charset="-128"/>
              </a:rPr>
              <a:t>SecaaS</a:t>
            </a:r>
            <a:r>
              <a:rPr lang="en-US" sz="1300" dirty="0">
                <a:latin typeface="Arial" pitchFamily="-110" charset="0"/>
                <a:ea typeface="ＭＳ Ｐゴシック" pitchFamily="-110" charset="-128"/>
                <a:cs typeface="ＭＳ Ｐゴシック" pitchFamily="-110" charset="-128"/>
              </a:rPr>
              <a:t>, is a segment of the </a:t>
            </a:r>
            <a:r>
              <a:rPr lang="en-US" sz="1300" dirty="0" err="1">
                <a:latin typeface="Arial" pitchFamily="-110" charset="0"/>
                <a:ea typeface="ＭＳ Ｐゴシック" pitchFamily="-110" charset="-128"/>
                <a:cs typeface="ＭＳ Ｐゴシック" pitchFamily="-110" charset="-128"/>
              </a:rPr>
              <a:t>SaaS</a:t>
            </a:r>
            <a:r>
              <a:rPr lang="en-US" sz="1300" dirty="0">
                <a:latin typeface="Arial" pitchFamily="-110" charset="0"/>
                <a:ea typeface="ＭＳ Ｐゴシック" pitchFamily="-110" charset="-128"/>
                <a:cs typeface="ＭＳ Ｐゴシック" pitchFamily="-110" charset="-128"/>
              </a:rPr>
              <a:t> offering of a CP.</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The Cloud Security Alliance defines </a:t>
            </a:r>
            <a:r>
              <a:rPr lang="en-US" sz="1300" dirty="0" err="1">
                <a:latin typeface="Arial" pitchFamily="-110" charset="0"/>
                <a:ea typeface="ＭＳ Ｐゴシック" pitchFamily="-110" charset="-128"/>
                <a:cs typeface="ＭＳ Ｐゴシック" pitchFamily="-110" charset="-128"/>
              </a:rPr>
              <a:t>SecaaS</a:t>
            </a:r>
            <a:r>
              <a:rPr lang="en-US" sz="1300" dirty="0">
                <a:latin typeface="Arial" pitchFamily="-110" charset="0"/>
                <a:ea typeface="ＭＳ Ｐゴシック" pitchFamily="-110" charset="-128"/>
                <a:cs typeface="ＭＳ Ｐゴシック" pitchFamily="-110" charset="-128"/>
              </a:rPr>
              <a:t> as the provision of security</a:t>
            </a:r>
          </a:p>
          <a:p>
            <a:r>
              <a:rPr lang="en-US" sz="1300" dirty="0">
                <a:latin typeface="Arial" pitchFamily="-110" charset="0"/>
                <a:ea typeface="ＭＳ Ｐゴシック" pitchFamily="-110" charset="-128"/>
                <a:cs typeface="ＭＳ Ｐゴシック" pitchFamily="-110" charset="-128"/>
              </a:rPr>
              <a:t>applications and services via the cloud either to cloud-based infrastructure and</a:t>
            </a:r>
          </a:p>
          <a:p>
            <a:r>
              <a:rPr lang="en-US" sz="1300" dirty="0">
                <a:latin typeface="Arial" pitchFamily="-110" charset="0"/>
                <a:ea typeface="ＭＳ Ｐゴシック" pitchFamily="-110" charset="-128"/>
                <a:cs typeface="ＭＳ Ｐゴシック" pitchFamily="-110" charset="-128"/>
              </a:rPr>
              <a:t>software or from the cloud to the customers’ on-premise systems (Table 5.4)</a:t>
            </a:r>
          </a:p>
          <a:p>
            <a:r>
              <a:rPr lang="en-US" sz="1300" dirty="0">
                <a:latin typeface="Arial" pitchFamily="-110" charset="0"/>
                <a:ea typeface="ＭＳ Ｐゴシック" pitchFamily="-110" charset="-128"/>
                <a:cs typeface="ＭＳ Ｐゴシック" pitchFamily="-110" charset="-128"/>
              </a:rPr>
              <a:t>[CSA11b]. The Cloud Security Alliance has identified the following </a:t>
            </a:r>
            <a:r>
              <a:rPr lang="en-US" sz="1300" dirty="0" err="1">
                <a:latin typeface="Arial" pitchFamily="-110" charset="0"/>
                <a:ea typeface="ＭＳ Ｐゴシック" pitchFamily="-110" charset="-128"/>
                <a:cs typeface="ＭＳ Ｐゴシック" pitchFamily="-110" charset="-128"/>
              </a:rPr>
              <a:t>SecaaS</a:t>
            </a:r>
            <a:r>
              <a:rPr lang="en-US" sz="1300" dirty="0">
                <a:latin typeface="Arial" pitchFamily="-110" charset="0"/>
                <a:ea typeface="ＭＳ Ｐゴシック" pitchFamily="-110" charset="-128"/>
                <a:cs typeface="ＭＳ Ｐゴシック" pitchFamily="-110" charset="-128"/>
              </a:rPr>
              <a:t> categories</a:t>
            </a:r>
          </a:p>
          <a:p>
            <a:r>
              <a:rPr lang="en-US" sz="1300" dirty="0">
                <a:latin typeface="Arial" pitchFamily="-110" charset="0"/>
                <a:ea typeface="ＭＳ Ｐゴシック" pitchFamily="-110" charset="-128"/>
                <a:cs typeface="ＭＳ Ｐゴシック" pitchFamily="-110" charset="-128"/>
              </a:rPr>
              <a:t>of service: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Identity and access management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Data loss prevention</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Web security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E-mail security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Security assessments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Intrusion management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Security information and event management</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Encryption</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Business continuity and disaster recovery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Network security</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42</a:t>
            </a:fld>
            <a:endParaRPr lang="en-AU">
              <a:solidFill>
                <a:prstClr val="black"/>
              </a:solidFill>
            </a:endParaRPr>
          </a:p>
        </p:txBody>
      </p:sp>
    </p:spTree>
    <p:extLst>
      <p:ext uri="{BB962C8B-B14F-4D97-AF65-F5344CB8AC3E}">
        <p14:creationId xmlns:p14="http://schemas.microsoft.com/office/powerpoint/2010/main" val="108231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2B6F4B2-5D2B-E642-9BAE-A549C860A4AE}" type="slidenum">
              <a:rPr lang="en-AU">
                <a:solidFill>
                  <a:prstClr val="black"/>
                </a:solidFill>
              </a:rPr>
              <a:pPr/>
              <a:t>5</a:t>
            </a:fld>
            <a:endParaRPr lang="en-AU">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Figure 5.2 shows</a:t>
            </a:r>
          </a:p>
          <a:p>
            <a:pPr eaLnBrk="1" hangingPunct="1"/>
            <a:r>
              <a:rPr lang="en-US" dirty="0" smtClean="0">
                <a:latin typeface="Arial" pitchFamily="-109" charset="0"/>
                <a:ea typeface="ＭＳ Ｐゴシック" pitchFamily="-109" charset="-128"/>
                <a:cs typeface="ＭＳ Ｐゴシック" pitchFamily="-109" charset="-128"/>
              </a:rPr>
              <a:t>how new services and features can be added to the telephone database without</a:t>
            </a:r>
          </a:p>
          <a:p>
            <a:pPr eaLnBrk="1" hangingPunct="1"/>
            <a:r>
              <a:rPr lang="en-US" dirty="0" smtClean="0">
                <a:latin typeface="Arial" pitchFamily="-109" charset="0"/>
                <a:ea typeface="ＭＳ Ｐゴシック" pitchFamily="-109" charset="-128"/>
                <a:cs typeface="ＭＳ Ｐゴシック" pitchFamily="-109" charset="-128"/>
              </a:rPr>
              <a:t>reconstructing the main table. In this example, there is a primary table with</a:t>
            </a:r>
          </a:p>
          <a:p>
            <a:pPr eaLnBrk="1" hangingPunct="1"/>
            <a:r>
              <a:rPr lang="en-US" dirty="0" smtClean="0">
                <a:latin typeface="Arial" pitchFamily="-109" charset="0"/>
                <a:ea typeface="ＭＳ Ｐゴシック" pitchFamily="-109" charset="-128"/>
                <a:cs typeface="ＭＳ Ｐゴシック" pitchFamily="-109" charset="-128"/>
              </a:rPr>
              <a:t>basic information for each telephone number. The telephone number serves as</a:t>
            </a:r>
          </a:p>
          <a:p>
            <a:pPr eaLnBrk="1" hangingPunct="1"/>
            <a:r>
              <a:rPr lang="en-US" dirty="0" smtClean="0">
                <a:latin typeface="Arial" pitchFamily="-109" charset="0"/>
                <a:ea typeface="ＭＳ Ｐゴシック" pitchFamily="-109" charset="-128"/>
                <a:cs typeface="ＭＳ Ｐゴシック" pitchFamily="-109" charset="-128"/>
              </a:rPr>
              <a:t>a primary key. The database administrator can then define a new table with a</a:t>
            </a:r>
          </a:p>
          <a:p>
            <a:pPr eaLnBrk="1" hangingPunct="1"/>
            <a:r>
              <a:rPr lang="en-US" dirty="0" smtClean="0">
                <a:latin typeface="Arial" pitchFamily="-109" charset="0"/>
                <a:ea typeface="ＭＳ Ｐゴシック" pitchFamily="-109" charset="-128"/>
                <a:cs typeface="ＭＳ Ｐゴシック" pitchFamily="-109" charset="-128"/>
              </a:rPr>
              <a:t>column for the primary key and other columns for other information.</a:t>
            </a:r>
            <a:endParaRPr lang="en-US"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In this section, we examine these categories with a focus on security of the</a:t>
            </a:r>
          </a:p>
          <a:p>
            <a:r>
              <a:rPr lang="en-US" sz="1300" dirty="0">
                <a:latin typeface="Arial" pitchFamily="-110" charset="0"/>
                <a:ea typeface="ＭＳ Ｐゴシック" pitchFamily="-110" charset="-128"/>
                <a:cs typeface="ＭＳ Ｐゴシック" pitchFamily="-110" charset="-128"/>
              </a:rPr>
              <a:t>cloud-based infrastructure and services (Figure 5.15).</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Identity and access management (IAM)  includes people, processes, and systems</a:t>
            </a:r>
          </a:p>
          <a:p>
            <a:r>
              <a:rPr lang="en-US" sz="1300" dirty="0">
                <a:latin typeface="Arial" pitchFamily="-110" charset="0"/>
                <a:ea typeface="ＭＳ Ｐゴシック" pitchFamily="-110" charset="-128"/>
                <a:cs typeface="ＭＳ Ｐゴシック" pitchFamily="-110" charset="-128"/>
              </a:rPr>
              <a:t>that are used to manage access to enterprise resources by assuring that the</a:t>
            </a:r>
          </a:p>
          <a:p>
            <a:r>
              <a:rPr lang="en-US" sz="1300" dirty="0">
                <a:latin typeface="Arial" pitchFamily="-110" charset="0"/>
                <a:ea typeface="ＭＳ Ｐゴシック" pitchFamily="-110" charset="-128"/>
                <a:cs typeface="ＭＳ Ｐゴシック" pitchFamily="-110" charset="-128"/>
              </a:rPr>
              <a:t>identity of an entity is verified, and then granting the correct level of access based</a:t>
            </a:r>
          </a:p>
          <a:p>
            <a:r>
              <a:rPr lang="en-US" sz="1300" dirty="0">
                <a:latin typeface="Arial" pitchFamily="-110" charset="0"/>
                <a:ea typeface="ＭＳ Ｐゴシック" pitchFamily="-110" charset="-128"/>
                <a:cs typeface="ＭＳ Ｐゴシック" pitchFamily="-110" charset="-128"/>
              </a:rPr>
              <a:t>on this assured identity. One aspect of identity management is identity provisioning,</a:t>
            </a:r>
          </a:p>
          <a:p>
            <a:r>
              <a:rPr lang="en-US" sz="1300" dirty="0">
                <a:latin typeface="Arial" pitchFamily="-110" charset="0"/>
                <a:ea typeface="ＭＳ Ｐゴシック" pitchFamily="-110" charset="-128"/>
                <a:cs typeface="ＭＳ Ｐゴシック" pitchFamily="-110" charset="-128"/>
              </a:rPr>
              <a:t>which has to do with providing access to identified users and subsequently </a:t>
            </a:r>
            <a:r>
              <a:rPr lang="en-US" sz="1300" dirty="0" err="1">
                <a:latin typeface="Arial" pitchFamily="-110" charset="0"/>
                <a:ea typeface="ＭＳ Ｐゴシック" pitchFamily="-110" charset="-128"/>
                <a:cs typeface="ＭＳ Ｐゴシック" pitchFamily="-110" charset="-128"/>
              </a:rPr>
              <a:t>deprovisioning</a:t>
            </a:r>
            <a:r>
              <a:rPr lang="en-US" sz="1300" dirty="0">
                <a:latin typeface="Arial" pitchFamily="-110" charset="0"/>
                <a:ea typeface="ＭＳ Ｐゴシック" pitchFamily="-110" charset="-128"/>
                <a:cs typeface="ＭＳ Ｐゴシック" pitchFamily="-110" charset="-128"/>
              </a:rPr>
              <a:t>,</a:t>
            </a:r>
          </a:p>
          <a:p>
            <a:r>
              <a:rPr lang="en-US" sz="1300" dirty="0">
                <a:latin typeface="Arial" pitchFamily="-110" charset="0"/>
                <a:ea typeface="ＭＳ Ｐゴシック" pitchFamily="-110" charset="-128"/>
                <a:cs typeface="ＭＳ Ｐゴシック" pitchFamily="-110" charset="-128"/>
              </a:rPr>
              <a:t>or denying access, to users when the client enterprise designates such users</a:t>
            </a:r>
          </a:p>
          <a:p>
            <a:r>
              <a:rPr lang="en-US" sz="1300" dirty="0">
                <a:latin typeface="Arial" pitchFamily="-110" charset="0"/>
                <a:ea typeface="ＭＳ Ｐゴシック" pitchFamily="-110" charset="-128"/>
                <a:cs typeface="ＭＳ Ｐゴシック" pitchFamily="-110" charset="-128"/>
              </a:rPr>
              <a:t>as no longer having access to enterprise resources in the cloud. Another aspect of</a:t>
            </a:r>
          </a:p>
          <a:p>
            <a:r>
              <a:rPr lang="en-US" sz="1300" dirty="0">
                <a:latin typeface="Arial" pitchFamily="-110" charset="0"/>
                <a:ea typeface="ＭＳ Ｐゴシック" pitchFamily="-110" charset="-128"/>
                <a:cs typeface="ＭＳ Ｐゴシック" pitchFamily="-110" charset="-128"/>
              </a:rPr>
              <a:t>identity management is for the cloud to participate in the federated identity management</a:t>
            </a:r>
          </a:p>
          <a:p>
            <a:r>
              <a:rPr lang="en-US" sz="1300" dirty="0">
                <a:latin typeface="Arial" pitchFamily="-110" charset="0"/>
                <a:ea typeface="ＭＳ Ｐゴシック" pitchFamily="-110" charset="-128"/>
                <a:cs typeface="ＭＳ Ｐゴシック" pitchFamily="-110" charset="-128"/>
              </a:rPr>
              <a:t>scheme (see Chapter 15) used by the client enterprise. Among other</a:t>
            </a:r>
          </a:p>
          <a:p>
            <a:r>
              <a:rPr lang="en-US" sz="1300" dirty="0">
                <a:latin typeface="Arial" pitchFamily="-110" charset="0"/>
                <a:ea typeface="ＭＳ Ｐゴシック" pitchFamily="-110" charset="-128"/>
                <a:cs typeface="ＭＳ Ｐゴシック" pitchFamily="-110" charset="-128"/>
              </a:rPr>
              <a:t>requirements, the cloud service provider (CSP) must be able to exchange identity</a:t>
            </a:r>
          </a:p>
          <a:p>
            <a:r>
              <a:rPr lang="en-US" sz="1300" dirty="0">
                <a:latin typeface="Arial" pitchFamily="-110" charset="0"/>
                <a:ea typeface="ＭＳ Ｐゴシック" pitchFamily="-110" charset="-128"/>
                <a:cs typeface="ＭＳ Ｐゴシック" pitchFamily="-110" charset="-128"/>
              </a:rPr>
              <a:t>attributes with the enterprise’s chosen identity provider.</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The access management portion of IAM involves authentication and access</a:t>
            </a:r>
          </a:p>
          <a:p>
            <a:r>
              <a:rPr lang="en-US" sz="1300" dirty="0">
                <a:latin typeface="Arial" pitchFamily="-110" charset="0"/>
                <a:ea typeface="ＭＳ Ｐゴシック" pitchFamily="-110" charset="-128"/>
                <a:cs typeface="ＭＳ Ｐゴシック" pitchFamily="-110" charset="-128"/>
              </a:rPr>
              <a:t>control services. For example, the CSP must be able to authenticate users in a</a:t>
            </a:r>
          </a:p>
          <a:p>
            <a:r>
              <a:rPr lang="en-US" sz="1300" dirty="0">
                <a:latin typeface="Arial" pitchFamily="-110" charset="0"/>
                <a:ea typeface="ＭＳ Ｐゴシック" pitchFamily="-110" charset="-128"/>
                <a:cs typeface="ＭＳ Ｐゴシック" pitchFamily="-110" charset="-128"/>
              </a:rPr>
              <a:t>trustworthy manner. The access control requirements in SPI environments include</a:t>
            </a:r>
          </a:p>
          <a:p>
            <a:r>
              <a:rPr lang="en-US" sz="1300" dirty="0">
                <a:latin typeface="Arial" pitchFamily="-110" charset="0"/>
                <a:ea typeface="ＭＳ Ｐゴシック" pitchFamily="-110" charset="-128"/>
                <a:cs typeface="ＭＳ Ｐゴシック" pitchFamily="-110" charset="-128"/>
              </a:rPr>
              <a:t>establishing trusted user profile and policy information, using it to control access</a:t>
            </a:r>
          </a:p>
          <a:p>
            <a:r>
              <a:rPr lang="en-US" sz="1300" dirty="0">
                <a:latin typeface="Arial" pitchFamily="-110" charset="0"/>
                <a:ea typeface="ＭＳ Ｐゴシック" pitchFamily="-110" charset="-128"/>
                <a:cs typeface="ＭＳ Ｐゴシック" pitchFamily="-110" charset="-128"/>
              </a:rPr>
              <a:t>within the cloud service, and doing this in an auditable way.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Data loss prevention (DLP)  is the monitoring, protecting, and verifying the</a:t>
            </a:r>
          </a:p>
          <a:p>
            <a:r>
              <a:rPr lang="en-US" sz="1300" dirty="0">
                <a:latin typeface="Arial" pitchFamily="-110" charset="0"/>
                <a:ea typeface="ＭＳ Ｐゴシック" pitchFamily="-110" charset="-128"/>
                <a:cs typeface="ＭＳ Ｐゴシック" pitchFamily="-110" charset="-128"/>
              </a:rPr>
              <a:t>security of data at rest, in motion, and in use. Much of DLP can be implemented by</a:t>
            </a:r>
          </a:p>
          <a:p>
            <a:r>
              <a:rPr lang="en-US" sz="1300" dirty="0">
                <a:latin typeface="Arial" pitchFamily="-110" charset="0"/>
                <a:ea typeface="ＭＳ Ｐゴシック" pitchFamily="-110" charset="-128"/>
                <a:cs typeface="ＭＳ Ｐゴシック" pitchFamily="-110" charset="-128"/>
              </a:rPr>
              <a:t>the cloud client, such as discussed in Section 16.6. The CSP can also provide DLP</a:t>
            </a:r>
          </a:p>
          <a:p>
            <a:r>
              <a:rPr lang="en-US" sz="1300" dirty="0">
                <a:latin typeface="Arial" pitchFamily="-110" charset="0"/>
                <a:ea typeface="ＭＳ Ｐゴシック" pitchFamily="-110" charset="-128"/>
                <a:cs typeface="ＭＳ Ｐゴシック" pitchFamily="-110" charset="-128"/>
              </a:rPr>
              <a:t>services, such as implementing rules about what functions can be performed on data</a:t>
            </a:r>
          </a:p>
          <a:p>
            <a:r>
              <a:rPr lang="en-US" sz="1300" dirty="0">
                <a:latin typeface="Arial" pitchFamily="-110" charset="0"/>
                <a:ea typeface="ＭＳ Ｐゴシック" pitchFamily="-110" charset="-128"/>
                <a:cs typeface="ＭＳ Ｐゴシック" pitchFamily="-110" charset="-128"/>
              </a:rPr>
              <a:t>in various contexts.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Web security  is real-time protection offered either on premise through software/</a:t>
            </a:r>
          </a:p>
          <a:p>
            <a:r>
              <a:rPr lang="en-US" sz="1300" dirty="0">
                <a:latin typeface="Arial" pitchFamily="-110" charset="0"/>
                <a:ea typeface="ＭＳ Ｐゴシック" pitchFamily="-110" charset="-128"/>
                <a:cs typeface="ＭＳ Ｐゴシック" pitchFamily="-110" charset="-128"/>
              </a:rPr>
              <a:t>appliance installation or via the Cloud by </a:t>
            </a:r>
            <a:r>
              <a:rPr lang="en-US" sz="1300" dirty="0" err="1">
                <a:latin typeface="Arial" pitchFamily="-110" charset="0"/>
                <a:ea typeface="ＭＳ Ｐゴシック" pitchFamily="-110" charset="-128"/>
                <a:cs typeface="ＭＳ Ｐゴシック" pitchFamily="-110" charset="-128"/>
              </a:rPr>
              <a:t>proxying</a:t>
            </a:r>
            <a:r>
              <a:rPr lang="en-US" sz="1300" dirty="0">
                <a:latin typeface="Arial" pitchFamily="-110" charset="0"/>
                <a:ea typeface="ＭＳ Ｐゴシック" pitchFamily="-110" charset="-128"/>
                <a:cs typeface="ＭＳ Ｐゴシック" pitchFamily="-110" charset="-128"/>
              </a:rPr>
              <a:t> or redirecting Web traffic to</a:t>
            </a:r>
          </a:p>
          <a:p>
            <a:r>
              <a:rPr lang="en-US" sz="1300" dirty="0">
                <a:latin typeface="Arial" pitchFamily="-110" charset="0"/>
                <a:ea typeface="ＭＳ Ｐゴシック" pitchFamily="-110" charset="-128"/>
                <a:cs typeface="ＭＳ Ｐゴシック" pitchFamily="-110" charset="-128"/>
              </a:rPr>
              <a:t>the CP. This provides an added layer of protection on top of things like antiviruses</a:t>
            </a:r>
          </a:p>
          <a:p>
            <a:r>
              <a:rPr lang="en-US" sz="1300" dirty="0">
                <a:latin typeface="Arial" pitchFamily="-110" charset="0"/>
                <a:ea typeface="ＭＳ Ｐゴシック" pitchFamily="-110" charset="-128"/>
                <a:cs typeface="ＭＳ Ｐゴシック" pitchFamily="-110" charset="-128"/>
              </a:rPr>
              <a:t>to prevent malware from entering the enterprise via activities such as Web browsing.</a:t>
            </a:r>
          </a:p>
          <a:p>
            <a:r>
              <a:rPr lang="en-US" sz="1300" dirty="0">
                <a:latin typeface="Arial" pitchFamily="-110" charset="0"/>
                <a:ea typeface="ＭＳ Ｐゴシック" pitchFamily="-110" charset="-128"/>
                <a:cs typeface="ＭＳ Ｐゴシック" pitchFamily="-110" charset="-128"/>
              </a:rPr>
              <a:t> In addition to protecting against malware, a cloud-based Web security service might</a:t>
            </a:r>
          </a:p>
          <a:p>
            <a:r>
              <a:rPr lang="en-US" sz="1300" dirty="0">
                <a:latin typeface="Arial" pitchFamily="-110" charset="0"/>
                <a:ea typeface="ＭＳ Ｐゴシック" pitchFamily="-110" charset="-128"/>
                <a:cs typeface="ＭＳ Ｐゴシック" pitchFamily="-110" charset="-128"/>
              </a:rPr>
              <a:t>include usage policy enforcement, data backup, traffic control, and Web access</a:t>
            </a:r>
          </a:p>
          <a:p>
            <a:r>
              <a:rPr lang="en-US" sz="1300" dirty="0">
                <a:latin typeface="Arial" pitchFamily="-110" charset="0"/>
                <a:ea typeface="ＭＳ Ｐゴシック" pitchFamily="-110" charset="-128"/>
                <a:cs typeface="ＭＳ Ｐゴシック" pitchFamily="-110" charset="-128"/>
              </a:rPr>
              <a:t>control.</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A CSP may provide a Web-based e-mail service, for which security measures</a:t>
            </a:r>
          </a:p>
          <a:p>
            <a:r>
              <a:rPr lang="en-US" sz="1300" dirty="0">
                <a:latin typeface="Arial" pitchFamily="-110" charset="0"/>
                <a:ea typeface="ＭＳ Ｐゴシック" pitchFamily="-110" charset="-128"/>
                <a:cs typeface="ＭＳ Ｐゴシック" pitchFamily="-110" charset="-128"/>
              </a:rPr>
              <a:t>are needed. E-mail security  provides control over inbound and outbound email,</a:t>
            </a:r>
          </a:p>
          <a:p>
            <a:r>
              <a:rPr lang="en-US" sz="1300" dirty="0">
                <a:latin typeface="Arial" pitchFamily="-110" charset="0"/>
                <a:ea typeface="ＭＳ Ｐゴシック" pitchFamily="-110" charset="-128"/>
                <a:cs typeface="ＭＳ Ｐゴシック" pitchFamily="-110" charset="-128"/>
              </a:rPr>
              <a:t>protecting the organization from phishing, malicious attachments, enforcing corporate</a:t>
            </a:r>
          </a:p>
          <a:p>
            <a:r>
              <a:rPr lang="en-US" sz="1300" dirty="0">
                <a:latin typeface="Arial" pitchFamily="-110" charset="0"/>
                <a:ea typeface="ＭＳ Ｐゴシック" pitchFamily="-110" charset="-128"/>
                <a:cs typeface="ＭＳ Ｐゴシック" pitchFamily="-110" charset="-128"/>
              </a:rPr>
              <a:t>polices such as acceptable use and spam prevention. The CSP may also incorporate</a:t>
            </a:r>
          </a:p>
          <a:p>
            <a:r>
              <a:rPr lang="en-US" sz="1300" dirty="0">
                <a:latin typeface="Arial" pitchFamily="-110" charset="0"/>
                <a:ea typeface="ＭＳ Ｐゴシック" pitchFamily="-110" charset="-128"/>
                <a:cs typeface="ＭＳ Ｐゴシック" pitchFamily="-110" charset="-128"/>
              </a:rPr>
              <a:t>digital signatures on all e-mail clients and provide optional e-mail encryption.</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Security assessments  are third-part audits of cloud services. While this service</a:t>
            </a:r>
          </a:p>
          <a:p>
            <a:r>
              <a:rPr lang="en-US" sz="1300" dirty="0">
                <a:latin typeface="Arial" pitchFamily="-110" charset="0"/>
                <a:ea typeface="ＭＳ Ｐゴシック" pitchFamily="-110" charset="-128"/>
                <a:cs typeface="ＭＳ Ｐゴシック" pitchFamily="-110" charset="-128"/>
              </a:rPr>
              <a:t>is outside the province of the CSP, the CSP can provide tools and access points to</a:t>
            </a:r>
          </a:p>
          <a:p>
            <a:r>
              <a:rPr lang="en-US" sz="1300" dirty="0">
                <a:latin typeface="Arial" pitchFamily="-110" charset="0"/>
                <a:ea typeface="ＭＳ Ｐゴシック" pitchFamily="-110" charset="-128"/>
                <a:cs typeface="ＭＳ Ｐゴシック" pitchFamily="-110" charset="-128"/>
              </a:rPr>
              <a:t>facilitate various assessment activities.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Intrusion management  encompasses intrusion detection, prevention, and</a:t>
            </a:r>
          </a:p>
          <a:p>
            <a:r>
              <a:rPr lang="en-US" sz="1300" dirty="0">
                <a:latin typeface="Arial" pitchFamily="-110" charset="0"/>
                <a:ea typeface="ＭＳ Ｐゴシック" pitchFamily="-110" charset="-128"/>
                <a:cs typeface="ＭＳ Ｐゴシック" pitchFamily="-110" charset="-128"/>
              </a:rPr>
              <a:t>response. The core of this service is the implementation of intrusion detection systems</a:t>
            </a:r>
          </a:p>
          <a:p>
            <a:r>
              <a:rPr lang="en-US" sz="1300" dirty="0">
                <a:latin typeface="Arial" pitchFamily="-110" charset="0"/>
                <a:ea typeface="ＭＳ Ｐゴシック" pitchFamily="-110" charset="-128"/>
                <a:cs typeface="ＭＳ Ｐゴシック" pitchFamily="-110" charset="-128"/>
              </a:rPr>
              <a:t>(IDSs) and intrusion prevention systems (IPSs) at entry points to the cloud</a:t>
            </a:r>
          </a:p>
          <a:p>
            <a:r>
              <a:rPr lang="en-US" sz="1300" dirty="0">
                <a:latin typeface="Arial" pitchFamily="-110" charset="0"/>
                <a:ea typeface="ＭＳ Ｐゴシック" pitchFamily="-110" charset="-128"/>
                <a:cs typeface="ＭＳ Ｐゴシック" pitchFamily="-110" charset="-128"/>
              </a:rPr>
              <a:t>and on servers in the cloud. An IDS is a set of automated tools designed to detect</a:t>
            </a:r>
          </a:p>
          <a:p>
            <a:r>
              <a:rPr lang="en-US" sz="1300" dirty="0">
                <a:latin typeface="Arial" pitchFamily="-110" charset="0"/>
                <a:ea typeface="ＭＳ Ｐゴシック" pitchFamily="-110" charset="-128"/>
                <a:cs typeface="ＭＳ Ｐゴシック" pitchFamily="-110" charset="-128"/>
              </a:rPr>
              <a:t>unauthorized access to a host system. We discuss this in Chapter 21. An IPS </a:t>
            </a:r>
            <a:r>
              <a:rPr lang="en-US" sz="1300" dirty="0" err="1">
                <a:latin typeface="Arial" pitchFamily="-110" charset="0"/>
                <a:ea typeface="ＭＳ Ｐゴシック" pitchFamily="-110" charset="-128"/>
                <a:cs typeface="ＭＳ Ｐゴシック" pitchFamily="-110" charset="-128"/>
              </a:rPr>
              <a:t>incor</a:t>
            </a:r>
            <a:r>
              <a:rPr lang="en-US" sz="1300" dirty="0">
                <a:latin typeface="Arial" pitchFamily="-110" charset="0"/>
                <a:ea typeface="ＭＳ Ｐゴシック" pitchFamily="-110" charset="-128"/>
                <a:cs typeface="ＭＳ Ｐゴシック" pitchFamily="-110" charset="-128"/>
              </a:rPr>
              <a:t>-</a:t>
            </a:r>
          </a:p>
          <a:p>
            <a:r>
              <a:rPr lang="en-US" sz="1300" dirty="0" err="1">
                <a:latin typeface="Arial" pitchFamily="-110" charset="0"/>
                <a:ea typeface="ＭＳ Ｐゴシック" pitchFamily="-110" charset="-128"/>
                <a:cs typeface="ＭＳ Ｐゴシック" pitchFamily="-110" charset="-128"/>
              </a:rPr>
              <a:t>porates</a:t>
            </a:r>
            <a:r>
              <a:rPr lang="en-US" sz="1300" dirty="0">
                <a:latin typeface="Arial" pitchFamily="-110" charset="0"/>
                <a:ea typeface="ＭＳ Ｐゴシック" pitchFamily="-110" charset="-128"/>
                <a:cs typeface="ＭＳ Ｐゴシック" pitchFamily="-110" charset="-128"/>
              </a:rPr>
              <a:t> IDS functionality but also includes mechanisms designed to block traffic</a:t>
            </a:r>
          </a:p>
          <a:p>
            <a:r>
              <a:rPr lang="en-US" sz="1300" dirty="0">
                <a:latin typeface="Arial" pitchFamily="-110" charset="0"/>
                <a:ea typeface="ＭＳ Ｐゴシック" pitchFamily="-110" charset="-128"/>
                <a:cs typeface="ＭＳ Ｐゴシック" pitchFamily="-110" charset="-128"/>
              </a:rPr>
              <a:t>from intruders.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Security information and event management (SIEM)  aggregates (via push or</a:t>
            </a:r>
          </a:p>
          <a:p>
            <a:r>
              <a:rPr lang="en-US" sz="1300" dirty="0">
                <a:latin typeface="Arial" pitchFamily="-110" charset="0"/>
                <a:ea typeface="ＭＳ Ｐゴシック" pitchFamily="-110" charset="-128"/>
                <a:cs typeface="ＭＳ Ｐゴシック" pitchFamily="-110" charset="-128"/>
              </a:rPr>
              <a:t>pull mechanisms) log and event data from virtual and real networks, applications,</a:t>
            </a:r>
          </a:p>
          <a:p>
            <a:r>
              <a:rPr lang="en-US" sz="1300" dirty="0">
                <a:latin typeface="Arial" pitchFamily="-110" charset="0"/>
                <a:ea typeface="ＭＳ Ｐゴシック" pitchFamily="-110" charset="-128"/>
                <a:cs typeface="ＭＳ Ｐゴシック" pitchFamily="-110" charset="-128"/>
              </a:rPr>
              <a:t>and systems. This information is then correlated and analyzed to provide real-time</a:t>
            </a:r>
          </a:p>
          <a:p>
            <a:r>
              <a:rPr lang="en-US" sz="1300" dirty="0">
                <a:latin typeface="Arial" pitchFamily="-110" charset="0"/>
                <a:ea typeface="ＭＳ Ｐゴシック" pitchFamily="-110" charset="-128"/>
                <a:cs typeface="ＭＳ Ｐゴシック" pitchFamily="-110" charset="-128"/>
              </a:rPr>
              <a:t>reporting and alerting on information/events that may require intervention or other</a:t>
            </a:r>
          </a:p>
          <a:p>
            <a:r>
              <a:rPr lang="en-US" sz="1300" dirty="0">
                <a:latin typeface="Arial" pitchFamily="-110" charset="0"/>
                <a:ea typeface="ＭＳ Ｐゴシック" pitchFamily="-110" charset="-128"/>
                <a:cs typeface="ＭＳ Ｐゴシック" pitchFamily="-110" charset="-128"/>
              </a:rPr>
              <a:t>type of response. The CSP typically provides an integrated service that can put</a:t>
            </a:r>
          </a:p>
          <a:p>
            <a:r>
              <a:rPr lang="en-US" sz="1300" dirty="0">
                <a:latin typeface="Arial" pitchFamily="-110" charset="0"/>
                <a:ea typeface="ＭＳ Ｐゴシック" pitchFamily="-110" charset="-128"/>
                <a:cs typeface="ＭＳ Ｐゴシック" pitchFamily="-110" charset="-128"/>
              </a:rPr>
              <a:t>together information from a variety of sources both within the cloud and within the</a:t>
            </a:r>
          </a:p>
          <a:p>
            <a:r>
              <a:rPr lang="en-US" sz="1300" dirty="0">
                <a:latin typeface="Arial" pitchFamily="-110" charset="0"/>
                <a:ea typeface="ＭＳ Ｐゴシック" pitchFamily="-110" charset="-128"/>
                <a:cs typeface="ＭＳ Ｐゴシック" pitchFamily="-110" charset="-128"/>
              </a:rPr>
              <a:t>client enterprise network.</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Encryption  is a pervasive service that can be provided for data at rest in the</a:t>
            </a:r>
          </a:p>
          <a:p>
            <a:r>
              <a:rPr lang="en-US" sz="1300" dirty="0">
                <a:latin typeface="Arial" pitchFamily="-110" charset="0"/>
                <a:ea typeface="ＭＳ Ｐゴシック" pitchFamily="-110" charset="-128"/>
                <a:cs typeface="ＭＳ Ｐゴシック" pitchFamily="-110" charset="-128"/>
              </a:rPr>
              <a:t>cloud, e-mail traffic, client-specific network management information, and identity</a:t>
            </a:r>
          </a:p>
          <a:p>
            <a:r>
              <a:rPr lang="en-US" sz="1300" dirty="0">
                <a:latin typeface="Arial" pitchFamily="-110" charset="0"/>
                <a:ea typeface="ＭＳ Ｐゴシック" pitchFamily="-110" charset="-128"/>
                <a:cs typeface="ＭＳ Ｐゴシック" pitchFamily="-110" charset="-128"/>
              </a:rPr>
              <a:t>information. Encryption services provided by the CSP involve a range of complex</a:t>
            </a:r>
          </a:p>
          <a:p>
            <a:r>
              <a:rPr lang="en-US" sz="1300" dirty="0">
                <a:latin typeface="Arial" pitchFamily="-110" charset="0"/>
                <a:ea typeface="ＭＳ Ｐゴシック" pitchFamily="-110" charset="-128"/>
                <a:cs typeface="ＭＳ Ｐゴシック" pitchFamily="-110" charset="-128"/>
              </a:rPr>
              <a:t>issues, including key management, how to implement virtual private network</a:t>
            </a:r>
          </a:p>
          <a:p>
            <a:r>
              <a:rPr lang="en-US" sz="1300" dirty="0">
                <a:latin typeface="Arial" pitchFamily="-110" charset="0"/>
                <a:ea typeface="ＭＳ Ｐゴシック" pitchFamily="-110" charset="-128"/>
                <a:cs typeface="ＭＳ Ｐゴシック" pitchFamily="-110" charset="-128"/>
              </a:rPr>
              <a:t>(VPN) services in the cloud, application encryption, and data content access.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Business continuity and disaster recovery  comprise measures and mechanisms</a:t>
            </a:r>
          </a:p>
          <a:p>
            <a:r>
              <a:rPr lang="en-US" sz="1300" dirty="0">
                <a:latin typeface="Arial" pitchFamily="-110" charset="0"/>
                <a:ea typeface="ＭＳ Ｐゴシック" pitchFamily="-110" charset="-128"/>
                <a:cs typeface="ＭＳ Ｐゴシック" pitchFamily="-110" charset="-128"/>
              </a:rPr>
              <a:t>to ensure operational resiliency in the event of any service interruptions.</a:t>
            </a:r>
          </a:p>
          <a:p>
            <a:r>
              <a:rPr lang="en-US" sz="1300" dirty="0">
                <a:latin typeface="Arial" pitchFamily="-110" charset="0"/>
                <a:ea typeface="ＭＳ Ｐゴシック" pitchFamily="-110" charset="-128"/>
                <a:cs typeface="ＭＳ Ｐゴシック" pitchFamily="-110" charset="-128"/>
              </a:rPr>
              <a:t>This is an area where the CSP, because of economies of scale, can offer obvious</a:t>
            </a:r>
          </a:p>
          <a:p>
            <a:r>
              <a:rPr lang="en-US" sz="1300" dirty="0">
                <a:latin typeface="Arial" pitchFamily="-110" charset="0"/>
                <a:ea typeface="ＭＳ Ｐゴシック" pitchFamily="-110" charset="-128"/>
                <a:cs typeface="ＭＳ Ｐゴシック" pitchFamily="-110" charset="-128"/>
              </a:rPr>
              <a:t>benefits to a cloud service client [WOOD10]. The CSP can provide backup</a:t>
            </a:r>
          </a:p>
          <a:p>
            <a:r>
              <a:rPr lang="en-US" sz="1300" dirty="0">
                <a:latin typeface="Arial" pitchFamily="-110" charset="0"/>
                <a:ea typeface="ＭＳ Ｐゴシック" pitchFamily="-110" charset="-128"/>
                <a:cs typeface="ＭＳ Ｐゴシック" pitchFamily="-110" charset="-128"/>
              </a:rPr>
              <a:t>at multiple locations, with reliable failover and disaster recovery facilities. This</a:t>
            </a:r>
          </a:p>
          <a:p>
            <a:r>
              <a:rPr lang="en-US" sz="1300" dirty="0">
                <a:latin typeface="Arial" pitchFamily="-110" charset="0"/>
                <a:ea typeface="ＭＳ Ｐゴシック" pitchFamily="-110" charset="-128"/>
                <a:cs typeface="ＭＳ Ｐゴシック" pitchFamily="-110" charset="-128"/>
              </a:rPr>
              <a:t>service must include a flexible infrastructure, redundancy of functions and hardware,</a:t>
            </a:r>
          </a:p>
          <a:p>
            <a:r>
              <a:rPr lang="en-US" sz="1300" dirty="0">
                <a:latin typeface="Arial" pitchFamily="-110" charset="0"/>
                <a:ea typeface="ＭＳ Ｐゴシック" pitchFamily="-110" charset="-128"/>
                <a:cs typeface="ＭＳ Ｐゴシック" pitchFamily="-110" charset="-128"/>
              </a:rPr>
              <a:t>monitored operations, geographically distributed data centers, and network</a:t>
            </a:r>
          </a:p>
          <a:p>
            <a:r>
              <a:rPr lang="en-US" sz="1300" dirty="0">
                <a:latin typeface="Arial" pitchFamily="-110" charset="0"/>
                <a:ea typeface="ＭＳ Ｐゴシック" pitchFamily="-110" charset="-128"/>
                <a:cs typeface="ＭＳ Ｐゴシック" pitchFamily="-110" charset="-128"/>
              </a:rPr>
              <a:t>survivability.</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Network security  consists of security services that allocate access, distribute,</a:t>
            </a:r>
          </a:p>
          <a:p>
            <a:r>
              <a:rPr lang="en-US" sz="1300" dirty="0">
                <a:latin typeface="Arial" pitchFamily="-110" charset="0"/>
                <a:ea typeface="ＭＳ Ｐゴシック" pitchFamily="-110" charset="-128"/>
                <a:cs typeface="ＭＳ Ｐゴシック" pitchFamily="-110" charset="-128"/>
              </a:rPr>
              <a:t>monitor, and protect the underlying resource services. Services include perimeter</a:t>
            </a:r>
          </a:p>
          <a:p>
            <a:r>
              <a:rPr lang="en-US" sz="1300" dirty="0">
                <a:latin typeface="Arial" pitchFamily="-110" charset="0"/>
                <a:ea typeface="ＭＳ Ｐゴシック" pitchFamily="-110" charset="-128"/>
                <a:cs typeface="ＭＳ Ｐゴシック" pitchFamily="-110" charset="-128"/>
              </a:rPr>
              <a:t>and server firewalls and denial-of-service protection. Many of the other services</a:t>
            </a:r>
          </a:p>
          <a:p>
            <a:r>
              <a:rPr lang="en-US" sz="1300" dirty="0">
                <a:latin typeface="Arial" pitchFamily="-110" charset="0"/>
                <a:ea typeface="ＭＳ Ｐゴシック" pitchFamily="-110" charset="-128"/>
                <a:cs typeface="ＭＳ Ｐゴシック" pitchFamily="-110" charset="-128"/>
              </a:rPr>
              <a:t>listed in this section, including intrusion management, identity and access management,</a:t>
            </a:r>
          </a:p>
          <a:p>
            <a:r>
              <a:rPr lang="en-US" sz="1300" dirty="0">
                <a:latin typeface="Arial" pitchFamily="-110" charset="0"/>
                <a:ea typeface="ＭＳ Ｐゴシック" pitchFamily="-110" charset="-128"/>
                <a:cs typeface="ＭＳ Ｐゴシック" pitchFamily="-110" charset="-128"/>
              </a:rPr>
              <a:t>data loss protection, and Web security, also contribute to the network security</a:t>
            </a:r>
          </a:p>
          <a:p>
            <a:r>
              <a:rPr lang="en-US" sz="1300" dirty="0">
                <a:latin typeface="Arial" pitchFamily="-110" charset="0"/>
                <a:ea typeface="ＭＳ Ｐゴシック" pitchFamily="-110" charset="-128"/>
                <a:cs typeface="ＭＳ Ｐゴシック" pitchFamily="-110" charset="-128"/>
              </a:rPr>
              <a:t>service.</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43</a:t>
            </a:fld>
            <a:endParaRPr lang="en-AU">
              <a:solidFill>
                <a:prstClr val="black"/>
              </a:solidFill>
            </a:endParaRPr>
          </a:p>
        </p:txBody>
      </p:sp>
    </p:spTree>
    <p:extLst>
      <p:ext uri="{BB962C8B-B14F-4D97-AF65-F5344CB8AC3E}">
        <p14:creationId xmlns:p14="http://schemas.microsoft.com/office/powerpoint/2010/main" val="2962828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44</a:t>
            </a:fld>
            <a:endParaRPr lang="en-AU" dirty="0">
              <a:solidFill>
                <a:srgbClr val="000000"/>
              </a:solidFill>
            </a:endParaRPr>
          </a:p>
        </p:txBody>
      </p:sp>
      <p:sp>
        <p:nvSpPr>
          <p:cNvPr id="206852" name="Rectangle 4"/>
          <p:cNvSpPr>
            <a:spLocks noGrp="1" noRot="1" noChangeAspect="1" noChangeArrowheads="1" noTextEdit="1"/>
          </p:cNvSpPr>
          <p:nvPr>
            <p:ph type="sldImg"/>
          </p:nvPr>
        </p:nvSpPr>
        <p:spPr>
          <a:ln/>
        </p:spPr>
      </p:sp>
      <p:sp>
        <p:nvSpPr>
          <p:cNvPr id="206853" name="Rectangle 5"/>
          <p:cNvSpPr>
            <a:spLocks noGrp="1" noChangeArrowheads="1"/>
          </p:cNvSpPr>
          <p:nvPr>
            <p:ph type="body" idx="1"/>
          </p:nvPr>
        </p:nvSpPr>
        <p:spPr/>
        <p:txBody>
          <a:bodyPr/>
          <a:lstStyle/>
          <a:p>
            <a:r>
              <a:rPr lang="en-US">
                <a:latin typeface="Times New Roman" pitchFamily="-107" charset="0"/>
              </a:rPr>
              <a:t>Chapter </a:t>
            </a:r>
            <a:r>
              <a:rPr lang="en-US" smtClean="0">
                <a:latin typeface="Times New Roman" pitchFamily="-107" charset="0"/>
              </a:rPr>
              <a:t>5 </a:t>
            </a:r>
            <a:r>
              <a:rPr lang="en-US" dirty="0">
                <a:latin typeface="Times New Roman" pitchFamily="-107" charset="0"/>
              </a:rPr>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E68060-81AE-774B-9BF5-797AD70F3115}" type="slidenum">
              <a:rPr lang="en-AU">
                <a:solidFill>
                  <a:prstClr val="black"/>
                </a:solidFill>
              </a:rPr>
              <a:pPr/>
              <a:t>6</a:t>
            </a:fld>
            <a:endParaRPr lang="en-AU">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0" dirty="0" smtClean="0">
                <a:latin typeface="Arial" pitchFamily="-109" charset="0"/>
                <a:ea typeface="ＭＳ Ｐゴシック" pitchFamily="-109" charset="-128"/>
                <a:cs typeface="ＭＳ Ｐゴシック" pitchFamily="-109" charset="-128"/>
              </a:rPr>
              <a:t>In relational database parlance, the basic building block is a relation , which is a</a:t>
            </a:r>
          </a:p>
          <a:p>
            <a:pPr eaLnBrk="1" hangingPunct="1"/>
            <a:r>
              <a:rPr lang="en-US" b="0" dirty="0" smtClean="0">
                <a:latin typeface="Arial" pitchFamily="-109" charset="0"/>
                <a:ea typeface="ＭＳ Ｐゴシック" pitchFamily="-109" charset="-128"/>
                <a:cs typeface="ＭＳ Ｐゴシック" pitchFamily="-109" charset="-128"/>
              </a:rPr>
              <a:t>flat table. Rows are referred to as tuples , and columns are referred to as attributes</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A primary key is defined to be a portion of a row used to uniquely</a:t>
            </a:r>
          </a:p>
          <a:p>
            <a:pPr eaLnBrk="1" hangingPunct="1"/>
            <a:r>
              <a:rPr lang="en-US" b="0" dirty="0" smtClean="0">
                <a:latin typeface="Arial" pitchFamily="-109" charset="0"/>
                <a:ea typeface="ＭＳ Ｐゴシック" pitchFamily="-109" charset="-128"/>
                <a:cs typeface="ＭＳ Ｐゴシック" pitchFamily="-109" charset="-128"/>
              </a:rPr>
              <a:t>identify a row in a table; the primary key consists of one or more column names.</a:t>
            </a:r>
          </a:p>
          <a:p>
            <a:pPr eaLnBrk="1" hangingPunct="1"/>
            <a:r>
              <a:rPr lang="en-US" b="0" dirty="0" smtClean="0">
                <a:latin typeface="Arial" pitchFamily="-109" charset="0"/>
                <a:ea typeface="ＭＳ Ｐゴシック" pitchFamily="-109" charset="-128"/>
                <a:cs typeface="ＭＳ Ｐゴシック" pitchFamily="-109" charset="-128"/>
              </a:rPr>
              <a:t>In the example of Figure 5.2 , a single attribute, </a:t>
            </a:r>
            <a:r>
              <a:rPr lang="en-US" b="0" dirty="0" err="1" smtClean="0">
                <a:latin typeface="Arial" pitchFamily="-109" charset="0"/>
                <a:ea typeface="ＭＳ Ｐゴシック" pitchFamily="-109" charset="-128"/>
                <a:cs typeface="ＭＳ Ｐゴシック" pitchFamily="-109" charset="-128"/>
              </a:rPr>
              <a:t>PhoneNumber</a:t>
            </a:r>
            <a:r>
              <a:rPr lang="en-US" b="0" dirty="0" smtClean="0">
                <a:latin typeface="Arial" pitchFamily="-109" charset="0"/>
                <a:ea typeface="ＭＳ Ｐゴシック" pitchFamily="-109" charset="-128"/>
                <a:cs typeface="ＭＳ Ｐゴシック" pitchFamily="-109" charset="-128"/>
              </a:rPr>
              <a:t>, is sufficient to</a:t>
            </a:r>
          </a:p>
          <a:p>
            <a:pPr eaLnBrk="1" hangingPunct="1"/>
            <a:r>
              <a:rPr lang="en-US" b="0" dirty="0" smtClean="0">
                <a:latin typeface="Arial" pitchFamily="-109" charset="0"/>
                <a:ea typeface="ＭＳ Ｐゴシック" pitchFamily="-109" charset="-128"/>
                <a:cs typeface="ＭＳ Ｐゴシック" pitchFamily="-109" charset="-128"/>
              </a:rPr>
              <a:t>uniquely identify a row in a particular table.</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To create a relationship between two tables, the attributes that define the</a:t>
            </a:r>
          </a:p>
          <a:p>
            <a:pPr eaLnBrk="1" hangingPunct="1"/>
            <a:r>
              <a:rPr lang="en-US" b="0" dirty="0" smtClean="0">
                <a:latin typeface="Arial" pitchFamily="-109" charset="0"/>
                <a:ea typeface="ＭＳ Ｐゴシック" pitchFamily="-109" charset="-128"/>
                <a:cs typeface="ＭＳ Ｐゴシック" pitchFamily="-109" charset="-128"/>
              </a:rPr>
              <a:t>primary key in one table must appear as attributes in another table, where they are</a:t>
            </a:r>
          </a:p>
          <a:p>
            <a:pPr eaLnBrk="1" hangingPunct="1"/>
            <a:r>
              <a:rPr lang="en-US" b="0" dirty="0" smtClean="0">
                <a:latin typeface="Arial" pitchFamily="-109" charset="0"/>
                <a:ea typeface="ＭＳ Ｐゴシック" pitchFamily="-109" charset="-128"/>
                <a:cs typeface="ＭＳ Ｐゴシック" pitchFamily="-109" charset="-128"/>
              </a:rPr>
              <a:t>referred to as a foreign key . Whereas the value of a primary key must be unique</a:t>
            </a:r>
          </a:p>
          <a:p>
            <a:pPr eaLnBrk="1" hangingPunct="1"/>
            <a:r>
              <a:rPr lang="en-US" b="0" dirty="0" smtClean="0">
                <a:latin typeface="Arial" pitchFamily="-109" charset="0"/>
                <a:ea typeface="ＭＳ Ｐゴシック" pitchFamily="-109" charset="-128"/>
                <a:cs typeface="ＭＳ Ｐゴシック" pitchFamily="-109" charset="-128"/>
              </a:rPr>
              <a:t>for each tuple (row) of its table, a foreign key value can appear multiple times in</a:t>
            </a:r>
          </a:p>
          <a:p>
            <a:pPr eaLnBrk="1" hangingPunct="1"/>
            <a:r>
              <a:rPr lang="en-US" b="0" dirty="0" smtClean="0">
                <a:latin typeface="Arial" pitchFamily="-109" charset="0"/>
                <a:ea typeface="ＭＳ Ｐゴシック" pitchFamily="-109" charset="-128"/>
                <a:cs typeface="ＭＳ Ｐゴシック" pitchFamily="-109" charset="-128"/>
              </a:rPr>
              <a:t>a table, so that there is a one-to-many relationship between a row in the table with</a:t>
            </a:r>
          </a:p>
          <a:p>
            <a:pPr eaLnBrk="1" hangingPunct="1"/>
            <a:r>
              <a:rPr lang="en-US" b="0" dirty="0" smtClean="0">
                <a:latin typeface="Arial" pitchFamily="-109" charset="0"/>
                <a:ea typeface="ＭＳ Ｐゴシック" pitchFamily="-109" charset="-128"/>
                <a:cs typeface="ＭＳ Ｐゴシック" pitchFamily="-109" charset="-128"/>
              </a:rPr>
              <a:t>the primary key and rows in the table with the foreign key.</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A view is a virtual table. In essence, a view is the result of a query that returns</a:t>
            </a:r>
          </a:p>
          <a:p>
            <a:pPr eaLnBrk="1" hangingPunct="1"/>
            <a:r>
              <a:rPr lang="en-US" b="0" dirty="0" smtClean="0">
                <a:latin typeface="Arial" pitchFamily="-109" charset="0"/>
                <a:ea typeface="ＭＳ Ｐゴシック" pitchFamily="-109" charset="-128"/>
                <a:cs typeface="ＭＳ Ｐゴシック" pitchFamily="-109" charset="-128"/>
              </a:rPr>
              <a:t>selected rows and columns from one or more tables.</a:t>
            </a:r>
          </a:p>
          <a:p>
            <a:pPr eaLnBrk="1" hangingPunct="1"/>
            <a:endParaRPr lang="en-US" b="0" dirty="0" smtClean="0">
              <a:latin typeface="Arial" pitchFamily="-109" charset="0"/>
              <a:ea typeface="ＭＳ Ｐゴシック" pitchFamily="-109" charset="-128"/>
              <a:cs typeface="ＭＳ Ｐゴシック" pitchFamily="-109" charset="-128"/>
            </a:endParaRPr>
          </a:p>
          <a:p>
            <a:pPr eaLnBrk="1" hangingPunct="1"/>
            <a:r>
              <a:rPr lang="en-US" b="0" dirty="0" smtClean="0">
                <a:latin typeface="Arial" pitchFamily="-109" charset="0"/>
                <a:ea typeface="ＭＳ Ｐゴシック" pitchFamily="-109" charset="-128"/>
                <a:cs typeface="ＭＳ Ｐゴシック" pitchFamily="-109" charset="-128"/>
              </a:rPr>
              <a:t>Views are often used for security purposes. A view can provide restricted access to a</a:t>
            </a:r>
          </a:p>
          <a:p>
            <a:pPr eaLnBrk="1" hangingPunct="1"/>
            <a:r>
              <a:rPr lang="en-US" b="0" dirty="0" smtClean="0">
                <a:latin typeface="Arial" pitchFamily="-109" charset="0"/>
                <a:ea typeface="ＭＳ Ｐゴシック" pitchFamily="-109" charset="-128"/>
                <a:cs typeface="ＭＳ Ｐゴシック" pitchFamily="-109" charset="-128"/>
              </a:rPr>
              <a:t>relational database so that a user or application only has access to certain rows or columns.</a:t>
            </a:r>
            <a:endParaRPr lang="en-US" b="0"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Basic Terminology for Relational Databases</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7</a:t>
            </a:fld>
            <a:endParaRPr lang="en-AU">
              <a:solidFill>
                <a:prstClr val="black"/>
              </a:solidFill>
            </a:endParaRPr>
          </a:p>
        </p:txBody>
      </p:sp>
    </p:spTree>
    <p:extLst>
      <p:ext uri="{BB962C8B-B14F-4D97-AF65-F5344CB8AC3E}">
        <p14:creationId xmlns:p14="http://schemas.microsoft.com/office/powerpoint/2010/main" val="422529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ea typeface="ＭＳ Ｐゴシック" pitchFamily="-110" charset="-128"/>
                <a:cs typeface="ＭＳ Ｐゴシック" pitchFamily="-110" charset="-128"/>
              </a:rPr>
              <a:t> An abstract model of a relational database</a:t>
            </a:r>
          </a:p>
          <a:p>
            <a:r>
              <a:rPr lang="en-US" sz="1300" dirty="0">
                <a:latin typeface="Arial" pitchFamily="-110" charset="0"/>
                <a:ea typeface="ＭＳ Ｐゴシック" pitchFamily="-110" charset="-128"/>
                <a:cs typeface="ＭＳ Ｐゴシック" pitchFamily="-110" charset="-128"/>
              </a:rPr>
              <a:t>table is shown as Figure 5.3. There are </a:t>
            </a:r>
            <a:r>
              <a:rPr lang="en-US" sz="1300" i="1" dirty="0">
                <a:latin typeface="Arial" pitchFamily="-110" charset="0"/>
                <a:ea typeface="ＭＳ Ｐゴシック" pitchFamily="-110" charset="-128"/>
                <a:cs typeface="ＭＳ Ｐゴシック" pitchFamily="-110" charset="-128"/>
              </a:rPr>
              <a:t>N</a:t>
            </a:r>
            <a:r>
              <a:rPr lang="en-US" sz="1300" dirty="0">
                <a:latin typeface="Arial" pitchFamily="-110" charset="0"/>
                <a:ea typeface="ＭＳ Ｐゴシック" pitchFamily="-110" charset="-128"/>
                <a:cs typeface="ＭＳ Ｐゴシック" pitchFamily="-110" charset="-128"/>
              </a:rPr>
              <a:t> individuals, or entities, in the table</a:t>
            </a:r>
          </a:p>
          <a:p>
            <a:r>
              <a:rPr lang="en-US" sz="1300" dirty="0">
                <a:latin typeface="Arial" pitchFamily="-110" charset="0"/>
                <a:ea typeface="ＭＳ Ｐゴシック" pitchFamily="-110" charset="-128"/>
                <a:cs typeface="ＭＳ Ｐゴシック" pitchFamily="-110" charset="-128"/>
              </a:rPr>
              <a:t>and </a:t>
            </a:r>
            <a:r>
              <a:rPr lang="en-US" sz="1300" i="1" dirty="0">
                <a:latin typeface="Arial" pitchFamily="-110" charset="0"/>
                <a:ea typeface="ＭＳ Ｐゴシック" pitchFamily="-110" charset="-128"/>
                <a:cs typeface="ＭＳ Ｐゴシック" pitchFamily="-110" charset="-128"/>
              </a:rPr>
              <a:t>M</a:t>
            </a:r>
            <a:r>
              <a:rPr lang="en-US" sz="1300" dirty="0">
                <a:latin typeface="Arial" pitchFamily="-110" charset="0"/>
                <a:ea typeface="ＭＳ Ｐゴシック" pitchFamily="-110" charset="-128"/>
                <a:cs typeface="ＭＳ Ｐゴシック" pitchFamily="-110" charset="-128"/>
              </a:rPr>
              <a:t> attributes. Each attribute </a:t>
            </a:r>
            <a:r>
              <a:rPr lang="en-US" sz="1300" dirty="0" err="1">
                <a:latin typeface="Arial" pitchFamily="-110" charset="0"/>
                <a:ea typeface="ＭＳ Ｐゴシック" pitchFamily="-110" charset="-128"/>
                <a:cs typeface="ＭＳ Ｐゴシック" pitchFamily="-110" charset="-128"/>
              </a:rPr>
              <a:t>A</a:t>
            </a:r>
            <a:r>
              <a:rPr lang="en-US" sz="1300" i="1" baseline="-25000" dirty="0" err="1">
                <a:latin typeface="Arial" pitchFamily="-110" charset="0"/>
                <a:ea typeface="ＭＳ Ｐゴシック" pitchFamily="-110" charset="-128"/>
                <a:cs typeface="ＭＳ Ｐゴシック" pitchFamily="-110" charset="-128"/>
              </a:rPr>
              <a:t>j</a:t>
            </a:r>
            <a:r>
              <a:rPr lang="en-US" sz="1300" dirty="0">
                <a:latin typeface="Arial" pitchFamily="-110" charset="0"/>
                <a:ea typeface="ＭＳ Ｐゴシック" pitchFamily="-110" charset="-128"/>
                <a:cs typeface="ＭＳ Ｐゴシック" pitchFamily="-110" charset="-128"/>
              </a:rPr>
              <a:t>  has |</a:t>
            </a:r>
            <a:r>
              <a:rPr lang="en-US" sz="1300" dirty="0" err="1">
                <a:latin typeface="Arial" pitchFamily="-110" charset="0"/>
                <a:ea typeface="ＭＳ Ｐゴシック" pitchFamily="-110" charset="-128"/>
                <a:cs typeface="ＭＳ Ｐゴシック" pitchFamily="-110" charset="-128"/>
              </a:rPr>
              <a:t>A</a:t>
            </a:r>
            <a:r>
              <a:rPr lang="en-US" sz="1300" i="1" baseline="-25000" dirty="0" err="1">
                <a:latin typeface="Arial" pitchFamily="-110" charset="0"/>
                <a:ea typeface="ＭＳ Ｐゴシック" pitchFamily="-110" charset="-128"/>
                <a:cs typeface="ＭＳ Ｐゴシック" pitchFamily="-110" charset="-128"/>
              </a:rPr>
              <a:t>j</a:t>
            </a:r>
            <a:r>
              <a:rPr lang="en-US" sz="1300" dirty="0">
                <a:latin typeface="Arial" pitchFamily="-110" charset="0"/>
                <a:ea typeface="ＭＳ Ｐゴシック" pitchFamily="-110" charset="-128"/>
                <a:cs typeface="ＭＳ Ｐゴシック" pitchFamily="-110" charset="-128"/>
              </a:rPr>
              <a:t> | possible values, with </a:t>
            </a:r>
            <a:r>
              <a:rPr lang="en-US" sz="1300" dirty="0" err="1">
                <a:latin typeface="Arial" pitchFamily="-110" charset="0"/>
                <a:ea typeface="ＭＳ Ｐゴシック" pitchFamily="-110" charset="-128"/>
                <a:cs typeface="ＭＳ Ｐゴシック" pitchFamily="-110" charset="-128"/>
              </a:rPr>
              <a:t>x</a:t>
            </a:r>
            <a:r>
              <a:rPr lang="en-US" sz="1300" i="1" baseline="-25000" dirty="0" err="1">
                <a:latin typeface="Arial" pitchFamily="-110" charset="0"/>
                <a:ea typeface="ＭＳ Ｐゴシック" pitchFamily="-110" charset="-128"/>
                <a:cs typeface="ＭＳ Ｐゴシック" pitchFamily="-110" charset="-128"/>
              </a:rPr>
              <a:t>ij</a:t>
            </a:r>
            <a:r>
              <a:rPr lang="en-US" sz="1300" dirty="0">
                <a:latin typeface="Arial" pitchFamily="-110" charset="0"/>
                <a:ea typeface="ＭＳ Ｐゴシック" pitchFamily="-110" charset="-128"/>
                <a:cs typeface="ＭＳ Ｐゴシック" pitchFamily="-110" charset="-128"/>
              </a:rPr>
              <a:t>  denoting the</a:t>
            </a:r>
          </a:p>
          <a:p>
            <a:r>
              <a:rPr lang="en-US" sz="1300" dirty="0">
                <a:latin typeface="Arial" pitchFamily="-110" charset="0"/>
                <a:ea typeface="ＭＳ Ｐゴシック" pitchFamily="-110" charset="-128"/>
                <a:cs typeface="ＭＳ Ｐゴシック" pitchFamily="-110" charset="-128"/>
              </a:rPr>
              <a:t>value of attribute </a:t>
            </a:r>
            <a:r>
              <a:rPr lang="en-US" sz="1300" i="1" dirty="0">
                <a:latin typeface="Arial" pitchFamily="-110" charset="0"/>
                <a:ea typeface="ＭＳ Ｐゴシック" pitchFamily="-110" charset="-128"/>
                <a:cs typeface="ＭＳ Ｐゴシック" pitchFamily="-110" charset="-128"/>
              </a:rPr>
              <a:t>j </a:t>
            </a:r>
            <a:r>
              <a:rPr lang="en-US" sz="1300" dirty="0">
                <a:latin typeface="Arial" pitchFamily="-110" charset="0"/>
                <a:ea typeface="ＭＳ Ｐゴシック" pitchFamily="-110" charset="-128"/>
                <a:cs typeface="ＭＳ Ｐゴシック" pitchFamily="-110" charset="-128"/>
              </a:rPr>
              <a:t> for entity </a:t>
            </a:r>
            <a:r>
              <a:rPr lang="en-US" sz="1300" i="1" dirty="0" err="1">
                <a:latin typeface="Arial" pitchFamily="-110" charset="0"/>
                <a:ea typeface="ＭＳ Ｐゴシック" pitchFamily="-110" charset="-128"/>
                <a:cs typeface="ＭＳ Ｐゴシック" pitchFamily="-110" charset="-128"/>
              </a:rPr>
              <a:t>i</a:t>
            </a:r>
            <a:r>
              <a:rPr lang="en-US" sz="1300" i="1" dirty="0">
                <a:latin typeface="Arial" pitchFamily="-110" charset="0"/>
                <a:ea typeface="ＭＳ Ｐゴシック" pitchFamily="-110" charset="-128"/>
                <a:cs typeface="ＭＳ Ｐゴシック" pitchFamily="-110" charset="-128"/>
              </a:rPr>
              <a:t> </a:t>
            </a:r>
            <a:r>
              <a:rPr lang="en-US" sz="1300" dirty="0">
                <a:latin typeface="Arial" pitchFamily="-110" charset="0"/>
                <a:ea typeface="ＭＳ Ｐゴシック" pitchFamily="-110" charset="-128"/>
                <a:cs typeface="ＭＳ Ｐゴシック" pitchFamily="-110" charset="-128"/>
              </a:rPr>
              <a:t>.</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solidFill>
                  <a:prstClr val="black"/>
                </a:solidFill>
              </a:rPr>
              <a:pPr>
                <a:defRPr/>
              </a:pPr>
              <a:t>8</a:t>
            </a:fld>
            <a:endParaRPr lang="en-AU">
              <a:solidFill>
                <a:prstClr val="black"/>
              </a:solidFill>
            </a:endParaRPr>
          </a:p>
        </p:txBody>
      </p:sp>
    </p:spTree>
    <p:extLst>
      <p:ext uri="{BB962C8B-B14F-4D97-AF65-F5344CB8AC3E}">
        <p14:creationId xmlns:p14="http://schemas.microsoft.com/office/powerpoint/2010/main" val="284322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DF36489-DBA9-A943-B7AE-CDDB5A4708C7}" type="slidenum">
              <a:rPr lang="en-AU">
                <a:solidFill>
                  <a:prstClr val="black"/>
                </a:solidFill>
              </a:rPr>
              <a:pPr/>
              <a:t>9</a:t>
            </a:fld>
            <a:endParaRPr lang="en-AU">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300" dirty="0">
                <a:latin typeface="Arial" pitchFamily="-110" charset="0"/>
                <a:ea typeface="ＭＳ Ｐゴシック" pitchFamily="-110" charset="-128"/>
                <a:cs typeface="ＭＳ Ｐゴシック" pitchFamily="-110" charset="-128"/>
              </a:rPr>
              <a:t> Figure 5.4a provides an</a:t>
            </a:r>
          </a:p>
          <a:p>
            <a:r>
              <a:rPr lang="en-US" sz="1300" dirty="0">
                <a:latin typeface="Arial" pitchFamily="-110" charset="0"/>
                <a:ea typeface="ＭＳ Ｐゴシック" pitchFamily="-110" charset="-128"/>
                <a:cs typeface="ＭＳ Ｐゴシック" pitchFamily="-110" charset="-128"/>
              </a:rPr>
              <a:t>example. In the Department table, the department ID (Did ) is the primary key;</a:t>
            </a:r>
          </a:p>
          <a:p>
            <a:r>
              <a:rPr lang="en-US" sz="1300" dirty="0">
                <a:latin typeface="Arial" pitchFamily="-110" charset="0"/>
                <a:ea typeface="ＭＳ Ｐゴシック" pitchFamily="-110" charset="-128"/>
                <a:cs typeface="ＭＳ Ｐゴシック" pitchFamily="-110" charset="-128"/>
              </a:rPr>
              <a:t> each value is unique. This table gives the ID, name, and account number for each</a:t>
            </a:r>
          </a:p>
          <a:p>
            <a:r>
              <a:rPr lang="en-US" sz="1300" dirty="0">
                <a:latin typeface="Arial" pitchFamily="-110" charset="0"/>
                <a:ea typeface="ＭＳ Ｐゴシック" pitchFamily="-110" charset="-128"/>
                <a:cs typeface="ＭＳ Ｐゴシック" pitchFamily="-110" charset="-128"/>
              </a:rPr>
              <a:t>department. The Employee table contains the name, salary code, employee ID, and</a:t>
            </a:r>
          </a:p>
          <a:p>
            <a:r>
              <a:rPr lang="en-US" sz="1300" dirty="0">
                <a:latin typeface="Arial" pitchFamily="-110" charset="0"/>
                <a:ea typeface="ＭＳ Ｐゴシック" pitchFamily="-110" charset="-128"/>
                <a:cs typeface="ＭＳ Ｐゴシック" pitchFamily="-110" charset="-128"/>
              </a:rPr>
              <a:t>phone number of each employee. The Employee table also indicates the department</a:t>
            </a:r>
          </a:p>
          <a:p>
            <a:r>
              <a:rPr lang="en-US" sz="1300" dirty="0">
                <a:latin typeface="Arial" pitchFamily="-110" charset="0"/>
                <a:ea typeface="ＭＳ Ｐゴシック" pitchFamily="-110" charset="-128"/>
                <a:cs typeface="ＭＳ Ｐゴシック" pitchFamily="-110" charset="-128"/>
              </a:rPr>
              <a:t>to which each employee is assigned by including Did . Did  is identified as a foreign key</a:t>
            </a:r>
          </a:p>
          <a:p>
            <a:r>
              <a:rPr lang="en-US" sz="1300" dirty="0">
                <a:latin typeface="Arial" pitchFamily="-110" charset="0"/>
                <a:ea typeface="ＭＳ Ｐゴシック" pitchFamily="-110" charset="-128"/>
                <a:cs typeface="ＭＳ Ｐゴシック" pitchFamily="-110" charset="-128"/>
              </a:rPr>
              <a:t>and provides the relationship between the Employee table and the Department table.</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Figure 5.4b is a view that</a:t>
            </a:r>
          </a:p>
          <a:p>
            <a:r>
              <a:rPr lang="en-US" sz="1300" dirty="0">
                <a:latin typeface="Arial" pitchFamily="-110" charset="0"/>
                <a:ea typeface="ＭＳ Ｐゴシック" pitchFamily="-110" charset="-128"/>
                <a:cs typeface="ＭＳ Ｐゴシック" pitchFamily="-110" charset="-128"/>
              </a:rPr>
              <a:t>includes the employee name, ID, and phone number from the Employee table and</a:t>
            </a:r>
          </a:p>
          <a:p>
            <a:r>
              <a:rPr lang="en-US" sz="1300" dirty="0">
                <a:latin typeface="Arial" pitchFamily="-110" charset="0"/>
                <a:ea typeface="ＭＳ Ｐゴシック" pitchFamily="-110" charset="-128"/>
                <a:cs typeface="ＭＳ Ｐゴシック" pitchFamily="-110" charset="-128"/>
              </a:rPr>
              <a:t>the corresponding department name from the Department table. The linkage is the</a:t>
            </a:r>
          </a:p>
          <a:p>
            <a:r>
              <a:rPr lang="en-US" sz="1300" dirty="0">
                <a:latin typeface="Arial" pitchFamily="-110" charset="0"/>
                <a:ea typeface="ＭＳ Ｐゴシック" pitchFamily="-110" charset="-128"/>
                <a:cs typeface="ＭＳ Ｐゴシック" pitchFamily="-110" charset="-128"/>
              </a:rPr>
              <a:t>Did , so that the view table includes data from each row of the Employee table, with</a:t>
            </a:r>
          </a:p>
          <a:p>
            <a:r>
              <a:rPr lang="en-US" sz="1300" dirty="0">
                <a:latin typeface="Arial" pitchFamily="-110" charset="0"/>
                <a:ea typeface="ＭＳ Ｐゴシック" pitchFamily="-110" charset="-128"/>
                <a:cs typeface="ＭＳ Ｐゴシック" pitchFamily="-110" charset="-128"/>
              </a:rPr>
              <a:t>additional data from the Department table. It is also possible to construct a view</a:t>
            </a:r>
          </a:p>
          <a:p>
            <a:r>
              <a:rPr lang="en-US" sz="1300" dirty="0">
                <a:latin typeface="Arial" pitchFamily="-110" charset="0"/>
                <a:ea typeface="ＭＳ Ｐゴシック" pitchFamily="-110" charset="-128"/>
                <a:cs typeface="ＭＳ Ｐゴシック" pitchFamily="-110" charset="-128"/>
              </a:rPr>
              <a:t>from a single table. For example, one view of the Employee table consists of all</a:t>
            </a:r>
          </a:p>
          <a:p>
            <a:r>
              <a:rPr lang="en-US" sz="1300" dirty="0">
                <a:latin typeface="Arial" pitchFamily="-110" charset="0"/>
                <a:ea typeface="ＭＳ Ｐゴシック" pitchFamily="-110" charset="-128"/>
                <a:cs typeface="ＭＳ Ｐゴシック" pitchFamily="-110" charset="-128"/>
              </a:rPr>
              <a:t>rows, with the salary code column deleted. A view can be qualified to include only</a:t>
            </a:r>
          </a:p>
          <a:p>
            <a:r>
              <a:rPr lang="en-US" sz="1300" dirty="0">
                <a:latin typeface="Arial" pitchFamily="-110" charset="0"/>
                <a:ea typeface="ＭＳ Ｐゴシック" pitchFamily="-110" charset="-128"/>
                <a:cs typeface="ＭＳ Ｐゴシック" pitchFamily="-110" charset="-128"/>
              </a:rPr>
              <a:t>some rows and/or some columns. For example, a view can be defined consisting of</a:t>
            </a:r>
          </a:p>
          <a:p>
            <a:r>
              <a:rPr lang="en-US" sz="1300" dirty="0">
                <a:latin typeface="Arial" pitchFamily="-110" charset="0"/>
                <a:ea typeface="ＭＳ Ｐゴシック" pitchFamily="-110" charset="-128"/>
                <a:cs typeface="ＭＳ Ｐゴシック" pitchFamily="-110" charset="-128"/>
              </a:rPr>
              <a:t>all rows in the Employee table for which the Did =  15.</a:t>
            </a:r>
            <a:endParaRPr lang="en-US"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9E3DD2A-7E87-A440-850D-3601378074C8}" type="slidenum">
              <a:rPr lang="en-AU">
                <a:solidFill>
                  <a:prstClr val="black"/>
                </a:solidFill>
              </a:rPr>
              <a:pPr/>
              <a:t>10</a:t>
            </a:fld>
            <a:endParaRPr lang="en-AU">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z="1300" dirty="0">
                <a:latin typeface="Arial" pitchFamily="-110" charset="0"/>
                <a:ea typeface="ＭＳ Ｐゴシック" pitchFamily="-110" charset="-128"/>
                <a:cs typeface="ＭＳ Ｐゴシック" pitchFamily="-110" charset="-128"/>
              </a:rPr>
              <a:t> Structured Query Language (SQL) is a standardized language that can be used to</a:t>
            </a:r>
          </a:p>
          <a:p>
            <a:r>
              <a:rPr lang="en-US" sz="1300" dirty="0">
                <a:latin typeface="Arial" pitchFamily="-110" charset="0"/>
                <a:ea typeface="ＭＳ Ｐゴシック" pitchFamily="-110" charset="-128"/>
                <a:cs typeface="ＭＳ Ｐゴシック" pitchFamily="-110" charset="-128"/>
              </a:rPr>
              <a:t>define schema, manipulate, and query data in a relational database. There are several</a:t>
            </a:r>
          </a:p>
          <a:p>
            <a:r>
              <a:rPr lang="en-US" sz="1300" dirty="0">
                <a:latin typeface="Arial" pitchFamily="-110" charset="0"/>
                <a:ea typeface="ＭＳ Ｐゴシック" pitchFamily="-110" charset="-128"/>
                <a:cs typeface="ＭＳ Ｐゴシック" pitchFamily="-110" charset="-128"/>
              </a:rPr>
              <a:t>versions of the ANSI/ISO standard and a variety of different implementations,</a:t>
            </a:r>
          </a:p>
          <a:p>
            <a:r>
              <a:rPr lang="en-US" sz="1300" dirty="0">
                <a:latin typeface="Arial" pitchFamily="-110" charset="0"/>
                <a:ea typeface="ＭＳ Ｐゴシック" pitchFamily="-110" charset="-128"/>
                <a:cs typeface="ＭＳ Ｐゴシック" pitchFamily="-110" charset="-128"/>
              </a:rPr>
              <a:t>but all follow the same basic syntax and semantics.</a:t>
            </a:r>
          </a:p>
          <a:p>
            <a:endParaRPr lang="en-US" sz="1300" dirty="0">
              <a:latin typeface="Arial" pitchFamily="-110" charset="0"/>
              <a:ea typeface="ＭＳ Ｐゴシック" pitchFamily="-110" charset="-128"/>
              <a:cs typeface="ＭＳ Ｐゴシック" pitchFamily="-110" charset="-128"/>
            </a:endParaRPr>
          </a:p>
          <a:p>
            <a:r>
              <a:rPr lang="en-US" sz="1300" dirty="0">
                <a:latin typeface="Arial" pitchFamily="-110" charset="0"/>
                <a:ea typeface="ＭＳ Ｐゴシック" pitchFamily="-110" charset="-128"/>
                <a:cs typeface="ＭＳ Ｐゴシック" pitchFamily="-110" charset="-128"/>
              </a:rPr>
              <a:t> SQL statements</a:t>
            </a:r>
          </a:p>
          <a:p>
            <a:r>
              <a:rPr lang="en-US" sz="1300" dirty="0">
                <a:latin typeface="Arial" pitchFamily="-110" charset="0"/>
                <a:ea typeface="ＭＳ Ｐゴシック" pitchFamily="-110" charset="-128"/>
                <a:cs typeface="ＭＳ Ｐゴシック" pitchFamily="-110" charset="-128"/>
              </a:rPr>
              <a:t>can be used to create tables, insert and delete data in tables, create views, and</a:t>
            </a:r>
          </a:p>
          <a:p>
            <a:r>
              <a:rPr lang="en-US" sz="1300" dirty="0">
                <a:latin typeface="Arial" pitchFamily="-110" charset="0"/>
                <a:ea typeface="ＭＳ Ｐゴシック" pitchFamily="-110" charset="-128"/>
                <a:cs typeface="ＭＳ Ｐゴシック" pitchFamily="-110" charset="-128"/>
              </a:rPr>
              <a:t>retrieve data with query statements.</a:t>
            </a:r>
            <a:endParaRPr lang="en-US" dirty="0" smtClean="0">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pPr/>
              <a:t>‹#›</a:t>
            </a:fld>
            <a:endParaRPr lang="en-US"/>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894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9" name="Slide Number Placeholder 8"/>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6038260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938629722"/>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3311476512"/>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dirty="0">
              <a:solidFill>
                <a:prstClr val="white">
                  <a:lumMod val="65000"/>
                  <a:lumOff val="35000"/>
                </a:prstClr>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extLst>
      <p:ext uri="{BB962C8B-B14F-4D97-AF65-F5344CB8AC3E}">
        <p14:creationId xmlns:p14="http://schemas.microsoft.com/office/powerpoint/2010/main" val="360168401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83932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37605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7" name="Slide Number Placeholder 6"/>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372171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t>CSC230: C and Software Tools © NC State University Computer Science Faculty</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pPr/>
              <a:t>‹#›</a:t>
            </a:fld>
            <a:endParaRPr lang="en-US"/>
          </a:p>
        </p:txBody>
      </p:sp>
    </p:spTree>
    <p:extLst>
      <p:ext uri="{BB962C8B-B14F-4D97-AF65-F5344CB8AC3E}">
        <p14:creationId xmlns:p14="http://schemas.microsoft.com/office/powerpoint/2010/main" val="324064677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411739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508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632125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484109064"/>
      </p:ext>
    </p:extLst>
  </p:cSld>
  <p:clrMapOvr>
    <a:masterClrMapping/>
  </p:clrMapOvr>
  <p:timing>
    <p:tnLst>
      <p:par>
        <p:cTn id="1" dur="indefinite" restart="never" nodeType="tmRoot"/>
      </p:par>
    </p:tn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46456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6312630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52230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72588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55499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72084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9248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73705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8118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05394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8834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9943789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t>Reminder</a:t>
            </a:r>
            <a:r>
              <a:rPr lang="en-US" sz="1400" dirty="0" smtClean="0"/>
              <a:t>: Go to course web page for link to exercise form.</a:t>
            </a:r>
          </a:p>
          <a:p>
            <a:pPr algn="ctr"/>
            <a:r>
              <a:rPr lang="en-US" sz="1400" dirty="0" smtClean="0"/>
              <a:t>Paste code into ideone.com and submit the link.</a:t>
            </a:r>
            <a:endParaRPr lang="en-US" sz="1400" dirty="0"/>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172630496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57852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189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8361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275960822"/>
      </p:ext>
    </p:extLst>
  </p:cSld>
  <p:clrMapOvr>
    <a:masterClrMapping/>
  </p:clrMapOvr>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8457379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87832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31938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49772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72194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4860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86957553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20151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83685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79843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61916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9225346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30492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001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7964171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48373130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17927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11" name="Slide Number Placeholder 10"/>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1088179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0492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99876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66966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7747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78349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07921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04029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0152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57489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9405181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11" name="Slide Number Placeholder 10"/>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33940208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33125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0012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7964171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483731304"/>
      </p:ext>
    </p:extLst>
  </p:cSld>
  <p:clrMapOvr>
    <a:masterClrMapping/>
  </p:clrMapOvr>
  <p:timing>
    <p:tnLst>
      <p:par>
        <p:cTn id="1" dur="indefinite" restart="never" nodeType="tmRoot"/>
      </p:par>
    </p:tn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1792772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0492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998760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66966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77477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7834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7" name="Slide Number Placeholder 6"/>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6677548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079219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04029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01525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57489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94051810"/>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33125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4048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7712714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798249020"/>
      </p:ext>
    </p:extLst>
  </p:cSld>
  <p:clrMapOvr>
    <a:masterClrMapping/>
  </p:clrMapOvr>
  <p:timing>
    <p:tnLst>
      <p:par>
        <p:cTn id="1" dur="indefinite" restart="never" nodeType="tmRoot"/>
      </p:par>
    </p:tnLst>
  </p:timing>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59840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6" name="Slide Number Placeholder 5"/>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12628910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913138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579926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59853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629678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9044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455566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066167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271381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89585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9845458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9" name="Slide Number Placeholder 8"/>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429911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507373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extLst>
      <p:ext uri="{BB962C8B-B14F-4D97-AF65-F5344CB8AC3E}">
        <p14:creationId xmlns:p14="http://schemas.microsoft.com/office/powerpoint/2010/main" val="1987129596"/>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1416071436"/>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635203970"/>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285079"/>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0654148"/>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436299260"/>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712256082"/>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4269912520"/>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91051265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t>CSC230: C and Software Tools © NC State University Computer Science Faculty</a:t>
            </a:r>
            <a:endParaRPr lang="en-US" dirty="0"/>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611152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54981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99942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99942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0559023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580508181"/>
      </p:ext>
    </p:extLst>
  </p:cSld>
  <p:clrMap bg1="dk1" tx1="lt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ransition spd="slow"/>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9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9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9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9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w3schools.com/sql/sql_injection.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wm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9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9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9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9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92.xml"/><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9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9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7.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package" Target="../embeddings/Microsoft_Word_Document1.docx"/></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9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Database and Cloud Security</a:t>
            </a:r>
            <a:endParaRPr lang="en-US" dirty="0"/>
          </a:p>
        </p:txBody>
      </p:sp>
      <p:sp>
        <p:nvSpPr>
          <p:cNvPr id="3" name="Subtitle 2"/>
          <p:cNvSpPr>
            <a:spLocks noGrp="1"/>
          </p:cNvSpPr>
          <p:nvPr>
            <p:ph type="subTitle" idx="1"/>
          </p:nvPr>
        </p:nvSpPr>
        <p:spPr>
          <a:xfrm>
            <a:off x="457200" y="3276600"/>
            <a:ext cx="7086600" cy="1752600"/>
          </a:xfrm>
        </p:spPr>
        <p:txBody>
          <a:bodyPr>
            <a:normAutofit/>
          </a:bodyPr>
          <a:lstStyle/>
          <a:p>
            <a:r>
              <a:rPr lang="en-US" dirty="0" smtClean="0"/>
              <a:t>Dr. Tyler Bletsch</a:t>
            </a:r>
          </a:p>
          <a:p>
            <a:r>
              <a:rPr lang="en-US" sz="1200" dirty="0" smtClean="0"/>
              <a:t>Based on slides from Computer Security: Principles and Practices by William Stallings and Lawrie Brown</a:t>
            </a:r>
            <a:endParaRPr lang="en-US" sz="1200" dirty="0"/>
          </a:p>
        </p:txBody>
      </p:sp>
      <p:sp>
        <p:nvSpPr>
          <p:cNvPr id="4" name="Footer Placeholder 3"/>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5" name="Slide Number Placeholder 4"/>
          <p:cNvSpPr>
            <a:spLocks noGrp="1"/>
          </p:cNvSpPr>
          <p:nvPr>
            <p:ph type="sldNum" sz="quarter" idx="11"/>
          </p:nvPr>
        </p:nvSpPr>
        <p:spPr/>
        <p:txBody>
          <a:bodyPr/>
          <a:lstStyle/>
          <a:p>
            <a:fld id="{FC6FB06F-98E1-4B4F-B648-ADD46C3DCE9B}" type="slidenum">
              <a:rPr lang="en-US" smtClean="0"/>
              <a:pPr/>
              <a:t>1</a:t>
            </a:fld>
            <a:endParaRPr lang="en-US"/>
          </a:p>
        </p:txBody>
      </p:sp>
    </p:spTree>
    <p:extLst>
      <p:ext uri="{BB962C8B-B14F-4D97-AF65-F5344CB8AC3E}">
        <p14:creationId xmlns:p14="http://schemas.microsoft.com/office/powerpoint/2010/main" val="52169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260649"/>
            <a:ext cx="9144000" cy="1152128"/>
          </a:xfrm>
        </p:spPr>
        <p:txBody>
          <a:bodyPr wrap="square" numCol="1" anchorCtr="0" compatLnSpc="1">
            <a:prstTxWarp prst="textNoShape">
              <a:avLst/>
            </a:prstTxWarp>
            <a:normAutofit fontScale="90000"/>
          </a:bodyPr>
          <a:lstStyle/>
          <a:p>
            <a:pPr eaLnBrk="1" hangingPunct="1"/>
            <a:r>
              <a:rPr lang="en-US" sz="41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09" charset="-128"/>
                <a:cs typeface="ＭＳ Ｐゴシック" pitchFamily="-109" charset="-128"/>
              </a:rPr>
              <a:t>Structured Query Language </a:t>
            </a:r>
            <a:br>
              <a:rPr lang="en-US" sz="41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09" charset="-128"/>
                <a:cs typeface="ＭＳ Ｐゴシック" pitchFamily="-109" charset="-128"/>
              </a:rPr>
            </a:br>
            <a:r>
              <a:rPr lang="en-US" sz="41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09" charset="-128"/>
                <a:cs typeface="ＭＳ Ｐゴシック" pitchFamily="-109" charset="-128"/>
              </a:rPr>
              <a:t>(SQL)</a:t>
            </a:r>
          </a:p>
        </p:txBody>
      </p:sp>
      <p:sp>
        <p:nvSpPr>
          <p:cNvPr id="217091" name="Rectangle 3"/>
          <p:cNvSpPr>
            <a:spLocks noGrp="1" noChangeArrowheads="1"/>
          </p:cNvSpPr>
          <p:nvPr>
            <p:ph idx="1"/>
          </p:nvPr>
        </p:nvSpPr>
        <p:spPr>
          <a:xfrm>
            <a:off x="381000" y="1447800"/>
            <a:ext cx="8305800" cy="2209800"/>
          </a:xfrm>
        </p:spPr>
        <p:txBody>
          <a:bodyPr wrap="square" numCol="1" anchor="t" anchorCtr="0" compatLnSpc="1">
            <a:prstTxWarp prst="textNoShape">
              <a:avLst/>
            </a:prstTxWarp>
            <a:normAutofit fontScale="92500"/>
          </a:bodyPr>
          <a:lstStyle/>
          <a:p>
            <a:pPr marL="342900" lvl="1" indent="-342900" eaLnBrk="1" hangingPunct="1">
              <a:spcBef>
                <a:spcPts val="2000"/>
              </a:spcBef>
              <a:buClr>
                <a:schemeClr val="accent2"/>
              </a:buClr>
              <a:buFont typeface="Wingdings" pitchFamily="-110" charset="2"/>
              <a:buChar char=""/>
              <a:defRPr/>
            </a:pPr>
            <a:r>
              <a:rPr lang="en-US" sz="2400" dirty="0"/>
              <a:t>S</a:t>
            </a:r>
            <a:r>
              <a:rPr lang="en-US" sz="2400" dirty="0" smtClean="0"/>
              <a:t>tandardized language to define schema, manipulate, and query data in a relational database</a:t>
            </a:r>
          </a:p>
          <a:p>
            <a:pPr marL="342900" lvl="1" indent="-342900" eaLnBrk="1" hangingPunct="1">
              <a:spcBef>
                <a:spcPts val="2000"/>
              </a:spcBef>
              <a:buClr>
                <a:schemeClr val="accent2"/>
              </a:buClr>
              <a:buFont typeface="Wingdings" pitchFamily="-110" charset="2"/>
              <a:buChar char=""/>
              <a:defRPr/>
            </a:pPr>
            <a:r>
              <a:rPr lang="en-US" sz="2400" dirty="0"/>
              <a:t>S</a:t>
            </a:r>
            <a:r>
              <a:rPr lang="en-US" sz="2400" dirty="0" smtClean="0"/>
              <a:t>everal similar versions of ANSI/ISO standard</a:t>
            </a:r>
          </a:p>
          <a:p>
            <a:pPr marL="342900" lvl="1" indent="-342900" eaLnBrk="1" hangingPunct="1">
              <a:spcBef>
                <a:spcPts val="2000"/>
              </a:spcBef>
              <a:buClr>
                <a:schemeClr val="accent2"/>
              </a:buClr>
              <a:buFont typeface="Wingdings" pitchFamily="-110" charset="2"/>
              <a:buChar char=""/>
              <a:defRPr/>
            </a:pPr>
            <a:r>
              <a:rPr lang="en-US" sz="2400" dirty="0" smtClean="0"/>
              <a:t>All follow the same basic syntax and semantics</a:t>
            </a:r>
          </a:p>
        </p:txBody>
      </p:sp>
      <p:graphicFrame>
        <p:nvGraphicFramePr>
          <p:cNvPr id="4" name="Diagram 3"/>
          <p:cNvGraphicFramePr/>
          <p:nvPr>
            <p:extLst>
              <p:ext uri="{D42A27DB-BD31-4B8C-83A1-F6EECF244321}">
                <p14:modId xmlns:p14="http://schemas.microsoft.com/office/powerpoint/2010/main" val="1294315861"/>
              </p:ext>
            </p:extLst>
          </p:nvPr>
        </p:nvGraphicFramePr>
        <p:xfrm>
          <a:off x="1524000" y="3733800"/>
          <a:ext cx="6096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04985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Attacks (</a:t>
            </a:r>
            <a:r>
              <a:rPr lang="en-US" dirty="0" err="1" smtClean="0"/>
              <a:t>SQLi</a:t>
            </a:r>
            <a:r>
              <a:rPr lang="en-US" dirty="0" smtClean="0"/>
              <a:t>)</a:t>
            </a:r>
            <a:endParaRPr lang="en-US" dirty="0"/>
          </a:p>
        </p:txBody>
      </p:sp>
      <p:sp>
        <p:nvSpPr>
          <p:cNvPr id="3" name="Content Placeholder 2"/>
          <p:cNvSpPr>
            <a:spLocks noGrp="1"/>
          </p:cNvSpPr>
          <p:nvPr>
            <p:ph sz="half" idx="2"/>
          </p:nvPr>
        </p:nvSpPr>
        <p:spPr>
          <a:xfrm>
            <a:off x="304800" y="1905000"/>
            <a:ext cx="4038600" cy="4525963"/>
          </a:xfrm>
        </p:spPr>
        <p:txBody>
          <a:bodyPr>
            <a:normAutofit lnSpcReduction="10000"/>
          </a:bodyPr>
          <a:lstStyle/>
          <a:p>
            <a:pPr>
              <a:buClr>
                <a:schemeClr val="accent1"/>
              </a:buClr>
              <a:buSzPct val="180000"/>
            </a:pPr>
            <a:r>
              <a:rPr lang="en-US" dirty="0" smtClean="0"/>
              <a:t>One of the most prevalent and dangerous network-based security threats</a:t>
            </a:r>
          </a:p>
          <a:p>
            <a:pPr>
              <a:buClr>
                <a:schemeClr val="accent1"/>
              </a:buClr>
              <a:buSzPct val="180000"/>
            </a:pPr>
            <a:endParaRPr lang="en-US" dirty="0" smtClean="0"/>
          </a:p>
          <a:p>
            <a:pPr>
              <a:buClr>
                <a:schemeClr val="accent1"/>
              </a:buClr>
              <a:buSzPct val="180000"/>
            </a:pPr>
            <a:r>
              <a:rPr lang="en-US" dirty="0" smtClean="0"/>
              <a:t>Designed to exploit the nature of Web application pages</a:t>
            </a:r>
          </a:p>
          <a:p>
            <a:pPr>
              <a:buClr>
                <a:schemeClr val="accent1"/>
              </a:buClr>
              <a:buSzPct val="180000"/>
            </a:pPr>
            <a:endParaRPr lang="en-US" dirty="0" smtClean="0"/>
          </a:p>
          <a:p>
            <a:pPr>
              <a:buClr>
                <a:schemeClr val="accent1"/>
              </a:buClr>
              <a:buSzPct val="180000"/>
            </a:pPr>
            <a:r>
              <a:rPr lang="en-US" dirty="0" smtClean="0"/>
              <a:t>Sends malicious SQL commands to the database server</a:t>
            </a:r>
          </a:p>
          <a:p>
            <a:pPr>
              <a:buNone/>
            </a:pPr>
            <a:endParaRPr lang="en-US" dirty="0" smtClean="0"/>
          </a:p>
          <a:p>
            <a:endParaRPr lang="en-US" dirty="0"/>
          </a:p>
        </p:txBody>
      </p:sp>
      <p:sp>
        <p:nvSpPr>
          <p:cNvPr id="4" name="Content Placeholder 3"/>
          <p:cNvSpPr>
            <a:spLocks noGrp="1"/>
          </p:cNvSpPr>
          <p:nvPr>
            <p:ph sz="quarter" idx="13"/>
          </p:nvPr>
        </p:nvSpPr>
        <p:spPr>
          <a:xfrm>
            <a:off x="4800600" y="1981200"/>
            <a:ext cx="4041648" cy="4526280"/>
          </a:xfrm>
        </p:spPr>
        <p:txBody>
          <a:bodyPr>
            <a:normAutofit lnSpcReduction="10000"/>
          </a:bodyPr>
          <a:lstStyle/>
          <a:p>
            <a:pPr>
              <a:buClr>
                <a:schemeClr val="accent1"/>
              </a:buClr>
              <a:buSzPct val="180000"/>
            </a:pPr>
            <a:r>
              <a:rPr lang="en-US" dirty="0" smtClean="0"/>
              <a:t>Most common attack goal is bulk extraction of data</a:t>
            </a:r>
          </a:p>
          <a:p>
            <a:pPr>
              <a:buClr>
                <a:schemeClr val="accent1"/>
              </a:buClr>
              <a:buSzPct val="180000"/>
            </a:pPr>
            <a:endParaRPr lang="en-US" dirty="0" smtClean="0"/>
          </a:p>
          <a:p>
            <a:pPr>
              <a:buClr>
                <a:schemeClr val="accent1"/>
              </a:buClr>
              <a:buSzPct val="180000"/>
            </a:pPr>
            <a:r>
              <a:rPr lang="en-US" dirty="0" smtClean="0"/>
              <a:t>Depending on the environment SQL injection can also be exploited to: </a:t>
            </a:r>
          </a:p>
          <a:p>
            <a:pPr lvl="1">
              <a:buSzPct val="100000"/>
            </a:pPr>
            <a:r>
              <a:rPr lang="en-US" dirty="0" smtClean="0"/>
              <a:t>Modify or delete data</a:t>
            </a:r>
          </a:p>
          <a:p>
            <a:pPr lvl="1">
              <a:buSzPct val="100000"/>
            </a:pPr>
            <a:r>
              <a:rPr lang="en-US" dirty="0" smtClean="0"/>
              <a:t>Execute arbitrary operating system commands</a:t>
            </a:r>
          </a:p>
          <a:p>
            <a:pPr lvl="1">
              <a:buSzPct val="100000"/>
            </a:pPr>
            <a:r>
              <a:rPr lang="en-US" dirty="0" smtClean="0"/>
              <a:t>Launch denial-of-service (</a:t>
            </a:r>
            <a:r>
              <a:rPr lang="en-US" dirty="0" err="1" smtClean="0"/>
              <a:t>DoS</a:t>
            </a:r>
            <a:r>
              <a:rPr lang="en-US" dirty="0" smtClean="0"/>
              <a:t>) attacks</a:t>
            </a:r>
          </a:p>
          <a:p>
            <a:endParaRPr lang="en-US" dirty="0"/>
          </a:p>
        </p:txBody>
      </p:sp>
    </p:spTree>
    <p:extLst>
      <p:ext uri="{BB962C8B-B14F-4D97-AF65-F5344CB8AC3E}">
        <p14:creationId xmlns:p14="http://schemas.microsoft.com/office/powerpoint/2010/main" val="422986764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5.pdf"/>
          <p:cNvPicPr>
            <a:picLocks noChangeAspect="1"/>
          </p:cNvPicPr>
          <p:nvPr/>
        </p:nvPicPr>
        <p:blipFill rotWithShape="1">
          <a:blip r:embed="rId3">
            <a:extLst>
              <a:ext uri="{28A0092B-C50C-407E-A947-70E740481C1C}">
                <a14:useLocalDpi xmlns:a14="http://schemas.microsoft.com/office/drawing/2010/main" val="0"/>
              </a:ext>
            </a:extLst>
          </a:blip>
          <a:srcRect b="10000"/>
          <a:stretch/>
        </p:blipFill>
        <p:spPr>
          <a:xfrm>
            <a:off x="1835696" y="0"/>
            <a:ext cx="5888182" cy="6858000"/>
          </a:xfrm>
          <a:prstGeom prst="rect">
            <a:avLst/>
          </a:prstGeom>
          <a:solidFill>
            <a:schemeClr val="tx1"/>
          </a:solidFill>
        </p:spPr>
      </p:pic>
    </p:spTree>
    <p:extLst>
      <p:ext uri="{BB962C8B-B14F-4D97-AF65-F5344CB8AC3E}">
        <p14:creationId xmlns:p14="http://schemas.microsoft.com/office/powerpoint/2010/main" val="824434522"/>
      </p:ext>
    </p:extLst>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solidFill>
                  <a:schemeClr val="accent5">
                    <a:lumMod val="60000"/>
                    <a:lumOff val="40000"/>
                  </a:schemeClr>
                </a:solidFill>
              </a:rPr>
              <a:t>Injection Technique</a:t>
            </a:r>
            <a:endParaRPr lang="en-US" dirty="0">
              <a:solidFill>
                <a:schemeClr val="accent5">
                  <a:lumMod val="60000"/>
                  <a:lumOff val="4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7289141"/>
              </p:ext>
            </p:extLst>
          </p:nvPr>
        </p:nvGraphicFramePr>
        <p:xfrm>
          <a:off x="609600" y="1905000"/>
          <a:ext cx="8229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08159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SQLi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Attack Avenues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idx="1"/>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35322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Inband</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Attacks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600200"/>
            <a:ext cx="8229600" cy="1600200"/>
          </a:xfrm>
        </p:spPr>
        <p:txBody>
          <a:bodyPr>
            <a:normAutofit fontScale="92500" lnSpcReduction="20000"/>
          </a:bodyPr>
          <a:lstStyle/>
          <a:p>
            <a:pPr>
              <a:buClr>
                <a:schemeClr val="accent1"/>
              </a:buClr>
            </a:pPr>
            <a:r>
              <a:rPr lang="en-US" dirty="0" smtClean="0"/>
              <a:t>Uses the same communication channel for injecting SQL code and retrieving results</a:t>
            </a:r>
          </a:p>
          <a:p>
            <a:pPr marL="342900" lvl="1" indent="-342900">
              <a:buClr>
                <a:schemeClr val="accent1"/>
              </a:buClr>
              <a:buFont typeface="Arial" pitchFamily="34" charset="0"/>
              <a:buChar char="•"/>
            </a:pPr>
            <a:r>
              <a:rPr lang="en-US" sz="2400" dirty="0"/>
              <a:t>The retrieved data are presented directly in application Web </a:t>
            </a:r>
            <a:r>
              <a:rPr lang="en-US" sz="2400" dirty="0" smtClean="0"/>
              <a:t>page</a:t>
            </a:r>
          </a:p>
          <a:p>
            <a:pPr marL="342900" lvl="1" indent="-342900">
              <a:buClr>
                <a:schemeClr val="accent1"/>
              </a:buClr>
              <a:buFont typeface="Arial" pitchFamily="34" charset="0"/>
              <a:buChar char="•"/>
            </a:pPr>
            <a:r>
              <a:rPr lang="en-US" sz="2400" dirty="0" smtClean="0"/>
              <a:t>Include:</a:t>
            </a:r>
          </a:p>
          <a:p>
            <a:pPr marL="1200150" lvl="3" indent="-342900"/>
            <a:endParaRPr lang="en-US" sz="2000" dirty="0"/>
          </a:p>
        </p:txBody>
      </p:sp>
      <p:graphicFrame>
        <p:nvGraphicFramePr>
          <p:cNvPr id="4" name="Diagram 3"/>
          <p:cNvGraphicFramePr/>
          <p:nvPr/>
        </p:nvGraphicFramePr>
        <p:xfrm>
          <a:off x="762000" y="3352800"/>
          <a:ext cx="7924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37408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effectLst>
                  <a:outerShdw blurRad="63500" dir="3600000" algn="tl" rotWithShape="0">
                    <a:srgbClr val="000000">
                      <a:alpha val="70000"/>
                    </a:srgbClr>
                  </a:outerShdw>
                </a:effectLst>
              </a:rPr>
              <a:t>Inferential Attack</a:t>
            </a:r>
            <a:endParaRPr lang="en-US" dirty="0">
              <a:ln w="18415" cmpd="sng">
                <a:solidFill>
                  <a:srgbClr val="FFFFFF"/>
                </a:solidFill>
                <a:prstDash val="solid"/>
              </a:ln>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67544" y="1916832"/>
            <a:ext cx="8229600" cy="4669979"/>
          </a:xfrm>
        </p:spPr>
        <p:txBody>
          <a:bodyPr>
            <a:normAutofit fontScale="92500" lnSpcReduction="10000"/>
          </a:bodyPr>
          <a:lstStyle/>
          <a:p>
            <a:pPr>
              <a:buClr>
                <a:schemeClr val="accent1"/>
              </a:buClr>
            </a:pPr>
            <a:r>
              <a:rPr lang="en-US" dirty="0" smtClean="0"/>
              <a:t>There is no actual transfer of data, but the attacker is able to reconstruct the information by sending particular requests and observing the resulting behavior of the Website/database server</a:t>
            </a:r>
          </a:p>
          <a:p>
            <a:pPr>
              <a:buClr>
                <a:schemeClr val="accent1"/>
              </a:buClr>
            </a:pPr>
            <a:r>
              <a:rPr lang="en-US" dirty="0" smtClean="0"/>
              <a:t>Include:</a:t>
            </a:r>
          </a:p>
          <a:p>
            <a:pPr lvl="1">
              <a:buClr>
                <a:schemeClr val="accent5"/>
              </a:buClr>
            </a:pPr>
            <a:r>
              <a:rPr lang="en-US" sz="2200" dirty="0" smtClean="0"/>
              <a:t>Illegal/logically incorrect queries</a:t>
            </a:r>
          </a:p>
          <a:p>
            <a:pPr lvl="2"/>
            <a:r>
              <a:rPr lang="en-US" sz="1900" dirty="0" smtClean="0"/>
              <a:t>This attack lets an attacker gather important information about the type and structure of the backend database of a Web application</a:t>
            </a:r>
          </a:p>
          <a:p>
            <a:pPr lvl="2"/>
            <a:r>
              <a:rPr lang="en-US" sz="1900" dirty="0" smtClean="0"/>
              <a:t>The attack is considered a preliminary, information-gathering step for other attacks</a:t>
            </a:r>
          </a:p>
          <a:p>
            <a:pPr lvl="1">
              <a:buClr>
                <a:schemeClr val="accent5"/>
              </a:buClr>
            </a:pPr>
            <a:r>
              <a:rPr lang="en-US" sz="2200" dirty="0" smtClean="0"/>
              <a:t>Blind SQL injection</a:t>
            </a:r>
          </a:p>
          <a:p>
            <a:pPr lvl="2"/>
            <a:r>
              <a:rPr lang="en-US" sz="1900" dirty="0" smtClean="0"/>
              <a:t>Allows attackers to infer the data present in a database system even when the system is sufficiently secure to not display any erroneous information back to the attacker</a:t>
            </a:r>
            <a:endParaRPr lang="en-US" sz="1900" dirty="0"/>
          </a:p>
        </p:txBody>
      </p:sp>
    </p:spTree>
    <p:extLst>
      <p:ext uri="{BB962C8B-B14F-4D97-AF65-F5344CB8AC3E}">
        <p14:creationId xmlns:p14="http://schemas.microsoft.com/office/powerpoint/2010/main" val="162744088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Out-of-Band Attack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2204864"/>
            <a:ext cx="8229600" cy="3921299"/>
          </a:xfrm>
        </p:spPr>
        <p:txBody>
          <a:bodyPr/>
          <a:lstStyle/>
          <a:p>
            <a:r>
              <a:rPr lang="en-US" dirty="0" smtClean="0"/>
              <a:t>Data are retrieved using a different channel</a:t>
            </a:r>
          </a:p>
          <a:p>
            <a:endParaRPr lang="en-US" dirty="0" smtClean="0"/>
          </a:p>
          <a:p>
            <a:r>
              <a:rPr lang="en-US" dirty="0" smtClean="0"/>
              <a:t>This can be used when there are limitations on information retrieval, but outbound connectivity from the database server is lax</a:t>
            </a:r>
            <a:endParaRPr lang="en-US" dirty="0"/>
          </a:p>
        </p:txBody>
      </p:sp>
      <p:pic>
        <p:nvPicPr>
          <p:cNvPr id="7" name="Picture 6"/>
          <p:cNvPicPr>
            <a:picLocks noChangeAspect="1"/>
          </p:cNvPicPr>
          <p:nvPr/>
        </p:nvPicPr>
        <p:blipFill>
          <a:blip r:embed="rId3"/>
          <a:stretch>
            <a:fillRect/>
          </a:stretch>
        </p:blipFill>
        <p:spPr>
          <a:xfrm>
            <a:off x="5791200" y="4724400"/>
            <a:ext cx="2133600" cy="1615440"/>
          </a:xfrm>
          <a:prstGeom prst="rect">
            <a:avLst/>
          </a:prstGeom>
        </p:spPr>
      </p:pic>
    </p:spTree>
    <p:extLst>
      <p:ext uri="{BB962C8B-B14F-4D97-AF65-F5344CB8AC3E}">
        <p14:creationId xmlns:p14="http://schemas.microsoft.com/office/powerpoint/2010/main" val="34305688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SQLi</a:t>
            </a:r>
            <a:r>
              <a:rPr lang="en-US" dirty="0" smtClean="0"/>
              <a:t> Countermeasures</a:t>
            </a:r>
            <a:endParaRPr lang="en-US" dirty="0"/>
          </a:p>
        </p:txBody>
      </p:sp>
      <p:sp>
        <p:nvSpPr>
          <p:cNvPr id="3" name="Content Placeholder 2"/>
          <p:cNvSpPr>
            <a:spLocks noGrp="1"/>
          </p:cNvSpPr>
          <p:nvPr>
            <p:ph idx="1"/>
          </p:nvPr>
        </p:nvSpPr>
        <p:spPr>
          <a:xfrm>
            <a:off x="457200" y="1981200"/>
            <a:ext cx="8229600" cy="5501208"/>
          </a:xfrm>
        </p:spPr>
        <p:txBody>
          <a:bodyPr/>
          <a:lstStyle/>
          <a:p>
            <a:r>
              <a:rPr lang="en-US" dirty="0" smtClean="0"/>
              <a:t>Three types:</a:t>
            </a:r>
          </a:p>
        </p:txBody>
      </p:sp>
      <p:graphicFrame>
        <p:nvGraphicFramePr>
          <p:cNvPr id="4" name="Diagram 3"/>
          <p:cNvGraphicFramePr/>
          <p:nvPr/>
        </p:nvGraphicFramePr>
        <p:xfrm>
          <a:off x="533400" y="1981200"/>
          <a:ext cx="80772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55178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 injection examples</a:t>
            </a:r>
            <a:endParaRPr lang="en-US" dirty="0"/>
          </a:p>
        </p:txBody>
      </p:sp>
      <p:sp>
        <p:nvSpPr>
          <p:cNvPr id="5" name="Content Placeholder 4"/>
          <p:cNvSpPr>
            <a:spLocks noGrp="1"/>
          </p:cNvSpPr>
          <p:nvPr>
            <p:ph idx="1"/>
          </p:nvPr>
        </p:nvSpPr>
        <p:spPr/>
        <p:txBody>
          <a:bodyPr>
            <a:normAutofit/>
          </a:bodyPr>
          <a:lstStyle/>
          <a:p>
            <a:pPr>
              <a:tabLst>
                <a:tab pos="5435600" algn="l"/>
              </a:tabLst>
            </a:pPr>
            <a:r>
              <a:rPr lang="en-US" dirty="0"/>
              <a:t>Here: </a:t>
            </a:r>
            <a:r>
              <a:rPr lang="en-US" sz="2400" dirty="0">
                <a:hlinkClick r:id="rId2"/>
              </a:rPr>
              <a:t>http://</a:t>
            </a:r>
            <a:r>
              <a:rPr lang="en-US" sz="2400" dirty="0" smtClean="0">
                <a:hlinkClick r:id="rId2"/>
              </a:rPr>
              <a:t>www.w3schools.com/sql/sql_injection.asp</a:t>
            </a:r>
            <a:endParaRPr lang="en-US" sz="2400" dirty="0" smtClean="0"/>
          </a:p>
        </p:txBody>
      </p:sp>
    </p:spTree>
    <p:extLst>
      <p:ext uri="{BB962C8B-B14F-4D97-AF65-F5344CB8AC3E}">
        <p14:creationId xmlns:p14="http://schemas.microsoft.com/office/powerpoint/2010/main" val="2526129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ea typeface="+mj-ea"/>
                <a:cs typeface="+mj-cs"/>
              </a:rPr>
              <a:t>Databases</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a typeface="+mj-ea"/>
              <a:cs typeface="+mj-cs"/>
            </a:endParaRPr>
          </a:p>
        </p:txBody>
      </p:sp>
      <p:sp>
        <p:nvSpPr>
          <p:cNvPr id="3" name="Content Placeholder 2"/>
          <p:cNvSpPr>
            <a:spLocks noGrp="1"/>
          </p:cNvSpPr>
          <p:nvPr>
            <p:ph idx="1"/>
          </p:nvPr>
        </p:nvSpPr>
        <p:spPr>
          <a:xfrm>
            <a:off x="152400" y="2133600"/>
            <a:ext cx="4648200" cy="4463752"/>
          </a:xfrm>
        </p:spPr>
        <p:txBody>
          <a:bodyPr>
            <a:normAutofit fontScale="92500" lnSpcReduction="20000"/>
          </a:bodyPr>
          <a:lstStyle/>
          <a:p>
            <a:pPr eaLnBrk="1" fontAlgn="auto" hangingPunct="1">
              <a:spcAft>
                <a:spcPts val="0"/>
              </a:spcAft>
              <a:buClr>
                <a:schemeClr val="accent1"/>
              </a:buClr>
              <a:buSzPct val="70000"/>
              <a:buFont typeface="Wingdings" pitchFamily="2" charset="2"/>
              <a:buChar char=""/>
              <a:defRPr/>
            </a:pPr>
            <a:r>
              <a:rPr lang="en-US" dirty="0"/>
              <a:t>S</a:t>
            </a:r>
            <a:r>
              <a:rPr lang="en-US" dirty="0" smtClean="0">
                <a:ea typeface="+mn-ea"/>
                <a:cs typeface="+mn-cs"/>
              </a:rPr>
              <a:t>tructured collection of data stored for use by one or more applications</a:t>
            </a:r>
          </a:p>
          <a:p>
            <a:pPr eaLnBrk="1" fontAlgn="auto" hangingPunct="1">
              <a:spcAft>
                <a:spcPts val="0"/>
              </a:spcAft>
              <a:buClr>
                <a:schemeClr val="accent1"/>
              </a:buClr>
              <a:buSzPct val="70000"/>
              <a:buFont typeface="Wingdings" pitchFamily="2" charset="2"/>
              <a:buChar char=""/>
              <a:defRPr/>
            </a:pPr>
            <a:endParaRPr lang="en-US" dirty="0" smtClean="0">
              <a:ea typeface="+mn-ea"/>
              <a:cs typeface="+mn-cs"/>
            </a:endParaRPr>
          </a:p>
          <a:p>
            <a:pPr eaLnBrk="1" fontAlgn="auto" hangingPunct="1">
              <a:spcAft>
                <a:spcPts val="0"/>
              </a:spcAft>
              <a:buClr>
                <a:schemeClr val="accent1"/>
              </a:buClr>
              <a:buSzPct val="70000"/>
              <a:buFont typeface="Wingdings" pitchFamily="2" charset="2"/>
              <a:buChar char=""/>
              <a:defRPr/>
            </a:pPr>
            <a:r>
              <a:rPr lang="en-US" dirty="0"/>
              <a:t>C</a:t>
            </a:r>
            <a:r>
              <a:rPr lang="en-US" dirty="0" smtClean="0">
                <a:ea typeface="+mn-ea"/>
                <a:cs typeface="+mn-cs"/>
              </a:rPr>
              <a:t>ontains the relationships between data items and groups of data items</a:t>
            </a:r>
          </a:p>
          <a:p>
            <a:pPr eaLnBrk="1" fontAlgn="auto" hangingPunct="1">
              <a:spcAft>
                <a:spcPts val="0"/>
              </a:spcAft>
              <a:buClr>
                <a:schemeClr val="accent1"/>
              </a:buClr>
              <a:buSzPct val="70000"/>
              <a:buFont typeface="Wingdings" pitchFamily="2" charset="2"/>
              <a:buChar char=""/>
              <a:defRPr/>
            </a:pPr>
            <a:endParaRPr lang="en-US" dirty="0" smtClean="0">
              <a:ea typeface="+mn-ea"/>
              <a:cs typeface="+mn-cs"/>
            </a:endParaRPr>
          </a:p>
          <a:p>
            <a:pPr eaLnBrk="1" fontAlgn="auto" hangingPunct="1">
              <a:spcAft>
                <a:spcPts val="0"/>
              </a:spcAft>
              <a:buClr>
                <a:schemeClr val="accent1"/>
              </a:buClr>
              <a:buSzPct val="70000"/>
              <a:buFont typeface="Wingdings" pitchFamily="2" charset="2"/>
              <a:buChar char=""/>
              <a:defRPr/>
            </a:pPr>
            <a:r>
              <a:rPr lang="en-US" dirty="0"/>
              <a:t>C</a:t>
            </a:r>
            <a:r>
              <a:rPr lang="en-US" dirty="0" smtClean="0">
                <a:ea typeface="+mn-ea"/>
                <a:cs typeface="+mn-cs"/>
              </a:rPr>
              <a:t>an sometimes contain sensitive data that needs to be secured</a:t>
            </a:r>
          </a:p>
          <a:p>
            <a:pPr marL="342900" lvl="2" indent="-342900" eaLnBrk="1" fontAlgn="auto" hangingPunct="1">
              <a:spcBef>
                <a:spcPts val="2000"/>
              </a:spcBef>
              <a:spcAft>
                <a:spcPts val="1200"/>
              </a:spcAft>
              <a:buClr>
                <a:schemeClr val="accent1"/>
              </a:buClr>
              <a:buSzPct val="70000"/>
              <a:buNone/>
              <a:defRPr/>
            </a:pPr>
            <a:r>
              <a:rPr lang="en-US" sz="2400" dirty="0" smtClean="0"/>
              <a:t>Q</a:t>
            </a:r>
            <a:r>
              <a:rPr lang="en-US" sz="2400" dirty="0" smtClean="0">
                <a:ea typeface="+mn-ea"/>
              </a:rPr>
              <a:t>uery language</a:t>
            </a:r>
          </a:p>
          <a:p>
            <a:pPr lvl="2" eaLnBrk="1" fontAlgn="auto" hangingPunct="1">
              <a:spcBef>
                <a:spcPts val="0"/>
              </a:spcBef>
              <a:spcAft>
                <a:spcPts val="0"/>
              </a:spcAft>
              <a:buClr>
                <a:schemeClr val="accent1"/>
              </a:buClr>
              <a:buSzPct val="70000"/>
              <a:buFont typeface="Wingdings" pitchFamily="2" charset="2"/>
              <a:buChar char=""/>
              <a:defRPr/>
            </a:pPr>
            <a:r>
              <a:rPr lang="en-US" sz="2054" dirty="0"/>
              <a:t>P</a:t>
            </a:r>
            <a:r>
              <a:rPr lang="en-US" sz="2054" dirty="0" smtClean="0">
                <a:ea typeface="+mn-ea"/>
              </a:rPr>
              <a:t>rovides a uniform interface to the database</a:t>
            </a:r>
          </a:p>
          <a:p>
            <a:pPr lvl="2" eaLnBrk="1" fontAlgn="auto" hangingPunct="1">
              <a:spcBef>
                <a:spcPts val="0"/>
              </a:spcBef>
              <a:spcAft>
                <a:spcPts val="0"/>
              </a:spcAft>
              <a:buClr>
                <a:schemeClr val="accent2"/>
              </a:buClr>
              <a:buFont typeface="Wingdings" pitchFamily="2" charset="2"/>
              <a:buChar char=""/>
              <a:defRPr/>
            </a:pPr>
            <a:endParaRPr lang="en-US" dirty="0">
              <a:ea typeface="+mn-ea"/>
            </a:endParaRPr>
          </a:p>
        </p:txBody>
      </p:sp>
      <p:pic>
        <p:nvPicPr>
          <p:cNvPr id="19460" name="Picture 3"/>
          <p:cNvPicPr>
            <a:picLocks noChangeAspect="1"/>
          </p:cNvPicPr>
          <p:nvPr/>
        </p:nvPicPr>
        <p:blipFill>
          <a:blip r:embed="rId3"/>
          <a:srcRect/>
          <a:stretch>
            <a:fillRect/>
          </a:stretch>
        </p:blipFill>
        <p:spPr bwMode="auto">
          <a:xfrm rot="-504125">
            <a:off x="609600" y="228600"/>
            <a:ext cx="1870075" cy="1828800"/>
          </a:xfrm>
          <a:prstGeom prst="rect">
            <a:avLst/>
          </a:prstGeom>
          <a:noFill/>
          <a:ln w="9525">
            <a:noFill/>
            <a:miter lim="800000"/>
            <a:headEnd/>
            <a:tailEnd/>
          </a:ln>
        </p:spPr>
      </p:pic>
      <p:graphicFrame>
        <p:nvGraphicFramePr>
          <p:cNvPr id="5" name="Diagram 4"/>
          <p:cNvGraphicFramePr/>
          <p:nvPr/>
        </p:nvGraphicFramePr>
        <p:xfrm>
          <a:off x="5105400" y="2438400"/>
          <a:ext cx="35814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372959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5435600" algn="l"/>
              </a:tabLst>
            </a:pPr>
            <a:r>
              <a:rPr lang="en-US" dirty="0" smtClean="0"/>
              <a:t>Proper database coding practices</a:t>
            </a:r>
            <a:endParaRPr lang="en-US" dirty="0"/>
          </a:p>
        </p:txBody>
      </p:sp>
      <p:sp>
        <p:nvSpPr>
          <p:cNvPr id="5" name="Content Placeholder 4"/>
          <p:cNvSpPr>
            <a:spLocks noGrp="1"/>
          </p:cNvSpPr>
          <p:nvPr>
            <p:ph idx="1"/>
          </p:nvPr>
        </p:nvSpPr>
        <p:spPr/>
        <p:txBody>
          <a:bodyPr>
            <a:normAutofit fontScale="62500" lnSpcReduction="20000"/>
          </a:bodyPr>
          <a:lstStyle/>
          <a:p>
            <a:pPr>
              <a:tabLst>
                <a:tab pos="5435600" algn="l"/>
              </a:tabLst>
            </a:pPr>
            <a:r>
              <a:rPr lang="en-US" dirty="0" smtClean="0"/>
              <a:t>Escaping special characters 	</a:t>
            </a:r>
            <a:r>
              <a:rPr lang="en-US" dirty="0">
                <a:solidFill>
                  <a:srgbClr val="FF0000"/>
                </a:solidFill>
              </a:rPr>
              <a:t> ← </a:t>
            </a:r>
            <a:r>
              <a:rPr lang="en-US" dirty="0" smtClean="0">
                <a:solidFill>
                  <a:srgbClr val="FF0000"/>
                </a:solidFill>
              </a:rPr>
              <a:t>Better than nothing…</a:t>
            </a:r>
          </a:p>
          <a:p>
            <a:pPr marL="514350" lvl="1" indent="0">
              <a:buNone/>
              <a:tabLst>
                <a:tab pos="5435600" algn="l"/>
              </a:tabLst>
            </a:pPr>
            <a:r>
              <a:rPr lang="en-US" sz="2100" dirty="0">
                <a:latin typeface="Courier New" panose="02070309020205020404" pitchFamily="49" charset="0"/>
                <a:cs typeface="Courier New" panose="02070309020205020404" pitchFamily="49" charset="0"/>
              </a:rPr>
              <a:t>$query = </a:t>
            </a:r>
            <a:r>
              <a:rPr lang="en-US" sz="2100" dirty="0" err="1">
                <a:latin typeface="Courier New" panose="02070309020205020404" pitchFamily="49" charset="0"/>
                <a:cs typeface="Courier New" panose="02070309020205020404" pitchFamily="49" charset="0"/>
              </a:rPr>
              <a:t>sprintf</a:t>
            </a:r>
            <a:r>
              <a:rPr lang="en-US" sz="2100" dirty="0">
                <a:latin typeface="Courier New" panose="02070309020205020404" pitchFamily="49" charset="0"/>
                <a:cs typeface="Courier New" panose="02070309020205020404" pitchFamily="49" charset="0"/>
              </a:rPr>
              <a:t>("SELECT * FROM users WHERE user='%s' AND password='%s'",</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            </a:t>
            </a:r>
            <a:r>
              <a:rPr lang="en-US" sz="2100" b="1" dirty="0" err="1">
                <a:latin typeface="Courier New" panose="02070309020205020404" pitchFamily="49" charset="0"/>
                <a:cs typeface="Courier New" panose="02070309020205020404" pitchFamily="49" charset="0"/>
              </a:rPr>
              <a:t>mysql_real_escape_string</a:t>
            </a:r>
            <a:r>
              <a:rPr lang="en-US" sz="2100" dirty="0">
                <a:latin typeface="Courier New" panose="02070309020205020404" pitchFamily="49" charset="0"/>
                <a:cs typeface="Courier New" panose="02070309020205020404" pitchFamily="49" charset="0"/>
              </a:rPr>
              <a:t>($user),</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            </a:t>
            </a:r>
            <a:r>
              <a:rPr lang="en-US" sz="2100" b="1" dirty="0" err="1">
                <a:latin typeface="Courier New" panose="02070309020205020404" pitchFamily="49" charset="0"/>
                <a:cs typeface="Courier New" panose="02070309020205020404" pitchFamily="49" charset="0"/>
              </a:rPr>
              <a:t>mysql_real_escape_string</a:t>
            </a:r>
            <a:r>
              <a:rPr lang="en-US" sz="2100" dirty="0">
                <a:latin typeface="Courier New" panose="02070309020205020404" pitchFamily="49" charset="0"/>
                <a:cs typeface="Courier New" panose="02070309020205020404" pitchFamily="49" charset="0"/>
              </a:rPr>
              <a:t>($password</a:t>
            </a:r>
            <a:r>
              <a:rPr lang="en-US" sz="2100" dirty="0" smtClean="0">
                <a:latin typeface="Courier New" panose="02070309020205020404" pitchFamily="49" charset="0"/>
                <a:cs typeface="Courier New" panose="02070309020205020404" pitchFamily="49" charset="0"/>
              </a:rPr>
              <a:t>));</a:t>
            </a:r>
            <a:br>
              <a:rPr lang="en-US" sz="2100" dirty="0" smtClean="0">
                <a:latin typeface="Courier New" panose="02070309020205020404" pitchFamily="49" charset="0"/>
                <a:cs typeface="Courier New" panose="02070309020205020404" pitchFamily="49" charset="0"/>
              </a:rPr>
            </a:br>
            <a:endParaRPr lang="en-US" sz="2100" dirty="0" smtClean="0">
              <a:latin typeface="Courier New" panose="02070309020205020404" pitchFamily="49" charset="0"/>
              <a:cs typeface="Courier New" panose="02070309020205020404" pitchFamily="49" charset="0"/>
            </a:endParaRPr>
          </a:p>
          <a:p>
            <a:pPr>
              <a:tabLst>
                <a:tab pos="5435600" algn="l"/>
              </a:tabLst>
            </a:pPr>
            <a:r>
              <a:rPr lang="en-US" dirty="0" smtClean="0"/>
              <a:t>Parameterized queries 	</a:t>
            </a:r>
            <a:r>
              <a:rPr lang="en-US" dirty="0">
                <a:solidFill>
                  <a:srgbClr val="FF0000"/>
                </a:solidFill>
              </a:rPr>
              <a:t> ← </a:t>
            </a:r>
            <a:r>
              <a:rPr lang="en-US" dirty="0" smtClean="0">
                <a:solidFill>
                  <a:srgbClr val="FF0000"/>
                </a:solidFill>
              </a:rPr>
              <a:t>Decent, if you have to…</a:t>
            </a:r>
          </a:p>
          <a:p>
            <a:pPr marL="514350" lvl="1" indent="0">
              <a:buNone/>
              <a:tabLst>
                <a:tab pos="5435600" algn="l"/>
              </a:tabLst>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stmt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pdo</a:t>
            </a:r>
            <a:r>
              <a:rPr lang="en-US" dirty="0">
                <a:latin typeface="Courier New" panose="02070309020205020404" pitchFamily="49" charset="0"/>
                <a:cs typeface="Courier New" panose="02070309020205020404" pitchFamily="49" charset="0"/>
              </a:rPr>
              <a:t>-&gt;</a:t>
            </a:r>
            <a:r>
              <a:rPr lang="en-US" b="1" dirty="0">
                <a:latin typeface="Courier New" panose="02070309020205020404" pitchFamily="49" charset="0"/>
                <a:cs typeface="Courier New" panose="02070309020205020404" pitchFamily="49" charset="0"/>
              </a:rPr>
              <a:t>prepare</a:t>
            </a:r>
            <a:r>
              <a:rPr lang="en-US" dirty="0">
                <a:latin typeface="Courier New" panose="02070309020205020404" pitchFamily="49" charset="0"/>
                <a:cs typeface="Courier New" panose="02070309020205020404" pitchFamily="49" charset="0"/>
              </a:rPr>
              <a:t>('SELECT * FROM employees WHERE name = :name'); </a:t>
            </a:r>
            <a:endParaRPr lang="en-US" dirty="0">
              <a:latin typeface="Courier New" panose="02070309020205020404" pitchFamily="49" charset="0"/>
              <a:cs typeface="Courier New" panose="02070309020205020404" pitchFamily="49" charset="0"/>
            </a:endParaRPr>
          </a:p>
          <a:p>
            <a:pPr marL="514350" lvl="1" indent="0">
              <a:buNone/>
              <a:tabLst>
                <a:tab pos="5435600" algn="l"/>
              </a:tabLst>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stmt</a:t>
            </a:r>
            <a:r>
              <a:rPr lang="en-US" dirty="0">
                <a:latin typeface="Courier New" panose="02070309020205020404" pitchFamily="49" charset="0"/>
                <a:cs typeface="Courier New" panose="02070309020205020404" pitchFamily="49" charset="0"/>
              </a:rPr>
              <a:t>-&gt;</a:t>
            </a:r>
            <a:r>
              <a:rPr lang="en-US" b="1" dirty="0">
                <a:latin typeface="Courier New" panose="02070309020205020404" pitchFamily="49" charset="0"/>
                <a:cs typeface="Courier New" panose="02070309020205020404" pitchFamily="49" charset="0"/>
              </a:rPr>
              <a:t>execute</a:t>
            </a:r>
            <a:r>
              <a:rPr lang="en-US" dirty="0">
                <a:latin typeface="Courier New" panose="02070309020205020404" pitchFamily="49" charset="0"/>
                <a:cs typeface="Courier New" panose="02070309020205020404" pitchFamily="49" charset="0"/>
              </a:rPr>
              <a:t>(array('name' =&gt; $name</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endParaRPr lang="en-US" dirty="0">
              <a:latin typeface="Courier New" panose="02070309020205020404" pitchFamily="49" charset="0"/>
              <a:cs typeface="Courier New" panose="02070309020205020404" pitchFamily="49" charset="0"/>
            </a:endParaRPr>
          </a:p>
          <a:p>
            <a:pPr>
              <a:tabLst>
                <a:tab pos="5435600" algn="l"/>
              </a:tabLst>
            </a:pPr>
            <a:r>
              <a:rPr lang="en-US" b="1" dirty="0" smtClean="0"/>
              <a:t>FRAMEWORKS</a:t>
            </a:r>
            <a:r>
              <a:rPr lang="en-US" dirty="0" smtClean="0"/>
              <a:t>: NOT DOING SQL YOURSELF! 	</a:t>
            </a:r>
            <a:r>
              <a:rPr lang="en-US" dirty="0">
                <a:solidFill>
                  <a:srgbClr val="FF0000"/>
                </a:solidFill>
              </a:rPr>
              <a:t> ← </a:t>
            </a:r>
            <a:r>
              <a:rPr lang="en-US" dirty="0" smtClean="0">
                <a:solidFill>
                  <a:srgbClr val="FF0000"/>
                </a:solidFill>
              </a:rPr>
              <a:t>That’s where it’s at.</a:t>
            </a:r>
          </a:p>
          <a:p>
            <a:pPr marL="514350" lvl="1" indent="0">
              <a:buNone/>
              <a:tabLst>
                <a:tab pos="5435600" algn="l"/>
              </a:tabLst>
            </a:pPr>
            <a:r>
              <a:rPr lang="en-US" sz="2600" b="1" dirty="0">
                <a:latin typeface="Courier New" panose="02070309020205020404" pitchFamily="49" charset="0"/>
                <a:cs typeface="Courier New" panose="02070309020205020404" pitchFamily="49" charset="0"/>
              </a:rPr>
              <a:t>$database-&gt;insert</a:t>
            </a:r>
            <a:r>
              <a:rPr lang="en-US" sz="2600" dirty="0">
                <a:latin typeface="Courier New" panose="02070309020205020404" pitchFamily="49" charset="0"/>
                <a:cs typeface="Courier New" panose="02070309020205020404" pitchFamily="49" charset="0"/>
              </a:rPr>
              <a:t>('account', </a:t>
            </a:r>
            <a:r>
              <a:rPr lang="en-US" sz="2600" dirty="0">
                <a:latin typeface="Courier New" panose="02070309020205020404" pitchFamily="49" charset="0"/>
                <a:cs typeface="Courier New" panose="02070309020205020404" pitchFamily="49" charset="0"/>
              </a:rPr>
              <a:t>[</a:t>
            </a:r>
          </a:p>
          <a:p>
            <a:pPr marL="514350" lvl="1" indent="0">
              <a:buNone/>
              <a:tabLst>
                <a:tab pos="5435600" algn="l"/>
              </a:tabLst>
            </a:pPr>
            <a:r>
              <a:rPr lang="en-US" sz="2600" dirty="0" smtClean="0">
                <a:latin typeface="Courier New" panose="02070309020205020404" pitchFamily="49" charset="0"/>
                <a:cs typeface="Courier New" panose="02070309020205020404" pitchFamily="49" charset="0"/>
              </a:rPr>
              <a:t>  '</a:t>
            </a:r>
            <a:r>
              <a:rPr lang="en-US" sz="2600" dirty="0" err="1" smtClean="0">
                <a:latin typeface="Courier New" panose="02070309020205020404" pitchFamily="49" charset="0"/>
                <a:cs typeface="Courier New" panose="02070309020205020404" pitchFamily="49" charset="0"/>
              </a:rPr>
              <a:t>user_name</a:t>
            </a:r>
            <a:r>
              <a:rPr lang="en-US" sz="2600" dirty="0">
                <a:latin typeface="Courier New" panose="02070309020205020404" pitchFamily="49" charset="0"/>
                <a:cs typeface="Courier New" panose="02070309020205020404" pitchFamily="49" charset="0"/>
              </a:rPr>
              <a:t>' =&gt; 'foo'</a:t>
            </a:r>
          </a:p>
          <a:p>
            <a:pPr marL="514350" lvl="1" indent="0">
              <a:buNone/>
              <a:tabLst>
                <a:tab pos="5435600" algn="l"/>
              </a:tabLst>
            </a:pPr>
            <a:r>
              <a:rPr lang="en-US" sz="2600" dirty="0" smtClean="0">
                <a:latin typeface="Courier New" panose="02070309020205020404" pitchFamily="49" charset="0"/>
                <a:cs typeface="Courier New" panose="02070309020205020404" pitchFamily="49" charset="0"/>
              </a:rPr>
              <a:t>  'email</a:t>
            </a:r>
            <a:r>
              <a:rPr lang="en-US" sz="2600" dirty="0">
                <a:latin typeface="Courier New" panose="02070309020205020404" pitchFamily="49" charset="0"/>
                <a:cs typeface="Courier New" panose="02070309020205020404" pitchFamily="49" charset="0"/>
              </a:rPr>
              <a:t>' =&gt; 'foo@bar.com',</a:t>
            </a:r>
          </a:p>
          <a:p>
            <a:pPr marL="514350" lvl="1" indent="0">
              <a:buNone/>
              <a:tabLst>
                <a:tab pos="5435600" algn="l"/>
              </a:tabLst>
            </a:pPr>
            <a:r>
              <a:rPr lang="en-US" sz="2600" dirty="0" smtClean="0">
                <a:latin typeface="Courier New" panose="02070309020205020404" pitchFamily="49" charset="0"/>
                <a:cs typeface="Courier New" panose="02070309020205020404" pitchFamily="49" charset="0"/>
              </a:rPr>
              <a:t>  'age</a:t>
            </a:r>
            <a:r>
              <a:rPr lang="en-US" sz="2600" dirty="0">
                <a:latin typeface="Courier New" panose="02070309020205020404" pitchFamily="49" charset="0"/>
                <a:cs typeface="Courier New" panose="02070309020205020404" pitchFamily="49" charset="0"/>
              </a:rPr>
              <a:t>' =&gt; 25,</a:t>
            </a:r>
          </a:p>
          <a:p>
            <a:pPr marL="514350" lvl="1" indent="0">
              <a:buNone/>
              <a:tabLst>
                <a:tab pos="5435600" algn="l"/>
              </a:tabLst>
            </a:pPr>
            <a:r>
              <a:rPr lang="en-US" sz="2600" dirty="0" smtClean="0">
                <a:latin typeface="Courier New" panose="02070309020205020404" pitchFamily="49" charset="0"/>
                <a:cs typeface="Courier New" panose="02070309020205020404" pitchFamily="49" charset="0"/>
              </a:rPr>
              <a:t>  '</a:t>
            </a:r>
            <a:r>
              <a:rPr lang="en-US" sz="2600" dirty="0" err="1" smtClean="0">
                <a:latin typeface="Courier New" panose="02070309020205020404" pitchFamily="49" charset="0"/>
                <a:cs typeface="Courier New" panose="02070309020205020404" pitchFamily="49" charset="0"/>
              </a:rPr>
              <a:t>lang</a:t>
            </a:r>
            <a:r>
              <a:rPr lang="en-US" sz="2600" dirty="0">
                <a:latin typeface="Courier New" panose="02070309020205020404" pitchFamily="49" charset="0"/>
                <a:cs typeface="Courier New" panose="02070309020205020404" pitchFamily="49" charset="0"/>
              </a:rPr>
              <a:t>' =&gt; ['</a:t>
            </a:r>
            <a:r>
              <a:rPr lang="en-US" sz="2600" dirty="0" err="1">
                <a:latin typeface="Courier New" panose="02070309020205020404" pitchFamily="49" charset="0"/>
                <a:cs typeface="Courier New" panose="02070309020205020404" pitchFamily="49" charset="0"/>
              </a:rPr>
              <a:t>en</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fr</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jp</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cn</a:t>
            </a:r>
            <a:r>
              <a:rPr lang="en-US" sz="2600" dirty="0">
                <a:latin typeface="Courier New" panose="02070309020205020404" pitchFamily="49" charset="0"/>
                <a:cs typeface="Courier New" panose="02070309020205020404" pitchFamily="49" charset="0"/>
              </a:rPr>
              <a:t>']</a:t>
            </a:r>
          </a:p>
          <a:p>
            <a:pPr marL="514350" lvl="1" indent="0">
              <a:buNone/>
              <a:tabLst>
                <a:tab pos="5435600" algn="l"/>
              </a:tabLst>
            </a:pPr>
            <a:r>
              <a:rPr lang="en-US" sz="2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85492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0"/>
            <a:ext cx="8229600" cy="1268760"/>
          </a:xfrm>
        </p:spPr>
        <p:txBody>
          <a:bodyPr/>
          <a:lstStyle/>
          <a:p>
            <a:pPr eaLnBrk="1" fontAlgn="auto" hangingPunct="1">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Database Access Control</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2422166034"/>
              </p:ext>
            </p:extLst>
          </p:nvPr>
        </p:nvGraphicFramePr>
        <p:xfrm>
          <a:off x="467544" y="1556792"/>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40862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fontAlgn="auto" hangingPunct="1">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SQL Access Controls</a:t>
            </a:r>
          </a:p>
        </p:txBody>
      </p:sp>
      <p:sp>
        <p:nvSpPr>
          <p:cNvPr id="221187" name="Rectangle 3"/>
          <p:cNvSpPr>
            <a:spLocks noGrp="1" noChangeArrowheads="1"/>
          </p:cNvSpPr>
          <p:nvPr>
            <p:ph idx="1"/>
          </p:nvPr>
        </p:nvSpPr>
        <p:spPr>
          <a:xfrm>
            <a:off x="457200" y="1905000"/>
            <a:ext cx="8229600" cy="4525963"/>
          </a:xfrm>
        </p:spPr>
        <p:txBody>
          <a:bodyPr wrap="square" numCol="1" anchor="t" anchorCtr="0" compatLnSpc="1">
            <a:prstTxWarp prst="textNoShape">
              <a:avLst/>
            </a:prstTxWarp>
            <a:normAutofit fontScale="92500" lnSpcReduction="10000"/>
          </a:bodyPr>
          <a:lstStyle/>
          <a:p>
            <a:pPr eaLnBrk="1" hangingPunct="1">
              <a:lnSpc>
                <a:spcPct val="90000"/>
              </a:lnSpc>
              <a:buClr>
                <a:schemeClr val="accent1"/>
              </a:buClr>
            </a:pPr>
            <a:r>
              <a:rPr lang="en-US" sz="2800" dirty="0">
                <a:ea typeface="ＭＳ Ｐゴシック" pitchFamily="-109" charset="-128"/>
                <a:cs typeface="ＭＳ Ｐゴシック" pitchFamily="-109" charset="-128"/>
              </a:rPr>
              <a:t>T</a:t>
            </a:r>
            <a:r>
              <a:rPr lang="en-US" sz="2800" dirty="0" smtClean="0">
                <a:ea typeface="ＭＳ Ｐゴシック" pitchFamily="-109" charset="-128"/>
                <a:cs typeface="ＭＳ Ｐゴシック" pitchFamily="-109" charset="-128"/>
              </a:rPr>
              <a:t>wo commands for managing access rights:</a:t>
            </a:r>
          </a:p>
          <a:p>
            <a:pPr lvl="2" eaLnBrk="1" hangingPunct="1">
              <a:lnSpc>
                <a:spcPct val="90000"/>
              </a:lnSpc>
              <a:buClr>
                <a:schemeClr val="accent5"/>
              </a:buClr>
            </a:pPr>
            <a:r>
              <a:rPr lang="en-US" sz="2400" dirty="0">
                <a:ea typeface="ＭＳ Ｐゴシック" pitchFamily="-109" charset="-128"/>
              </a:rPr>
              <a:t>G</a:t>
            </a:r>
            <a:r>
              <a:rPr lang="en-US" sz="2400" dirty="0" smtClean="0">
                <a:ea typeface="ＭＳ Ｐゴシック" pitchFamily="-109" charset="-128"/>
              </a:rPr>
              <a:t>rant</a:t>
            </a:r>
          </a:p>
          <a:p>
            <a:pPr lvl="3" eaLnBrk="1" hangingPunct="1">
              <a:lnSpc>
                <a:spcPct val="90000"/>
              </a:lnSpc>
            </a:pPr>
            <a:r>
              <a:rPr lang="en-US" sz="2000" dirty="0">
                <a:ea typeface="ＭＳ Ｐゴシック" pitchFamily="-109" charset="-128"/>
              </a:rPr>
              <a:t>U</a:t>
            </a:r>
            <a:r>
              <a:rPr lang="en-US" sz="2000" dirty="0" smtClean="0">
                <a:ea typeface="ＭＳ Ｐゴシック" pitchFamily="-109" charset="-128"/>
              </a:rPr>
              <a:t>sed to grant one or more access rights or can be used to assign a user to a role</a:t>
            </a:r>
          </a:p>
          <a:p>
            <a:pPr lvl="2" eaLnBrk="1" hangingPunct="1">
              <a:lnSpc>
                <a:spcPct val="90000"/>
              </a:lnSpc>
              <a:buClr>
                <a:schemeClr val="accent5"/>
              </a:buClr>
            </a:pPr>
            <a:r>
              <a:rPr lang="en-US" sz="2400" dirty="0">
                <a:ea typeface="ＭＳ Ｐゴシック" pitchFamily="-109" charset="-128"/>
              </a:rPr>
              <a:t>R</a:t>
            </a:r>
            <a:r>
              <a:rPr lang="en-US" sz="2400" dirty="0" smtClean="0">
                <a:ea typeface="ＭＳ Ｐゴシック" pitchFamily="-109" charset="-128"/>
              </a:rPr>
              <a:t>evoke</a:t>
            </a:r>
          </a:p>
          <a:p>
            <a:pPr lvl="3" eaLnBrk="1" hangingPunct="1">
              <a:lnSpc>
                <a:spcPct val="90000"/>
              </a:lnSpc>
            </a:pPr>
            <a:r>
              <a:rPr lang="en-US" sz="2000" dirty="0">
                <a:ea typeface="ＭＳ Ｐゴシック" pitchFamily="-109" charset="-128"/>
              </a:rPr>
              <a:t>R</a:t>
            </a:r>
            <a:r>
              <a:rPr lang="en-US" sz="2000" dirty="0" smtClean="0">
                <a:ea typeface="ＭＳ Ｐゴシック" pitchFamily="-109" charset="-128"/>
              </a:rPr>
              <a:t>evokes the access rights</a:t>
            </a:r>
          </a:p>
          <a:p>
            <a:pPr lvl="3" eaLnBrk="1" hangingPunct="1">
              <a:lnSpc>
                <a:spcPct val="90000"/>
              </a:lnSpc>
            </a:pPr>
            <a:endParaRPr lang="en-US" sz="2000" dirty="0" smtClean="0">
              <a:ea typeface="ＭＳ Ｐゴシック" pitchFamily="-109" charset="-128"/>
            </a:endParaRPr>
          </a:p>
          <a:p>
            <a:pPr eaLnBrk="1" hangingPunct="1">
              <a:lnSpc>
                <a:spcPct val="90000"/>
              </a:lnSpc>
              <a:buClr>
                <a:schemeClr val="accent1"/>
              </a:buClr>
            </a:pPr>
            <a:r>
              <a:rPr lang="en-US" sz="2800" dirty="0" smtClean="0">
                <a:ea typeface="ＭＳ Ｐゴシック" pitchFamily="-109" charset="-128"/>
                <a:cs typeface="ＭＳ Ｐゴシック" pitchFamily="-109" charset="-128"/>
              </a:rPr>
              <a:t>Typical access rights are:</a:t>
            </a:r>
          </a:p>
          <a:p>
            <a:pPr lvl="2" eaLnBrk="1" hangingPunct="1">
              <a:lnSpc>
                <a:spcPct val="90000"/>
              </a:lnSpc>
              <a:buClr>
                <a:schemeClr val="accent5"/>
              </a:buClr>
            </a:pPr>
            <a:r>
              <a:rPr lang="en-US" sz="2400" dirty="0">
                <a:ea typeface="ＭＳ Ｐゴシック" pitchFamily="-109" charset="-128"/>
              </a:rPr>
              <a:t>S</a:t>
            </a:r>
            <a:r>
              <a:rPr lang="en-US" sz="2400" dirty="0" smtClean="0">
                <a:ea typeface="ＭＳ Ｐゴシック" pitchFamily="-109" charset="-128"/>
              </a:rPr>
              <a:t>elect</a:t>
            </a:r>
          </a:p>
          <a:p>
            <a:pPr lvl="2" eaLnBrk="1" hangingPunct="1">
              <a:lnSpc>
                <a:spcPct val="90000"/>
              </a:lnSpc>
              <a:buClr>
                <a:schemeClr val="accent5"/>
              </a:buClr>
            </a:pPr>
            <a:r>
              <a:rPr lang="en-US" sz="2400" dirty="0">
                <a:ea typeface="ＭＳ Ｐゴシック" pitchFamily="-109" charset="-128"/>
              </a:rPr>
              <a:t>I</a:t>
            </a:r>
            <a:r>
              <a:rPr lang="en-US" sz="2400" dirty="0" smtClean="0">
                <a:ea typeface="ＭＳ Ｐゴシック" pitchFamily="-109" charset="-128"/>
              </a:rPr>
              <a:t>nsert</a:t>
            </a:r>
          </a:p>
          <a:p>
            <a:pPr lvl="2" eaLnBrk="1" hangingPunct="1">
              <a:lnSpc>
                <a:spcPct val="90000"/>
              </a:lnSpc>
              <a:buClr>
                <a:schemeClr val="accent5"/>
              </a:buClr>
            </a:pPr>
            <a:r>
              <a:rPr lang="en-US" sz="2400" dirty="0">
                <a:ea typeface="ＭＳ Ｐゴシック" pitchFamily="-109" charset="-128"/>
              </a:rPr>
              <a:t>U</a:t>
            </a:r>
            <a:r>
              <a:rPr lang="en-US" sz="2400" dirty="0" smtClean="0">
                <a:ea typeface="ＭＳ Ｐゴシック" pitchFamily="-109" charset="-128"/>
              </a:rPr>
              <a:t>pdate</a:t>
            </a:r>
          </a:p>
          <a:p>
            <a:pPr lvl="2" eaLnBrk="1" hangingPunct="1">
              <a:lnSpc>
                <a:spcPct val="90000"/>
              </a:lnSpc>
              <a:buClr>
                <a:schemeClr val="accent5"/>
              </a:buClr>
            </a:pPr>
            <a:r>
              <a:rPr lang="en-US" sz="2400" dirty="0">
                <a:ea typeface="ＭＳ Ｐゴシック" pitchFamily="-109" charset="-128"/>
              </a:rPr>
              <a:t>D</a:t>
            </a:r>
            <a:r>
              <a:rPr lang="en-US" sz="2400" dirty="0" smtClean="0">
                <a:ea typeface="ＭＳ Ｐゴシック" pitchFamily="-109" charset="-128"/>
              </a:rPr>
              <a:t>elete</a:t>
            </a:r>
          </a:p>
          <a:p>
            <a:pPr lvl="2" eaLnBrk="1" hangingPunct="1">
              <a:lnSpc>
                <a:spcPct val="90000"/>
              </a:lnSpc>
              <a:buClr>
                <a:schemeClr val="accent5"/>
              </a:buClr>
            </a:pPr>
            <a:r>
              <a:rPr lang="en-US" sz="2400" dirty="0">
                <a:ea typeface="ＭＳ Ｐゴシック" pitchFamily="-109" charset="-128"/>
              </a:rPr>
              <a:t>R</a:t>
            </a:r>
            <a:r>
              <a:rPr lang="en-US" sz="2400" dirty="0" smtClean="0">
                <a:ea typeface="ＭＳ Ｐゴシック" pitchFamily="-109" charset="-128"/>
              </a:rPr>
              <a:t>eferences</a:t>
            </a:r>
          </a:p>
        </p:txBody>
      </p:sp>
    </p:spTree>
    <p:extLst>
      <p:ext uri="{BB962C8B-B14F-4D97-AF65-F5344CB8AC3E}">
        <p14:creationId xmlns:p14="http://schemas.microsoft.com/office/powerpoint/2010/main" val="353087081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b="41667"/>
          <a:stretch/>
        </p:blipFill>
        <p:spPr>
          <a:xfrm>
            <a:off x="404650" y="260648"/>
            <a:ext cx="8394076" cy="6336704"/>
          </a:xfrm>
          <a:prstGeom prst="rect">
            <a:avLst/>
          </a:prstGeom>
          <a:solidFill>
            <a:schemeClr val="tx1"/>
          </a:solidFill>
        </p:spPr>
      </p:pic>
    </p:spTree>
    <p:extLst>
      <p:ext uri="{BB962C8B-B14F-4D97-AF65-F5344CB8AC3E}">
        <p14:creationId xmlns:p14="http://schemas.microsoft.com/office/powerpoint/2010/main" val="1994385235"/>
      </p:ext>
    </p:extLst>
  </p:cSld>
  <p:clrMapOvr>
    <a:masterClrMapping/>
  </p:clrMapOvr>
  <p:transition spd="slow">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0" y="-30708"/>
            <a:ext cx="9144000" cy="1600200"/>
          </a:xfrm>
        </p:spPr>
        <p:txBody>
          <a:bodyPr wrap="square" numCol="1" anchorCtr="0" compatLnSpc="1">
            <a:prstTxWarp prst="textNoShape">
              <a:avLst/>
            </a:prstTxWarp>
            <a:noAutofit/>
          </a:bodyPr>
          <a:lstStyle/>
          <a:p>
            <a:pP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Role-Based Access Control </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(RBAC)</a:t>
            </a:r>
          </a:p>
        </p:txBody>
      </p:sp>
      <p:sp>
        <p:nvSpPr>
          <p:cNvPr id="225283" name="Rectangle 3"/>
          <p:cNvSpPr>
            <a:spLocks noGrp="1" noChangeArrowheads="1"/>
          </p:cNvSpPr>
          <p:nvPr>
            <p:ph idx="1"/>
          </p:nvPr>
        </p:nvSpPr>
        <p:spPr>
          <a:xfrm>
            <a:off x="395536" y="1772816"/>
            <a:ext cx="8229600" cy="2037184"/>
          </a:xfrm>
        </p:spPr>
        <p:txBody>
          <a:bodyPr wrap="square" numCol="1" anchor="t" anchorCtr="0" compatLnSpc="1">
            <a:prstTxWarp prst="textNoShape">
              <a:avLst/>
            </a:prstTxWarp>
            <a:normAutofit fontScale="85000" lnSpcReduction="20000"/>
          </a:bodyPr>
          <a:lstStyle/>
          <a:p>
            <a:pPr eaLnBrk="1" hangingPunct="1">
              <a:lnSpc>
                <a:spcPct val="90000"/>
              </a:lnSpc>
              <a:buClr>
                <a:schemeClr val="tx2"/>
              </a:buClr>
              <a:buSzPct val="180000"/>
            </a:pPr>
            <a:r>
              <a:rPr lang="en-US" sz="2000" dirty="0">
                <a:ea typeface="ＭＳ Ｐゴシック" pitchFamily="-109" charset="-128"/>
                <a:cs typeface="ＭＳ Ｐゴシック" pitchFamily="-109" charset="-128"/>
              </a:rPr>
              <a:t>R</a:t>
            </a:r>
            <a:r>
              <a:rPr lang="en-US" sz="2000" dirty="0" smtClean="0">
                <a:ea typeface="ＭＳ Ｐゴシック" pitchFamily="-109" charset="-128"/>
                <a:cs typeface="ＭＳ Ｐゴシック" pitchFamily="-109" charset="-128"/>
              </a:rPr>
              <a:t>ole</a:t>
            </a:r>
            <a:r>
              <a:rPr lang="en-US" sz="2000" dirty="0">
                <a:ea typeface="ＭＳ Ｐゴシック" pitchFamily="-109" charset="-128"/>
                <a:cs typeface="ＭＳ Ｐゴシック" pitchFamily="-109" charset="-128"/>
              </a:rPr>
              <a:t>-based access control eases administrative burden and improves </a:t>
            </a:r>
            <a:r>
              <a:rPr lang="en-US" sz="2000" dirty="0" smtClean="0">
                <a:ea typeface="ＭＳ Ｐゴシック" pitchFamily="-109" charset="-128"/>
                <a:cs typeface="ＭＳ Ｐゴシック" pitchFamily="-109" charset="-128"/>
              </a:rPr>
              <a:t>security</a:t>
            </a:r>
          </a:p>
          <a:p>
            <a:pPr eaLnBrk="1" hangingPunct="1">
              <a:lnSpc>
                <a:spcPct val="90000"/>
              </a:lnSpc>
              <a:buClr>
                <a:schemeClr val="tx2"/>
              </a:buClr>
              <a:buSzPct val="180000"/>
            </a:pPr>
            <a:endParaRPr lang="en-US" sz="2000" dirty="0" smtClean="0">
              <a:ea typeface="ＭＳ Ｐゴシック" pitchFamily="-109" charset="-128"/>
              <a:cs typeface="ＭＳ Ｐゴシック" pitchFamily="-109" charset="-128"/>
            </a:endParaRPr>
          </a:p>
          <a:p>
            <a:pPr eaLnBrk="1" hangingPunct="1">
              <a:lnSpc>
                <a:spcPct val="90000"/>
              </a:lnSpc>
              <a:buClr>
                <a:schemeClr val="tx2"/>
              </a:buClr>
              <a:buSzPct val="180000"/>
            </a:pPr>
            <a:r>
              <a:rPr lang="en-US" sz="2000" dirty="0">
                <a:ea typeface="ＭＳ Ｐゴシック" pitchFamily="-109" charset="-128"/>
                <a:cs typeface="ＭＳ Ｐゴシック" pitchFamily="-109" charset="-128"/>
              </a:rPr>
              <a:t>A</a:t>
            </a:r>
            <a:r>
              <a:rPr lang="en-US" sz="2000" dirty="0" smtClean="0">
                <a:ea typeface="ＭＳ Ｐゴシック" pitchFamily="-109" charset="-128"/>
                <a:cs typeface="ＭＳ Ｐゴシック" pitchFamily="-109" charset="-128"/>
              </a:rPr>
              <a:t> </a:t>
            </a:r>
            <a:r>
              <a:rPr lang="en-US" sz="2000" dirty="0">
                <a:ea typeface="ＭＳ Ｐゴシック" pitchFamily="-109" charset="-128"/>
                <a:cs typeface="ＭＳ Ｐゴシック" pitchFamily="-109" charset="-128"/>
              </a:rPr>
              <a:t>database RBAC needs to provide the following capabilities:</a:t>
            </a:r>
          </a:p>
          <a:p>
            <a:pPr lvl="2" eaLnBrk="1" hangingPunct="1">
              <a:lnSpc>
                <a:spcPct val="90000"/>
              </a:lnSpc>
              <a:buSzPct val="180000"/>
            </a:pPr>
            <a:r>
              <a:rPr lang="en-US" sz="1700" dirty="0">
                <a:ea typeface="ＭＳ Ｐゴシック" pitchFamily="-109" charset="-128"/>
              </a:rPr>
              <a:t>C</a:t>
            </a:r>
            <a:r>
              <a:rPr lang="en-US" sz="1700" dirty="0" smtClean="0">
                <a:ea typeface="ＭＳ Ｐゴシック" pitchFamily="-109" charset="-128"/>
              </a:rPr>
              <a:t>reate </a:t>
            </a:r>
            <a:r>
              <a:rPr lang="en-US" sz="1700" dirty="0">
                <a:ea typeface="ＭＳ Ｐゴシック" pitchFamily="-109" charset="-128"/>
              </a:rPr>
              <a:t>and delete roles</a:t>
            </a:r>
          </a:p>
          <a:p>
            <a:pPr lvl="2" eaLnBrk="1" hangingPunct="1">
              <a:lnSpc>
                <a:spcPct val="90000"/>
              </a:lnSpc>
              <a:buSzPct val="180000"/>
            </a:pPr>
            <a:r>
              <a:rPr lang="en-US" sz="1700" dirty="0">
                <a:ea typeface="ＭＳ Ｐゴシック" pitchFamily="-109" charset="-128"/>
              </a:rPr>
              <a:t>D</a:t>
            </a:r>
            <a:r>
              <a:rPr lang="en-US" sz="1700" dirty="0" smtClean="0">
                <a:ea typeface="ＭＳ Ｐゴシック" pitchFamily="-109" charset="-128"/>
              </a:rPr>
              <a:t>efine </a:t>
            </a:r>
            <a:r>
              <a:rPr lang="en-US" sz="1700" dirty="0">
                <a:ea typeface="ＭＳ Ｐゴシック" pitchFamily="-109" charset="-128"/>
              </a:rPr>
              <a:t>permissions for a role</a:t>
            </a:r>
          </a:p>
          <a:p>
            <a:pPr lvl="2" eaLnBrk="1" hangingPunct="1">
              <a:lnSpc>
                <a:spcPct val="90000"/>
              </a:lnSpc>
              <a:buSzPct val="180000"/>
            </a:pPr>
            <a:r>
              <a:rPr lang="en-US" sz="1700" dirty="0">
                <a:ea typeface="ＭＳ Ｐゴシック" pitchFamily="-109" charset="-128"/>
              </a:rPr>
              <a:t>A</a:t>
            </a:r>
            <a:r>
              <a:rPr lang="en-US" sz="1700" dirty="0" smtClean="0">
                <a:ea typeface="ＭＳ Ｐゴシック" pitchFamily="-109" charset="-128"/>
              </a:rPr>
              <a:t>ssign </a:t>
            </a:r>
            <a:r>
              <a:rPr lang="en-US" sz="1700" dirty="0">
                <a:ea typeface="ＭＳ Ｐゴシック" pitchFamily="-109" charset="-128"/>
              </a:rPr>
              <a:t>and cancel assignment of users to </a:t>
            </a:r>
            <a:r>
              <a:rPr lang="en-US" sz="1700" dirty="0" smtClean="0">
                <a:ea typeface="ＭＳ Ｐゴシック" pitchFamily="-109" charset="-128"/>
              </a:rPr>
              <a:t>roles</a:t>
            </a:r>
          </a:p>
          <a:p>
            <a:pPr lvl="2" eaLnBrk="1" hangingPunct="1">
              <a:lnSpc>
                <a:spcPct val="90000"/>
              </a:lnSpc>
              <a:buClr>
                <a:schemeClr val="tx2"/>
              </a:buClr>
              <a:buSzPct val="180000"/>
            </a:pPr>
            <a:endParaRPr lang="en-US" sz="1700" dirty="0" smtClean="0">
              <a:ea typeface="ＭＳ Ｐゴシック" pitchFamily="-109" charset="-128"/>
            </a:endParaRPr>
          </a:p>
          <a:p>
            <a:pPr>
              <a:lnSpc>
                <a:spcPct val="90000"/>
              </a:lnSpc>
              <a:buClr>
                <a:schemeClr val="tx2"/>
              </a:buClr>
              <a:buSzPct val="180000"/>
            </a:pPr>
            <a:r>
              <a:rPr lang="en-US" sz="2000" dirty="0" smtClean="0">
                <a:ea typeface="ＭＳ Ｐゴシック" pitchFamily="-109" charset="-128"/>
              </a:rPr>
              <a:t>Categories of database users:</a:t>
            </a:r>
            <a:endParaRPr lang="en-US" sz="2000" dirty="0">
              <a:ea typeface="ＭＳ Ｐゴシック" pitchFamily="-109" charset="-128"/>
            </a:endParaRPr>
          </a:p>
        </p:txBody>
      </p:sp>
      <p:graphicFrame>
        <p:nvGraphicFramePr>
          <p:cNvPr id="4" name="Diagram 3"/>
          <p:cNvGraphicFramePr/>
          <p:nvPr>
            <p:extLst>
              <p:ext uri="{D42A27DB-BD31-4B8C-83A1-F6EECF244321}">
                <p14:modId xmlns:p14="http://schemas.microsoft.com/office/powerpoint/2010/main" val="1804485787"/>
              </p:ext>
            </p:extLst>
          </p:nvPr>
        </p:nvGraphicFramePr>
        <p:xfrm>
          <a:off x="323528" y="3962400"/>
          <a:ext cx="8424936" cy="2659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70485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58439" y="0"/>
            <a:ext cx="7285561" cy="7042201"/>
          </a:xfrm>
          <a:prstGeom prst="rect">
            <a:avLst/>
          </a:prstGeom>
        </p:spPr>
      </p:pic>
      <p:sp>
        <p:nvSpPr>
          <p:cNvPr id="5" name="TextBox 4"/>
          <p:cNvSpPr txBox="1"/>
          <p:nvPr/>
        </p:nvSpPr>
        <p:spPr>
          <a:xfrm>
            <a:off x="508000" y="1905000"/>
            <a:ext cx="184666" cy="369332"/>
          </a:xfrm>
          <a:prstGeom prst="rect">
            <a:avLst/>
          </a:prstGeom>
          <a:noFill/>
        </p:spPr>
        <p:txBody>
          <a:bodyPr wrap="none" rtlCol="0">
            <a:spAutoFit/>
          </a:bodyPr>
          <a:lstStyle/>
          <a:p>
            <a:endParaRPr lang="en-US" sz="1800" dirty="0">
              <a:solidFill>
                <a:prstClr val="white"/>
              </a:solidFill>
              <a:latin typeface="Arial" pitchFamily="-109" charset="0"/>
            </a:endParaRPr>
          </a:p>
        </p:txBody>
      </p:sp>
      <p:sp>
        <p:nvSpPr>
          <p:cNvPr id="6" name="Rectangle 5"/>
          <p:cNvSpPr/>
          <p:nvPr/>
        </p:nvSpPr>
        <p:spPr>
          <a:xfrm>
            <a:off x="0" y="1412776"/>
            <a:ext cx="1835696" cy="3785652"/>
          </a:xfrm>
          <a:prstGeom prst="rect">
            <a:avLst/>
          </a:prstGeom>
        </p:spPr>
        <p:txBody>
          <a:bodyPr wrap="square">
            <a:spAutoFit/>
          </a:bodyPr>
          <a:lstStyle/>
          <a:p>
            <a:pPr algn="ctr"/>
            <a:r>
              <a:rPr lang="en-US" sz="3000" dirty="0">
                <a:solidFill>
                  <a:prstClr val="white"/>
                </a:solidFill>
                <a:latin typeface="Palatino Linotype"/>
              </a:rPr>
              <a:t>Table 5.2  </a:t>
            </a:r>
            <a:endParaRPr lang="en-US" sz="3000" dirty="0" smtClean="0">
              <a:solidFill>
                <a:prstClr val="white"/>
              </a:solidFill>
              <a:latin typeface="Palatino Linotype"/>
            </a:endParaRPr>
          </a:p>
          <a:p>
            <a:pPr algn="ctr"/>
            <a:endParaRPr lang="en-US" sz="3000" dirty="0" smtClean="0">
              <a:solidFill>
                <a:prstClr val="white"/>
              </a:solidFill>
              <a:latin typeface="Palatino Linotype"/>
            </a:endParaRPr>
          </a:p>
          <a:p>
            <a:pPr algn="ctr"/>
            <a:r>
              <a:rPr lang="en-US" sz="3000" dirty="0" smtClean="0">
                <a:solidFill>
                  <a:prstClr val="white"/>
                </a:solidFill>
                <a:latin typeface="Palatino Linotype"/>
              </a:rPr>
              <a:t>Fixed </a:t>
            </a:r>
          </a:p>
          <a:p>
            <a:pPr algn="ctr"/>
            <a:r>
              <a:rPr lang="en-US" sz="3000" dirty="0" smtClean="0">
                <a:solidFill>
                  <a:prstClr val="white"/>
                </a:solidFill>
                <a:latin typeface="Palatino Linotype"/>
              </a:rPr>
              <a:t>Roles </a:t>
            </a:r>
          </a:p>
          <a:p>
            <a:pPr algn="ctr"/>
            <a:r>
              <a:rPr lang="en-US" sz="3000" dirty="0" smtClean="0">
                <a:solidFill>
                  <a:prstClr val="white"/>
                </a:solidFill>
                <a:latin typeface="Palatino Linotype"/>
              </a:rPr>
              <a:t>in </a:t>
            </a:r>
          </a:p>
          <a:p>
            <a:pPr algn="ctr"/>
            <a:r>
              <a:rPr lang="en-US" sz="3000" dirty="0" smtClean="0">
                <a:solidFill>
                  <a:prstClr val="white"/>
                </a:solidFill>
                <a:latin typeface="Palatino Linotype"/>
              </a:rPr>
              <a:t>Microsoft </a:t>
            </a:r>
          </a:p>
          <a:p>
            <a:pPr algn="ctr"/>
            <a:r>
              <a:rPr lang="en-US" sz="3000" dirty="0" smtClean="0">
                <a:solidFill>
                  <a:prstClr val="white"/>
                </a:solidFill>
                <a:latin typeface="Palatino Linotype"/>
              </a:rPr>
              <a:t>SQL </a:t>
            </a:r>
          </a:p>
          <a:p>
            <a:pPr algn="ctr"/>
            <a:r>
              <a:rPr lang="en-US" sz="3000" dirty="0" smtClean="0">
                <a:solidFill>
                  <a:prstClr val="white"/>
                </a:solidFill>
                <a:latin typeface="Palatino Linotype"/>
              </a:rPr>
              <a:t>Server </a:t>
            </a:r>
            <a:endParaRPr lang="en-US" sz="3000" dirty="0">
              <a:solidFill>
                <a:prstClr val="white"/>
              </a:solidFill>
              <a:latin typeface="Palatino Linotype"/>
            </a:endParaRPr>
          </a:p>
        </p:txBody>
      </p:sp>
    </p:spTree>
    <p:extLst>
      <p:ext uri="{BB962C8B-B14F-4D97-AF65-F5344CB8AC3E}">
        <p14:creationId xmlns:p14="http://schemas.microsoft.com/office/powerpoint/2010/main" val="1236244428"/>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p:blipFill rotWithShape="1">
          <a:blip r:embed="rId3">
            <a:extLst>
              <a:ext uri="{28A0092B-C50C-407E-A947-70E740481C1C}">
                <a14:useLocalDpi xmlns:a14="http://schemas.microsoft.com/office/drawing/2010/main" val="0"/>
              </a:ext>
            </a:extLst>
          </a:blip>
          <a:srcRect t="12211" b="15824"/>
          <a:stretch/>
        </p:blipFill>
        <p:spPr>
          <a:xfrm>
            <a:off x="1259632" y="260648"/>
            <a:ext cx="6805930" cy="6338408"/>
          </a:xfrm>
          <a:prstGeom prst="rect">
            <a:avLst/>
          </a:prstGeom>
          <a:solidFill>
            <a:schemeClr val="tx1"/>
          </a:solidFill>
        </p:spPr>
      </p:pic>
    </p:spTree>
    <p:extLst>
      <p:ext uri="{BB962C8B-B14F-4D97-AF65-F5344CB8AC3E}">
        <p14:creationId xmlns:p14="http://schemas.microsoft.com/office/powerpoint/2010/main" val="798330298"/>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l="5752" t="7037" r="5577" b="26482"/>
          <a:stretch/>
        </p:blipFill>
        <p:spPr>
          <a:xfrm>
            <a:off x="1331640" y="260648"/>
            <a:ext cx="6605079" cy="6408712"/>
          </a:xfrm>
          <a:prstGeom prst="rect">
            <a:avLst/>
          </a:prstGeom>
          <a:solidFill>
            <a:schemeClr val="tx1"/>
          </a:solidFill>
        </p:spPr>
      </p:pic>
    </p:spTree>
    <p:extLst>
      <p:ext uri="{BB962C8B-B14F-4D97-AF65-F5344CB8AC3E}">
        <p14:creationId xmlns:p14="http://schemas.microsoft.com/office/powerpoint/2010/main" val="2710922419"/>
      </p:ext>
    </p:extLst>
  </p:cSld>
  <p:clrMapOvr>
    <a:masterClrMapping/>
  </p:clrMapOvr>
  <p:transition spd="slow">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0"/>
            <a:ext cx="8229600" cy="936104"/>
          </a:xfrm>
        </p:spPr>
        <p:txBody>
          <a:bodyPr/>
          <a:lstStyle/>
          <a:p>
            <a:pPr eaLnBrk="1" fontAlgn="auto" hangingPunct="1">
              <a:spcAft>
                <a:spcPts val="0"/>
              </a:spcAft>
              <a:defRPr/>
            </a:pPr>
            <a:r>
              <a:rPr lang="en-US" dirty="0" smtClean="0">
                <a:solidFill>
                  <a:srgbClr val="FFB91D"/>
                </a:solidFill>
                <a:ea typeface="+mj-ea"/>
                <a:cs typeface="+mj-cs"/>
              </a:rPr>
              <a:t>Inference Detection</a:t>
            </a:r>
            <a:endParaRPr lang="en-US" dirty="0">
              <a:solidFill>
                <a:srgbClr val="FFB91D"/>
              </a:solidFill>
              <a:ea typeface="+mj-ea"/>
              <a:cs typeface="+mj-cs"/>
            </a:endParaRPr>
          </a:p>
        </p:txBody>
      </p:sp>
      <p:sp>
        <p:nvSpPr>
          <p:cNvPr id="231427" name="Rectangle 3"/>
          <p:cNvSpPr>
            <a:spLocks noGrp="1" noChangeArrowheads="1"/>
          </p:cNvSpPr>
          <p:nvPr>
            <p:ph idx="1"/>
          </p:nvPr>
        </p:nvSpPr>
        <p:spPr>
          <a:xfrm>
            <a:off x="457200" y="5791200"/>
            <a:ext cx="8229600" cy="801216"/>
          </a:xfrm>
        </p:spPr>
        <p:txBody>
          <a:bodyPr wrap="square" numCol="1" anchor="t" anchorCtr="0" compatLnSpc="1">
            <a:prstTxWarp prst="textNoShape">
              <a:avLst/>
            </a:prstTxWarp>
            <a:normAutofit fontScale="62500" lnSpcReduction="20000"/>
          </a:bodyPr>
          <a:lstStyle/>
          <a:p>
            <a:pPr marL="342900" lvl="2" indent="-342900"/>
            <a:r>
              <a:rPr lang="en-US" sz="2400" dirty="0" smtClean="0">
                <a:ea typeface="ＭＳ Ｐゴシック" pitchFamily="-109" charset="-128"/>
                <a:cs typeface="ＭＳ Ｐゴシック" pitchFamily="-109" charset="-128"/>
              </a:rPr>
              <a:t>Some </a:t>
            </a:r>
            <a:r>
              <a:rPr lang="en-US" sz="2400" dirty="0">
                <a:ea typeface="ＭＳ Ｐゴシック" pitchFamily="-109" charset="-128"/>
                <a:cs typeface="ＭＳ Ｐゴシック" pitchFamily="-109" charset="-128"/>
              </a:rPr>
              <a:t>inference detection algorithm is needed for either of these </a:t>
            </a:r>
            <a:r>
              <a:rPr lang="en-US" sz="2400" dirty="0" smtClean="0">
                <a:ea typeface="ＭＳ Ｐゴシック" pitchFamily="-109" charset="-128"/>
                <a:cs typeface="ＭＳ Ｐゴシック" pitchFamily="-109" charset="-128"/>
              </a:rPr>
              <a:t>approaches</a:t>
            </a:r>
          </a:p>
          <a:p>
            <a:pPr marL="342900" lvl="2" indent="-342900"/>
            <a:r>
              <a:rPr lang="en-US" sz="2400" dirty="0" smtClean="0">
                <a:ea typeface="ＭＳ Ｐゴシック" pitchFamily="-109" charset="-128"/>
                <a:cs typeface="ＭＳ Ｐゴシック" pitchFamily="-109" charset="-128"/>
              </a:rPr>
              <a:t>Progress has been made in devising specific inference detection techniques for multilevel secure databases and statistical databases</a:t>
            </a:r>
            <a:endParaRPr lang="en-US" sz="2400" dirty="0">
              <a:ea typeface="ＭＳ Ｐゴシック" pitchFamily="-109" charset="-128"/>
              <a:cs typeface="ＭＳ Ｐゴシック" pitchFamily="-109" charset="-128"/>
            </a:endParaRPr>
          </a:p>
        </p:txBody>
      </p:sp>
      <p:graphicFrame>
        <p:nvGraphicFramePr>
          <p:cNvPr id="4" name="Diagram 3"/>
          <p:cNvGraphicFramePr/>
          <p:nvPr>
            <p:extLst>
              <p:ext uri="{D42A27DB-BD31-4B8C-83A1-F6EECF244321}">
                <p14:modId xmlns:p14="http://schemas.microsoft.com/office/powerpoint/2010/main" val="1632331589"/>
              </p:ext>
            </p:extLst>
          </p:nvPr>
        </p:nvGraphicFramePr>
        <p:xfrm>
          <a:off x="381000" y="10668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0" y="5715000"/>
            <a:ext cx="91440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63239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67544" y="-459432"/>
            <a:ext cx="8229600" cy="1600200"/>
          </a:xfrm>
        </p:spPr>
        <p:txBody>
          <a:bodyPr/>
          <a:lstStyle/>
          <a:p>
            <a:pPr eaLnBrk="1" fontAlgn="auto" hangingPunct="1">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Database Encryption</a:t>
            </a:r>
          </a:p>
        </p:txBody>
      </p:sp>
      <p:sp>
        <p:nvSpPr>
          <p:cNvPr id="247811" name="Rectangle 3"/>
          <p:cNvSpPr>
            <a:spLocks noGrp="1" noChangeArrowheads="1"/>
          </p:cNvSpPr>
          <p:nvPr>
            <p:ph idx="1"/>
          </p:nvPr>
        </p:nvSpPr>
        <p:spPr>
          <a:xfrm>
            <a:off x="457200" y="1340768"/>
            <a:ext cx="8229600" cy="5288632"/>
          </a:xfrm>
        </p:spPr>
        <p:txBody>
          <a:bodyPr>
            <a:normAutofit fontScale="40000" lnSpcReduction="20000"/>
          </a:bodyPr>
          <a:lstStyle/>
          <a:p>
            <a:pPr marL="342900" lvl="2" indent="-342900" eaLnBrk="1" fontAlgn="auto" hangingPunct="1">
              <a:lnSpc>
                <a:spcPct val="120000"/>
              </a:lnSpc>
              <a:spcBef>
                <a:spcPts val="600"/>
              </a:spcBef>
              <a:spcAft>
                <a:spcPts val="600"/>
              </a:spcAft>
              <a:buClr>
                <a:schemeClr val="accent1"/>
              </a:buClr>
              <a:buSzPct val="80000"/>
              <a:buFont typeface="Wingdings" pitchFamily="2" charset="2"/>
              <a:buChar char=""/>
              <a:defRPr/>
            </a:pPr>
            <a:r>
              <a:rPr lang="en-US" sz="4364" dirty="0"/>
              <a:t>T</a:t>
            </a:r>
            <a:r>
              <a:rPr lang="en-US" sz="4364" dirty="0" smtClean="0">
                <a:ea typeface="+mn-ea"/>
              </a:rPr>
              <a:t>he database is typically the most valuable information resource for any organization</a:t>
            </a:r>
          </a:p>
          <a:p>
            <a:pPr marL="679450" lvl="3" indent="-342900" eaLnBrk="1" fontAlgn="auto" hangingPunct="1">
              <a:lnSpc>
                <a:spcPct val="120000"/>
              </a:lnSpc>
              <a:spcBef>
                <a:spcPts val="600"/>
              </a:spcBef>
              <a:spcAft>
                <a:spcPts val="600"/>
              </a:spcAft>
              <a:buClr>
                <a:schemeClr val="accent5"/>
              </a:buClr>
              <a:buSzPct val="80000"/>
              <a:buFont typeface="Wingdings" pitchFamily="2" charset="2"/>
              <a:buChar char=""/>
              <a:defRPr/>
            </a:pPr>
            <a:r>
              <a:rPr lang="en-US" sz="4364" dirty="0"/>
              <a:t>P</a:t>
            </a:r>
            <a:r>
              <a:rPr lang="en-US" sz="4364" dirty="0" smtClean="0">
                <a:ea typeface="+mn-ea"/>
              </a:rPr>
              <a:t>rotected by multiple layers of security</a:t>
            </a:r>
          </a:p>
          <a:p>
            <a:pPr lvl="2" eaLnBrk="1" fontAlgn="auto" hangingPunct="1">
              <a:lnSpc>
                <a:spcPct val="120000"/>
              </a:lnSpc>
              <a:spcBef>
                <a:spcPts val="600"/>
              </a:spcBef>
              <a:spcAft>
                <a:spcPts val="600"/>
              </a:spcAft>
              <a:buSzPct val="80000"/>
              <a:buFont typeface="Wingdings" pitchFamily="2" charset="2"/>
              <a:buChar char=""/>
              <a:defRPr/>
            </a:pPr>
            <a:r>
              <a:rPr lang="en-US" sz="3636" dirty="0"/>
              <a:t>F</a:t>
            </a:r>
            <a:r>
              <a:rPr lang="en-US" sz="3636" dirty="0" smtClean="0">
                <a:ea typeface="+mn-ea"/>
              </a:rPr>
              <a:t>irewalls</a:t>
            </a:r>
            <a:r>
              <a:rPr lang="en-US" sz="3636" dirty="0">
                <a:ea typeface="+mn-ea"/>
              </a:rPr>
              <a:t>, authentication, </a:t>
            </a:r>
            <a:r>
              <a:rPr lang="en-US" sz="3636" dirty="0" smtClean="0"/>
              <a:t>general </a:t>
            </a:r>
            <a:r>
              <a:rPr lang="en-US" sz="3636" dirty="0" smtClean="0">
                <a:ea typeface="+mn-ea"/>
              </a:rPr>
              <a:t>access </a:t>
            </a:r>
            <a:r>
              <a:rPr lang="en-US" sz="3636" dirty="0">
                <a:ea typeface="+mn-ea"/>
              </a:rPr>
              <a:t>control systems, DB access control systems,</a:t>
            </a:r>
            <a:r>
              <a:rPr lang="en-US" sz="3636" dirty="0" smtClean="0">
                <a:ea typeface="+mn-ea"/>
              </a:rPr>
              <a:t> database encryption</a:t>
            </a:r>
          </a:p>
          <a:p>
            <a:pPr lvl="2" eaLnBrk="1" fontAlgn="auto" hangingPunct="1">
              <a:lnSpc>
                <a:spcPct val="120000"/>
              </a:lnSpc>
              <a:spcBef>
                <a:spcPts val="600"/>
              </a:spcBef>
              <a:spcAft>
                <a:spcPts val="600"/>
              </a:spcAft>
              <a:buSzPct val="80000"/>
              <a:buFont typeface="Wingdings" pitchFamily="2" charset="2"/>
              <a:buChar char=""/>
              <a:defRPr/>
            </a:pPr>
            <a:r>
              <a:rPr lang="en-US" sz="3636" dirty="0" smtClean="0"/>
              <a:t>Encryption becomes the last line of defense in database security</a:t>
            </a:r>
            <a:endParaRPr lang="en-US" sz="3636" dirty="0" smtClean="0">
              <a:ea typeface="+mn-ea"/>
            </a:endParaRPr>
          </a:p>
          <a:p>
            <a:pPr marL="679450" lvl="3" indent="-342900" eaLnBrk="1" fontAlgn="auto" hangingPunct="1">
              <a:lnSpc>
                <a:spcPct val="120000"/>
              </a:lnSpc>
              <a:spcBef>
                <a:spcPts val="600"/>
              </a:spcBef>
              <a:spcAft>
                <a:spcPts val="600"/>
              </a:spcAft>
              <a:buClr>
                <a:schemeClr val="accent5"/>
              </a:buClr>
              <a:buSzPct val="80000"/>
              <a:buFont typeface="Wingdings" pitchFamily="2" charset="2"/>
              <a:buChar char=""/>
              <a:defRPr/>
            </a:pPr>
            <a:r>
              <a:rPr lang="en-US" sz="4421" dirty="0"/>
              <a:t>C</a:t>
            </a:r>
            <a:r>
              <a:rPr lang="en-US" sz="4421" dirty="0" smtClean="0">
                <a:ea typeface="+mn-ea"/>
              </a:rPr>
              <a:t>an be applied to the entire database, at the record level, the attribute level, or level of the individual field</a:t>
            </a:r>
          </a:p>
          <a:p>
            <a:pPr marL="342900" lvl="2" indent="-342900" eaLnBrk="1" fontAlgn="auto" hangingPunct="1">
              <a:lnSpc>
                <a:spcPct val="120000"/>
              </a:lnSpc>
              <a:spcBef>
                <a:spcPts val="600"/>
              </a:spcBef>
              <a:spcAft>
                <a:spcPts val="600"/>
              </a:spcAft>
              <a:buClr>
                <a:schemeClr val="accent1"/>
              </a:buClr>
              <a:buSzPct val="80000"/>
              <a:buFont typeface="Wingdings" pitchFamily="2" charset="2"/>
              <a:buChar char=""/>
              <a:defRPr/>
            </a:pPr>
            <a:r>
              <a:rPr lang="en-US" sz="4364" dirty="0"/>
              <a:t>D</a:t>
            </a:r>
            <a:r>
              <a:rPr lang="en-US" sz="4364" dirty="0" smtClean="0">
                <a:ea typeface="+mn-ea"/>
              </a:rPr>
              <a:t>isadvantages to encryption:</a:t>
            </a:r>
          </a:p>
          <a:p>
            <a:pPr marL="679450" lvl="3" indent="-342900" eaLnBrk="1" fontAlgn="auto" hangingPunct="1">
              <a:lnSpc>
                <a:spcPct val="120000"/>
              </a:lnSpc>
              <a:spcBef>
                <a:spcPts val="600"/>
              </a:spcBef>
              <a:spcAft>
                <a:spcPts val="600"/>
              </a:spcAft>
              <a:buClr>
                <a:schemeClr val="accent5"/>
              </a:buClr>
              <a:buSzPct val="80000"/>
              <a:buFont typeface="Wingdings" pitchFamily="2" charset="2"/>
              <a:buChar char=""/>
              <a:defRPr/>
            </a:pPr>
            <a:r>
              <a:rPr lang="en-US" sz="4364" dirty="0"/>
              <a:t>K</a:t>
            </a:r>
            <a:r>
              <a:rPr lang="en-US" sz="4364" dirty="0" smtClean="0">
                <a:ea typeface="+mn-ea"/>
              </a:rPr>
              <a:t>ey management</a:t>
            </a:r>
          </a:p>
          <a:p>
            <a:pPr lvl="2">
              <a:lnSpc>
                <a:spcPct val="120000"/>
              </a:lnSpc>
              <a:spcBef>
                <a:spcPts val="600"/>
              </a:spcBef>
              <a:spcAft>
                <a:spcPts val="600"/>
              </a:spcAft>
              <a:buSzPct val="80000"/>
              <a:buFont typeface="Wingdings" pitchFamily="2" charset="2"/>
              <a:buChar char=""/>
              <a:defRPr/>
            </a:pPr>
            <a:r>
              <a:rPr lang="en-US" sz="3600" dirty="0"/>
              <a:t>Authorized users must have access to the decryption key for the data for which they have access</a:t>
            </a:r>
          </a:p>
          <a:p>
            <a:pPr marL="679450" lvl="3" indent="-342900" eaLnBrk="1" fontAlgn="auto" hangingPunct="1">
              <a:lnSpc>
                <a:spcPct val="120000"/>
              </a:lnSpc>
              <a:spcBef>
                <a:spcPts val="600"/>
              </a:spcBef>
              <a:spcAft>
                <a:spcPts val="600"/>
              </a:spcAft>
              <a:buClr>
                <a:schemeClr val="accent5"/>
              </a:buClr>
              <a:buSzPct val="80000"/>
              <a:buFont typeface="Wingdings" pitchFamily="2" charset="2"/>
              <a:buChar char=""/>
              <a:defRPr/>
            </a:pPr>
            <a:r>
              <a:rPr lang="en-US" sz="4364" dirty="0" smtClean="0"/>
              <a:t>I</a:t>
            </a:r>
            <a:r>
              <a:rPr lang="en-US" sz="4364" dirty="0" smtClean="0">
                <a:ea typeface="+mn-ea"/>
              </a:rPr>
              <a:t>nflexibility</a:t>
            </a:r>
          </a:p>
          <a:p>
            <a:pPr lvl="2">
              <a:lnSpc>
                <a:spcPct val="120000"/>
              </a:lnSpc>
              <a:spcBef>
                <a:spcPts val="600"/>
              </a:spcBef>
              <a:spcAft>
                <a:spcPts val="600"/>
              </a:spcAft>
              <a:buSzPct val="80000"/>
              <a:buFont typeface="Wingdings" pitchFamily="2" charset="2"/>
              <a:buChar char=""/>
              <a:defRPr/>
            </a:pPr>
            <a:r>
              <a:rPr lang="en-US" sz="3600" dirty="0"/>
              <a:t>When part or all of the database is encrypted it becomes more difficult to perform record searching</a:t>
            </a:r>
          </a:p>
        </p:txBody>
      </p:sp>
    </p:spTree>
    <p:extLst>
      <p:ext uri="{BB962C8B-B14F-4D97-AF65-F5344CB8AC3E}">
        <p14:creationId xmlns:p14="http://schemas.microsoft.com/office/powerpoint/2010/main" val="342077581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l="3613" t="15709" r="3733" b="17983"/>
          <a:stretch/>
        </p:blipFill>
        <p:spPr>
          <a:xfrm>
            <a:off x="1187624" y="188640"/>
            <a:ext cx="6969372" cy="6454651"/>
          </a:xfrm>
          <a:prstGeom prst="rect">
            <a:avLst/>
          </a:prstGeom>
          <a:solidFill>
            <a:schemeClr val="tx1"/>
          </a:solidFill>
        </p:spPr>
      </p:pic>
    </p:spTree>
    <p:extLst>
      <p:ext uri="{BB962C8B-B14F-4D97-AF65-F5344CB8AC3E}">
        <p14:creationId xmlns:p14="http://schemas.microsoft.com/office/powerpoint/2010/main" val="509119770"/>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17692"/>
            <a:ext cx="2667000" cy="6463309"/>
          </a:xfrm>
          <a:prstGeom prst="rect">
            <a:avLst/>
          </a:prstGeom>
          <a:noFill/>
        </p:spPr>
        <p:txBody>
          <a:bodyPr wrap="square" rtlCol="0">
            <a:spAutoFit/>
          </a:bodyPr>
          <a:lstStyle/>
          <a:p>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109" charset="0"/>
              </a:rPr>
              <a:t>Data owner </a:t>
            </a:r>
            <a:r>
              <a:rPr lang="en-US" sz="1800" dirty="0" smtClean="0">
                <a:solidFill>
                  <a:prstClr val="white"/>
                </a:solidFill>
                <a:latin typeface="Arial" pitchFamily="-109" charset="0"/>
              </a:rPr>
              <a:t>– organization that produces data to be made available for controlled release</a:t>
            </a:r>
          </a:p>
          <a:p>
            <a:endParaRPr lang="en-US" sz="1800" dirty="0" smtClean="0">
              <a:solidFill>
                <a:prstClr val="white"/>
              </a:solidFill>
              <a:latin typeface="Arial" pitchFamily="-109" charset="0"/>
            </a:endParaRPr>
          </a:p>
          <a:p>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109" charset="0"/>
              </a:rPr>
              <a:t>User </a:t>
            </a:r>
            <a:r>
              <a:rPr lang="en-US" sz="1800" dirty="0" smtClean="0">
                <a:solidFill>
                  <a:prstClr val="white"/>
                </a:solidFill>
                <a:latin typeface="Arial" pitchFamily="-109" charset="0"/>
              </a:rPr>
              <a:t>– human entity that presents queries to the system</a:t>
            </a:r>
          </a:p>
          <a:p>
            <a:endParaRPr lang="en-US" sz="1800" dirty="0" smtClean="0">
              <a:solidFill>
                <a:prstClr val="white"/>
              </a:solidFill>
              <a:latin typeface="Arial" pitchFamily="-109" charset="0"/>
            </a:endParaRPr>
          </a:p>
          <a:p>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109" charset="0"/>
              </a:rPr>
              <a:t>Client </a:t>
            </a:r>
            <a:r>
              <a:rPr lang="en-US" sz="1800" dirty="0" smtClean="0">
                <a:solidFill>
                  <a:prstClr val="white"/>
                </a:solidFill>
                <a:latin typeface="Arial" pitchFamily="-109" charset="0"/>
              </a:rPr>
              <a:t>– frontend that transforms user queries into queries on the encrypted data stored on the server</a:t>
            </a:r>
          </a:p>
          <a:p>
            <a:endParaRPr lang="en-US" sz="1800" dirty="0" smtClean="0">
              <a:solidFill>
                <a:prstClr val="white"/>
              </a:solidFill>
              <a:latin typeface="Arial" pitchFamily="-109" charset="0"/>
            </a:endParaRPr>
          </a:p>
          <a:p>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109" charset="0"/>
              </a:rPr>
              <a:t>Server </a:t>
            </a:r>
            <a:r>
              <a:rPr lang="en-US" sz="1800" dirty="0" smtClean="0">
                <a:solidFill>
                  <a:prstClr val="white"/>
                </a:solidFill>
                <a:latin typeface="Arial" pitchFamily="-109" charset="0"/>
              </a:rPr>
              <a:t>– an organization that receives the encrypted data from a data owner and makes them available for distribution to clients</a:t>
            </a:r>
          </a:p>
        </p:txBody>
      </p:sp>
      <p:pic>
        <p:nvPicPr>
          <p:cNvPr id="2" name="Picture 1" descr="f9.pdf"/>
          <p:cNvPicPr>
            <a:picLocks noChangeAspect="1"/>
          </p:cNvPicPr>
          <p:nvPr/>
        </p:nvPicPr>
        <p:blipFill rotWithShape="1">
          <a:blip r:embed="rId3">
            <a:extLst>
              <a:ext uri="{28A0092B-C50C-407E-A947-70E740481C1C}">
                <a14:useLocalDpi xmlns:a14="http://schemas.microsoft.com/office/drawing/2010/main" val="0"/>
              </a:ext>
            </a:extLst>
          </a:blip>
          <a:srcRect t="21852" b="17778"/>
          <a:stretch/>
        </p:blipFill>
        <p:spPr>
          <a:xfrm>
            <a:off x="3131840" y="1124744"/>
            <a:ext cx="5777891" cy="4514056"/>
          </a:xfrm>
          <a:prstGeom prst="rect">
            <a:avLst/>
          </a:prstGeom>
          <a:solidFill>
            <a:schemeClr val="tx1"/>
          </a:solidFill>
        </p:spPr>
      </p:pic>
    </p:spTree>
    <p:extLst>
      <p:ext uri="{BB962C8B-B14F-4D97-AF65-F5344CB8AC3E}">
        <p14:creationId xmlns:p14="http://schemas.microsoft.com/office/powerpoint/2010/main" val="3284137384"/>
      </p:ext>
    </p:extLst>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91D"/>
                </a:solidFill>
              </a:rPr>
              <a:t>Cloud Security</a:t>
            </a:r>
            <a:endParaRPr lang="en-US" dirty="0">
              <a:solidFill>
                <a:srgbClr val="FFB91D"/>
              </a:solidFill>
            </a:endParaRPr>
          </a:p>
        </p:txBody>
      </p:sp>
      <p:sp>
        <p:nvSpPr>
          <p:cNvPr id="3" name="Content Placeholder 2"/>
          <p:cNvSpPr>
            <a:spLocks noGrp="1"/>
          </p:cNvSpPr>
          <p:nvPr>
            <p:ph idx="1"/>
          </p:nvPr>
        </p:nvSpPr>
        <p:spPr>
          <a:xfrm>
            <a:off x="304800" y="1905000"/>
            <a:ext cx="8382000" cy="4495800"/>
          </a:xfrm>
        </p:spPr>
        <p:txBody>
          <a:bodyPr>
            <a:normAutofit fontScale="92500" lnSpcReduction="10000"/>
          </a:bodyPr>
          <a:lstStyle/>
          <a:p>
            <a:pPr>
              <a:spcBef>
                <a:spcPts val="800"/>
              </a:spcBef>
              <a:buNone/>
            </a:pPr>
            <a:r>
              <a:rPr lang="en-US" sz="2811" dirty="0" smtClean="0">
                <a:effectLst>
                  <a:outerShdw blurRad="38100" dist="38100" dir="2700000" algn="tl">
                    <a:srgbClr val="000000">
                      <a:alpha val="43137"/>
                    </a:srgbClr>
                  </a:outerShdw>
                </a:effectLst>
                <a:ea typeface="+mn-ea"/>
                <a:cs typeface="+mn-cs"/>
              </a:rPr>
              <a:t>NIST SP-800-145 defines cloud computing as:</a:t>
            </a:r>
          </a:p>
          <a:p>
            <a:pPr>
              <a:spcBef>
                <a:spcPts val="800"/>
              </a:spcBef>
              <a:buNone/>
            </a:pPr>
            <a:endParaRPr lang="en-US" dirty="0" smtClean="0"/>
          </a:p>
          <a:p>
            <a:pPr>
              <a:spcBef>
                <a:spcPts val="0"/>
              </a:spcBef>
              <a:buNone/>
            </a:pPr>
            <a:r>
              <a:rPr lang="en-US" dirty="0" smtClean="0"/>
              <a:t>	</a:t>
            </a:r>
            <a:r>
              <a:rPr lang="en-US" sz="2800" dirty="0" smtClean="0">
                <a:effectLst>
                  <a:outerShdw blurRad="38100" dist="38100" dir="2700000" algn="tl">
                    <a:srgbClr val="000000">
                      <a:alpha val="43137"/>
                    </a:srgbClr>
                  </a:outerShdw>
                </a:effectLst>
                <a:ea typeface="+mn-ea"/>
                <a:cs typeface="+mn-cs"/>
              </a:rPr>
              <a:t>“A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This cloud model promotes availability and is composed of five essential characteristics, three service models, and four deployment models.”</a:t>
            </a:r>
            <a:endParaRPr lang="en-US" sz="2800" dirty="0">
              <a:effectLst>
                <a:outerShdw blurRad="38100" dist="38100" dir="2700000" algn="tl">
                  <a:srgbClr val="000000">
                    <a:alpha val="43137"/>
                  </a:srgbClr>
                </a:outerShdw>
              </a:effectLst>
              <a:ea typeface="+mn-ea"/>
              <a:cs typeface="+mn-cs"/>
            </a:endParaRPr>
          </a:p>
        </p:txBody>
      </p:sp>
      <p:pic>
        <p:nvPicPr>
          <p:cNvPr id="5" name="Picture 4"/>
          <p:cNvPicPr>
            <a:picLocks noChangeAspect="1"/>
          </p:cNvPicPr>
          <p:nvPr/>
        </p:nvPicPr>
        <p:blipFill>
          <a:blip r:embed="rId3"/>
          <a:stretch>
            <a:fillRect/>
          </a:stretch>
        </p:blipFill>
        <p:spPr>
          <a:xfrm rot="21218247">
            <a:off x="135577" y="-474023"/>
            <a:ext cx="2590800" cy="2590800"/>
          </a:xfrm>
          <a:prstGeom prst="rect">
            <a:avLst/>
          </a:prstGeom>
        </p:spPr>
      </p:pic>
      <p:pic>
        <p:nvPicPr>
          <p:cNvPr id="6" name="Picture 5"/>
          <p:cNvPicPr>
            <a:picLocks noChangeAspect="1"/>
          </p:cNvPicPr>
          <p:nvPr/>
        </p:nvPicPr>
        <p:blipFill>
          <a:blip r:embed="rId3"/>
          <a:stretch>
            <a:fillRect/>
          </a:stretch>
        </p:blipFill>
        <p:spPr>
          <a:xfrm rot="233858">
            <a:off x="6468142" y="-448343"/>
            <a:ext cx="2590800" cy="2590800"/>
          </a:xfrm>
          <a:prstGeom prst="rect">
            <a:avLst/>
          </a:prstGeom>
          <a:scene3d>
            <a:camera prst="orthographicFront">
              <a:rot lat="0" lon="10799999" rev="0"/>
            </a:camera>
            <a:lightRig rig="threePt" dir="t"/>
          </a:scene3d>
        </p:spPr>
      </p:pic>
      <p:pic>
        <p:nvPicPr>
          <p:cNvPr id="7" name="Picture 6"/>
          <p:cNvPicPr>
            <a:picLocks noChangeAspect="1"/>
          </p:cNvPicPr>
          <p:nvPr/>
        </p:nvPicPr>
        <p:blipFill>
          <a:blip r:embed="rId4"/>
          <a:stretch>
            <a:fillRect/>
          </a:stretch>
        </p:blipFill>
        <p:spPr>
          <a:xfrm>
            <a:off x="7239000" y="228600"/>
            <a:ext cx="774095" cy="1143000"/>
          </a:xfrm>
          <a:prstGeom prst="rect">
            <a:avLst/>
          </a:prstGeom>
        </p:spPr>
      </p:pic>
    </p:spTree>
    <p:extLst>
      <p:ext uri="{BB962C8B-B14F-4D97-AF65-F5344CB8AC3E}">
        <p14:creationId xmlns:p14="http://schemas.microsoft.com/office/powerpoint/2010/main" val="269133548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1.pdf"/>
          <p:cNvPicPr>
            <a:picLocks noChangeAspect="1"/>
          </p:cNvPicPr>
          <p:nvPr/>
        </p:nvPicPr>
        <p:blipFill rotWithShape="1">
          <a:blip r:embed="rId3">
            <a:extLst>
              <a:ext uri="{28A0092B-C50C-407E-A947-70E740481C1C}">
                <a14:useLocalDpi xmlns:a14="http://schemas.microsoft.com/office/drawing/2010/main" val="0"/>
              </a:ext>
            </a:extLst>
          </a:blip>
          <a:srcRect t="22223" b="10370"/>
          <a:stretch/>
        </p:blipFill>
        <p:spPr>
          <a:xfrm>
            <a:off x="971600" y="260648"/>
            <a:ext cx="7264104" cy="6336704"/>
          </a:xfrm>
          <a:prstGeom prst="rect">
            <a:avLst/>
          </a:prstGeom>
          <a:solidFill>
            <a:schemeClr val="tx1"/>
          </a:solidFill>
        </p:spPr>
      </p:pic>
    </p:spTree>
    <p:extLst>
      <p:ext uri="{BB962C8B-B14F-4D97-AF65-F5344CB8AC3E}">
        <p14:creationId xmlns:p14="http://schemas.microsoft.com/office/powerpoint/2010/main" val="4174209970"/>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12.pdf"/>
          <p:cNvPicPr>
            <a:picLocks noChangeAspect="1"/>
          </p:cNvPicPr>
          <p:nvPr/>
        </p:nvPicPr>
        <p:blipFill>
          <a:blip r:embed="rId3"/>
          <a:srcRect t="1818" b="23636"/>
          <a:stretch>
            <a:fillRect/>
          </a:stretch>
        </p:blipFill>
        <p:spPr>
          <a:xfrm>
            <a:off x="1447800" y="152400"/>
            <a:ext cx="6748876" cy="6510653"/>
          </a:xfrm>
          <a:prstGeom prst="rect">
            <a:avLst/>
          </a:prstGeom>
          <a:solidFill>
            <a:schemeClr val="tx1"/>
          </a:solidFill>
        </p:spPr>
      </p:pic>
    </p:spTree>
    <p:extLst>
      <p:ext uri="{BB962C8B-B14F-4D97-AF65-F5344CB8AC3E}">
        <p14:creationId xmlns:p14="http://schemas.microsoft.com/office/powerpoint/2010/main" val="220175325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96752"/>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NIST Deployment Models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5910404"/>
              </p:ext>
            </p:extLst>
          </p:nvPr>
        </p:nvGraphicFramePr>
        <p:xfrm>
          <a:off x="-304800" y="914400"/>
          <a:ext cx="10515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007853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3.pdf"/>
          <p:cNvPicPr>
            <a:picLocks noChangeAspect="1"/>
          </p:cNvPicPr>
          <p:nvPr/>
        </p:nvPicPr>
        <p:blipFill rotWithShape="1">
          <a:blip r:embed="rId3">
            <a:extLst>
              <a:ext uri="{28A0092B-C50C-407E-A947-70E740481C1C}">
                <a14:useLocalDpi xmlns:a14="http://schemas.microsoft.com/office/drawing/2010/main" val="0"/>
              </a:ext>
            </a:extLst>
          </a:blip>
          <a:srcRect t="3704" r="3900" b="10370"/>
          <a:stretch/>
        </p:blipFill>
        <p:spPr>
          <a:xfrm>
            <a:off x="2051720" y="260648"/>
            <a:ext cx="5534620" cy="6404149"/>
          </a:xfrm>
          <a:prstGeom prst="rect">
            <a:avLst/>
          </a:prstGeom>
          <a:solidFill>
            <a:schemeClr val="tx1"/>
          </a:solidFill>
        </p:spPr>
      </p:pic>
    </p:spTree>
    <p:extLst>
      <p:ext uri="{BB962C8B-B14F-4D97-AF65-F5344CB8AC3E}">
        <p14:creationId xmlns:p14="http://schemas.microsoft.com/office/powerpoint/2010/main" val="3388964553"/>
      </p:ext>
    </p:extLst>
  </p:cSld>
  <p:clrMapOvr>
    <a:masterClrMapping/>
  </p:clrMapOvr>
  <p:transition spd="slow">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Cloud Computing Reference Architecture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611560" y="1988840"/>
            <a:ext cx="7992888" cy="4525963"/>
          </a:xfrm>
        </p:spPr>
        <p:txBody>
          <a:bodyPr>
            <a:normAutofit fontScale="92500" lnSpcReduction="10000"/>
          </a:bodyPr>
          <a:lstStyle/>
          <a:p>
            <a:r>
              <a:rPr lang="en-US" dirty="0" smtClean="0"/>
              <a:t>NIST SP 500-292 establishes a reference architecture described as follows:</a:t>
            </a:r>
          </a:p>
          <a:p>
            <a:endParaRPr lang="en-US" dirty="0"/>
          </a:p>
          <a:p>
            <a:pPr marL="0" indent="0">
              <a:buNone/>
            </a:pPr>
            <a:r>
              <a:rPr lang="en-US" dirty="0" smtClean="0"/>
              <a:t>“The </a:t>
            </a:r>
            <a:r>
              <a:rPr lang="en-US" dirty="0"/>
              <a:t>NIST cloud computing reference architecture focuses on the </a:t>
            </a:r>
            <a:r>
              <a:rPr lang="en-US" dirty="0" smtClean="0"/>
              <a:t>requirements of ‘what’ </a:t>
            </a:r>
            <a:r>
              <a:rPr lang="en-US" dirty="0"/>
              <a:t>cloud services provide, not a</a:t>
            </a:r>
            <a:r>
              <a:rPr lang="en-US" dirty="0" smtClean="0"/>
              <a:t> ‘how to’ </a:t>
            </a:r>
            <a:r>
              <a:rPr lang="en-US" dirty="0"/>
              <a:t>design solution and </a:t>
            </a:r>
            <a:r>
              <a:rPr lang="en-US" dirty="0" smtClean="0"/>
              <a:t>implementation. The </a:t>
            </a:r>
            <a:r>
              <a:rPr lang="en-US" dirty="0"/>
              <a:t>reference architecture is intended to facilitate the understanding </a:t>
            </a:r>
            <a:r>
              <a:rPr lang="en-US" dirty="0" smtClean="0"/>
              <a:t>of the </a:t>
            </a:r>
            <a:r>
              <a:rPr lang="en-US" dirty="0"/>
              <a:t>operational intricacies in cloud computing. It does not represent the </a:t>
            </a:r>
            <a:r>
              <a:rPr lang="en-US" dirty="0" smtClean="0"/>
              <a:t>system architecture </a:t>
            </a:r>
            <a:r>
              <a:rPr lang="en-US" dirty="0"/>
              <a:t>of a specific cloud computing system; instead it is a tool for describing</a:t>
            </a:r>
            <a:r>
              <a:rPr lang="en-US" dirty="0" smtClean="0"/>
              <a:t>, discussing</a:t>
            </a:r>
            <a:r>
              <a:rPr lang="en-US" dirty="0"/>
              <a:t>, and developing a system-specific architecture using a </a:t>
            </a:r>
            <a:r>
              <a:rPr lang="en-US" dirty="0" smtClean="0"/>
              <a:t>common framework </a:t>
            </a:r>
            <a:r>
              <a:rPr lang="en-US" dirty="0"/>
              <a:t>of reference</a:t>
            </a:r>
            <a:r>
              <a:rPr lang="en-US" dirty="0" smtClean="0"/>
              <a:t>.”</a:t>
            </a:r>
            <a:endParaRPr lang="en-US" dirty="0"/>
          </a:p>
        </p:txBody>
      </p:sp>
    </p:spTree>
    <p:extLst>
      <p:ext uri="{BB962C8B-B14F-4D97-AF65-F5344CB8AC3E}">
        <p14:creationId xmlns:p14="http://schemas.microsoft.com/office/powerpoint/2010/main" val="367859067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Objectives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a:bodyPr>
          <a:lstStyle/>
          <a:p>
            <a:pPr>
              <a:buClr>
                <a:schemeClr val="accent1"/>
              </a:buClr>
            </a:pPr>
            <a:r>
              <a:rPr lang="en-US" dirty="0" smtClean="0"/>
              <a:t>NIST developed the reference architecture with the following objectives in mind:</a:t>
            </a:r>
          </a:p>
          <a:p>
            <a:endParaRPr lang="en-US" dirty="0"/>
          </a:p>
          <a:p>
            <a:pPr lvl="1">
              <a:lnSpc>
                <a:spcPct val="150000"/>
              </a:lnSpc>
              <a:spcBef>
                <a:spcPts val="984"/>
              </a:spcBef>
              <a:buClr>
                <a:schemeClr val="accent5"/>
              </a:buClr>
            </a:pPr>
            <a:r>
              <a:rPr lang="en-US" sz="1800" dirty="0" smtClean="0"/>
              <a:t>To illustrate and understand the various cloud services in the context of an overall cloud computing conceptual model</a:t>
            </a:r>
          </a:p>
          <a:p>
            <a:pPr lvl="1">
              <a:lnSpc>
                <a:spcPct val="150000"/>
              </a:lnSpc>
              <a:spcBef>
                <a:spcPts val="984"/>
              </a:spcBef>
              <a:buClr>
                <a:schemeClr val="accent5"/>
              </a:buClr>
            </a:pPr>
            <a:r>
              <a:rPr lang="en-US" sz="1800" dirty="0" smtClean="0"/>
              <a:t>To provide a technical reference for consumers to understand, discuss, categorize, and compare cloud services</a:t>
            </a:r>
          </a:p>
          <a:p>
            <a:pPr lvl="1">
              <a:lnSpc>
                <a:spcPct val="150000"/>
              </a:lnSpc>
              <a:spcBef>
                <a:spcPts val="984"/>
              </a:spcBef>
              <a:buClr>
                <a:schemeClr val="accent5"/>
              </a:buClr>
            </a:pPr>
            <a:r>
              <a:rPr lang="en-US" sz="1800" dirty="0" smtClean="0"/>
              <a:t>To facilitate the analysis of candidate standards for security, interoperability, and portability and reference implementations</a:t>
            </a:r>
            <a:endParaRPr lang="en-US" sz="1800" dirty="0"/>
          </a:p>
        </p:txBody>
      </p:sp>
    </p:spTree>
    <p:extLst>
      <p:ext uri="{BB962C8B-B14F-4D97-AF65-F5344CB8AC3E}">
        <p14:creationId xmlns:p14="http://schemas.microsoft.com/office/powerpoint/2010/main" val="343950538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4.pdf"/>
          <p:cNvPicPr>
            <a:picLocks noChangeAspect="1"/>
          </p:cNvPicPr>
          <p:nvPr/>
        </p:nvPicPr>
        <p:blipFill rotWithShape="1">
          <a:blip r:embed="rId3">
            <a:extLst>
              <a:ext uri="{28A0092B-C50C-407E-A947-70E740481C1C}">
                <a14:useLocalDpi xmlns:a14="http://schemas.microsoft.com/office/drawing/2010/main" val="0"/>
              </a:ext>
            </a:extLst>
          </a:blip>
          <a:srcRect t="27222" b="16666"/>
          <a:stretch/>
        </p:blipFill>
        <p:spPr>
          <a:xfrm>
            <a:off x="179512" y="260648"/>
            <a:ext cx="8699664" cy="6317207"/>
          </a:xfrm>
          <a:prstGeom prst="rect">
            <a:avLst/>
          </a:prstGeom>
          <a:solidFill>
            <a:schemeClr val="tx1"/>
          </a:solidFill>
        </p:spPr>
      </p:pic>
    </p:spTree>
    <p:extLst>
      <p:ext uri="{BB962C8B-B14F-4D97-AF65-F5344CB8AC3E}">
        <p14:creationId xmlns:p14="http://schemas.microsoft.com/office/powerpoint/2010/main" val="43103885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91D"/>
                </a:solidFill>
              </a:rPr>
              <a:t>Cloud Security Risks</a:t>
            </a:r>
            <a:endParaRPr lang="en-US" dirty="0">
              <a:solidFill>
                <a:srgbClr val="FFB91D"/>
              </a:solidFill>
            </a:endParaRPr>
          </a:p>
        </p:txBody>
      </p:sp>
      <p:sp>
        <p:nvSpPr>
          <p:cNvPr id="3" name="Content Placeholder 2"/>
          <p:cNvSpPr>
            <a:spLocks noGrp="1"/>
          </p:cNvSpPr>
          <p:nvPr>
            <p:ph idx="1"/>
          </p:nvPr>
        </p:nvSpPr>
        <p:spPr>
          <a:xfrm>
            <a:off x="457200" y="1905000"/>
            <a:ext cx="8229600" cy="1524000"/>
          </a:xfrm>
        </p:spPr>
        <p:txBody>
          <a:bodyPr>
            <a:normAutofit/>
          </a:bodyPr>
          <a:lstStyle/>
          <a:p>
            <a:pPr>
              <a:buNone/>
            </a:pPr>
            <a:r>
              <a:rPr lang="en-US" dirty="0" smtClean="0"/>
              <a:t>The Cloud Security Alliance lists the following as the top cloud specific security threats:</a:t>
            </a:r>
          </a:p>
        </p:txBody>
      </p:sp>
      <p:graphicFrame>
        <p:nvGraphicFramePr>
          <p:cNvPr id="4" name="Diagram 3"/>
          <p:cNvGraphicFramePr/>
          <p:nvPr>
            <p:extLst>
              <p:ext uri="{D42A27DB-BD31-4B8C-83A1-F6EECF244321}">
                <p14:modId xmlns:p14="http://schemas.microsoft.com/office/powerpoint/2010/main" val="2133707384"/>
              </p:ext>
            </p:extLst>
          </p:nvPr>
        </p:nvGraphicFramePr>
        <p:xfrm>
          <a:off x="1600200" y="279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alphaModFix amt="55000"/>
            <a:lum bright="23000" contrast="-35000"/>
          </a:blip>
          <a:srcRect t="20000" r="-2500" b="22500"/>
          <a:stretch>
            <a:fillRect/>
          </a:stretch>
        </p:blipFill>
        <p:spPr>
          <a:xfrm rot="20960416">
            <a:off x="84772" y="171773"/>
            <a:ext cx="1959818" cy="1099413"/>
          </a:xfrm>
          <a:prstGeom prst="rect">
            <a:avLst/>
          </a:prstGeom>
        </p:spPr>
      </p:pic>
      <p:pic>
        <p:nvPicPr>
          <p:cNvPr id="8" name="Picture 7"/>
          <p:cNvPicPr>
            <a:picLocks noChangeAspect="1"/>
          </p:cNvPicPr>
          <p:nvPr/>
        </p:nvPicPr>
        <p:blipFill>
          <a:blip r:embed="rId8">
            <a:alphaModFix amt="55000"/>
            <a:lum bright="23000" contrast="-35000"/>
          </a:blip>
          <a:srcRect t="20000" r="-2500" b="22500"/>
          <a:stretch>
            <a:fillRect/>
          </a:stretch>
        </p:blipFill>
        <p:spPr>
          <a:xfrm rot="1184187">
            <a:off x="7290869" y="298618"/>
            <a:ext cx="1959818" cy="1099413"/>
          </a:xfrm>
          <a:prstGeom prst="rect">
            <a:avLst/>
          </a:prstGeom>
        </p:spPr>
      </p:pic>
    </p:spTree>
    <p:extLst>
      <p:ext uri="{BB962C8B-B14F-4D97-AF65-F5344CB8AC3E}">
        <p14:creationId xmlns:p14="http://schemas.microsoft.com/office/powerpoint/2010/main" val="376951518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152400"/>
            <a:ext cx="8229600" cy="1600200"/>
          </a:xfrm>
        </p:spPr>
        <p:txBody>
          <a:bodyPr/>
          <a:lstStyle/>
          <a:p>
            <a:pPr eaLnBrk="1" fontAlgn="auto" hangingPunct="1">
              <a:spcAft>
                <a:spcPts val="0"/>
              </a:spcAft>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ea typeface="+mj-ea"/>
                <a:cs typeface="+mj-cs"/>
              </a:rPr>
              <a:t>Relational Databases</a:t>
            </a:r>
          </a:p>
        </p:txBody>
      </p:sp>
      <p:sp>
        <p:nvSpPr>
          <p:cNvPr id="208899" name="Rectangle 3"/>
          <p:cNvSpPr>
            <a:spLocks noGrp="1" noChangeArrowheads="1"/>
          </p:cNvSpPr>
          <p:nvPr>
            <p:ph idx="1"/>
          </p:nvPr>
        </p:nvSpPr>
        <p:spPr>
          <a:xfrm>
            <a:off x="457200" y="1752600"/>
            <a:ext cx="8229600" cy="4525963"/>
          </a:xfrm>
        </p:spPr>
        <p:txBody>
          <a:bodyPr wrap="square" numCol="1" anchor="t" anchorCtr="0" compatLnSpc="1">
            <a:prstTxWarp prst="textNoShape">
              <a:avLst/>
            </a:prstTxWarp>
          </a:bodyPr>
          <a:lstStyle/>
          <a:p>
            <a:pPr eaLnBrk="1" hangingPunct="1">
              <a:lnSpc>
                <a:spcPct val="90000"/>
              </a:lnSpc>
              <a:buClr>
                <a:schemeClr val="accent1"/>
              </a:buClr>
              <a:buSzPct val="70000"/>
              <a:buFont typeface="Wingdings" pitchFamily="-110" charset="2"/>
              <a:buChar char=""/>
              <a:defRPr/>
            </a:pPr>
            <a:r>
              <a:rPr lang="en-US" dirty="0"/>
              <a:t>T</a:t>
            </a:r>
            <a:r>
              <a:rPr lang="en-US" dirty="0" smtClean="0"/>
              <a:t>able of data consisting of rows and columns</a:t>
            </a:r>
          </a:p>
          <a:p>
            <a:pPr lvl="1" eaLnBrk="1" hangingPunct="1">
              <a:lnSpc>
                <a:spcPct val="90000"/>
              </a:lnSpc>
              <a:buSzPct val="70000"/>
              <a:buFont typeface="Wingdings" pitchFamily="-110" charset="2"/>
              <a:buChar char=""/>
              <a:defRPr/>
            </a:pPr>
            <a:r>
              <a:rPr lang="en-US" dirty="0"/>
              <a:t>E</a:t>
            </a:r>
            <a:r>
              <a:rPr lang="en-US" dirty="0" smtClean="0"/>
              <a:t>ach column holds a particular type of data</a:t>
            </a:r>
          </a:p>
          <a:p>
            <a:pPr lvl="1" eaLnBrk="1" hangingPunct="1">
              <a:lnSpc>
                <a:spcPct val="90000"/>
              </a:lnSpc>
              <a:buSzPct val="70000"/>
              <a:buFont typeface="Wingdings" pitchFamily="-110" charset="2"/>
              <a:buChar char=""/>
              <a:defRPr/>
            </a:pPr>
            <a:r>
              <a:rPr lang="en-US" dirty="0"/>
              <a:t>E</a:t>
            </a:r>
            <a:r>
              <a:rPr lang="en-US" dirty="0" smtClean="0"/>
              <a:t>ach row contains a specific value for each column</a:t>
            </a:r>
          </a:p>
          <a:p>
            <a:pPr lvl="1" eaLnBrk="1" hangingPunct="1">
              <a:lnSpc>
                <a:spcPct val="90000"/>
              </a:lnSpc>
              <a:buSzPct val="70000"/>
              <a:buFont typeface="Wingdings" pitchFamily="-110" charset="2"/>
              <a:buChar char=""/>
              <a:defRPr/>
            </a:pPr>
            <a:r>
              <a:rPr lang="en-US" dirty="0"/>
              <a:t>I</a:t>
            </a:r>
            <a:r>
              <a:rPr lang="en-US" dirty="0" smtClean="0"/>
              <a:t>deally has one column where all values are unique, forming an identifier/key for that row</a:t>
            </a:r>
          </a:p>
          <a:p>
            <a:pPr lvl="1" eaLnBrk="1" hangingPunct="1">
              <a:lnSpc>
                <a:spcPct val="90000"/>
              </a:lnSpc>
              <a:buClr>
                <a:schemeClr val="accent2"/>
              </a:buClr>
              <a:buSzPct val="70000"/>
              <a:buFont typeface="Wingdings" pitchFamily="-110" charset="2"/>
              <a:buChar char=""/>
              <a:defRPr/>
            </a:pPr>
            <a:endParaRPr lang="en-US" dirty="0" smtClean="0"/>
          </a:p>
          <a:p>
            <a:pPr eaLnBrk="1" hangingPunct="1">
              <a:lnSpc>
                <a:spcPct val="90000"/>
              </a:lnSpc>
              <a:buClr>
                <a:schemeClr val="accent1"/>
              </a:buClr>
              <a:buSzPct val="70000"/>
              <a:buFont typeface="Wingdings" pitchFamily="-110" charset="2"/>
              <a:buChar char=""/>
              <a:defRPr/>
            </a:pPr>
            <a:r>
              <a:rPr lang="en-US" dirty="0"/>
              <a:t>E</a:t>
            </a:r>
            <a:r>
              <a:rPr lang="en-US" dirty="0" smtClean="0"/>
              <a:t>nables the creation of multiple tables linked together by a unique identifier that is present in all tables</a:t>
            </a:r>
          </a:p>
          <a:p>
            <a:pPr eaLnBrk="1" hangingPunct="1">
              <a:lnSpc>
                <a:spcPct val="90000"/>
              </a:lnSpc>
              <a:buClr>
                <a:schemeClr val="accent1"/>
              </a:buClr>
              <a:buSzPct val="70000"/>
              <a:buFont typeface="Wingdings" pitchFamily="-110" charset="2"/>
              <a:buChar char=""/>
              <a:defRPr/>
            </a:pPr>
            <a:endParaRPr lang="en-US" dirty="0" smtClean="0"/>
          </a:p>
          <a:p>
            <a:pPr eaLnBrk="1" hangingPunct="1">
              <a:lnSpc>
                <a:spcPct val="90000"/>
              </a:lnSpc>
              <a:buClr>
                <a:schemeClr val="accent1"/>
              </a:buClr>
              <a:buSzPct val="70000"/>
              <a:buFont typeface="Wingdings" pitchFamily="-110" charset="2"/>
              <a:buChar char=""/>
              <a:defRPr/>
            </a:pPr>
            <a:r>
              <a:rPr lang="en-US" dirty="0"/>
              <a:t>U</a:t>
            </a:r>
            <a:r>
              <a:rPr lang="en-US" dirty="0" smtClean="0"/>
              <a:t>se a relational query language to access the database</a:t>
            </a:r>
          </a:p>
          <a:p>
            <a:pPr lvl="1">
              <a:lnSpc>
                <a:spcPct val="90000"/>
              </a:lnSpc>
              <a:buSzPct val="70000"/>
              <a:buFont typeface="Wingdings" pitchFamily="-110" charset="2"/>
              <a:buChar char=""/>
              <a:defRPr/>
            </a:pPr>
            <a:r>
              <a:rPr lang="en-US" dirty="0"/>
              <a:t>Allows the user to request data that fit a given set of criteria</a:t>
            </a:r>
          </a:p>
        </p:txBody>
      </p:sp>
    </p:spTree>
    <p:extLst>
      <p:ext uri="{BB962C8B-B14F-4D97-AF65-F5344CB8AC3E}">
        <p14:creationId xmlns:p14="http://schemas.microsoft.com/office/powerpoint/2010/main" val="413874147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2596918958"/>
              </p:ext>
            </p:extLst>
          </p:nvPr>
        </p:nvGraphicFramePr>
        <p:xfrm>
          <a:off x="107504" y="188640"/>
          <a:ext cx="4320479" cy="6552728"/>
        </p:xfrm>
        <a:graphic>
          <a:graphicData uri="http://schemas.openxmlformats.org/presentationml/2006/ole">
            <mc:AlternateContent xmlns:mc="http://schemas.openxmlformats.org/markup-compatibility/2006">
              <mc:Choice xmlns:v="urn:schemas-microsoft-com:vml" Requires="v">
                <p:oleObj spid="_x0000_s4099" name="Document" r:id="rId4" imgW="6121175" imgH="7708616" progId="Word.Document.12">
                  <p:embed/>
                </p:oleObj>
              </mc:Choice>
              <mc:Fallback>
                <p:oleObj name="Document" r:id="rId4" imgW="6121175" imgH="7708616"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8640"/>
                        <a:ext cx="4320479" cy="6552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p:cNvPicPr>
            <a:picLocks noChangeAspect="1"/>
          </p:cNvPicPr>
          <p:nvPr/>
        </p:nvPicPr>
        <p:blipFill>
          <a:blip r:embed="rId6"/>
          <a:stretch>
            <a:fillRect/>
          </a:stretch>
        </p:blipFill>
        <p:spPr>
          <a:xfrm>
            <a:off x="4446403" y="692696"/>
            <a:ext cx="4697597" cy="4536504"/>
          </a:xfrm>
          <a:prstGeom prst="rect">
            <a:avLst/>
          </a:prstGeom>
        </p:spPr>
      </p:pic>
      <p:sp useBgFill="1">
        <p:nvSpPr>
          <p:cNvPr id="16" name="TextBox 15"/>
          <p:cNvSpPr txBox="1"/>
          <p:nvPr/>
        </p:nvSpPr>
        <p:spPr>
          <a:xfrm>
            <a:off x="0" y="0"/>
            <a:ext cx="9144000" cy="677108"/>
          </a:xfrm>
          <a:prstGeom prst="rect">
            <a:avLst/>
          </a:prstGeom>
        </p:spPr>
        <p:txBody>
          <a:bodyPr wrap="square" rtlCol="0">
            <a:spAutoFit/>
          </a:bodyPr>
          <a:lstStyle/>
          <a:p>
            <a:r>
              <a:rPr lang="en-US" sz="2000" dirty="0" smtClean="0">
                <a:solidFill>
                  <a:prstClr val="white"/>
                </a:solidFill>
                <a:latin typeface="Arial" pitchFamily="-109" charset="0"/>
              </a:rPr>
              <a:t>	Table 5.4</a:t>
            </a:r>
            <a:r>
              <a:rPr lang="en-US" sz="1800" dirty="0" smtClean="0">
                <a:solidFill>
                  <a:prstClr val="white"/>
                </a:solidFill>
                <a:latin typeface="Arial" pitchFamily="-109" charset="0"/>
              </a:rPr>
              <a:t>   	NIST Guidelines on Cloud Security and Privacy                     			Issues and Recommendations</a:t>
            </a:r>
            <a:endParaRPr lang="en-US" sz="1800" dirty="0">
              <a:solidFill>
                <a:prstClr val="white"/>
              </a:solidFill>
              <a:latin typeface="Arial" pitchFamily="-109" charset="0"/>
            </a:endParaRPr>
          </a:p>
        </p:txBody>
      </p:sp>
      <p:sp>
        <p:nvSpPr>
          <p:cNvPr id="17" name="TextBox 16"/>
          <p:cNvSpPr txBox="1"/>
          <p:nvPr/>
        </p:nvSpPr>
        <p:spPr>
          <a:xfrm>
            <a:off x="4860032" y="5589240"/>
            <a:ext cx="4009068" cy="646331"/>
          </a:xfrm>
          <a:prstGeom prst="rect">
            <a:avLst/>
          </a:prstGeom>
          <a:noFill/>
        </p:spPr>
        <p:txBody>
          <a:bodyPr wrap="none" rtlCol="0">
            <a:spAutoFit/>
          </a:bodyPr>
          <a:lstStyle/>
          <a:p>
            <a:r>
              <a:rPr lang="en-US" sz="1800" dirty="0" smtClean="0">
                <a:solidFill>
                  <a:prstClr val="white"/>
                </a:solidFill>
                <a:latin typeface="Arial" pitchFamily="-109" charset="0"/>
              </a:rPr>
              <a:t>(This table can be found on page 190</a:t>
            </a:r>
          </a:p>
          <a:p>
            <a:r>
              <a:rPr lang="en-US" sz="1800" dirty="0" smtClean="0">
                <a:solidFill>
                  <a:prstClr val="white"/>
                </a:solidFill>
                <a:latin typeface="Arial" pitchFamily="-109" charset="0"/>
              </a:rPr>
              <a:t>  in the textbook.)</a:t>
            </a:r>
            <a:endParaRPr lang="en-US" sz="1800" dirty="0">
              <a:solidFill>
                <a:prstClr val="white"/>
              </a:solidFill>
              <a:latin typeface="Arial" pitchFamily="-109" charset="0"/>
            </a:endParaRPr>
          </a:p>
        </p:txBody>
      </p:sp>
    </p:spTree>
    <p:extLst>
      <p:ext uri="{BB962C8B-B14F-4D97-AF65-F5344CB8AC3E}">
        <p14:creationId xmlns:p14="http://schemas.microsoft.com/office/powerpoint/2010/main" val="2575115284"/>
      </p:ext>
    </p:extLst>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91D"/>
                </a:solidFill>
              </a:rPr>
              <a:t>Data Protection in the Cloud</a:t>
            </a:r>
            <a:endParaRPr lang="en-US" dirty="0">
              <a:solidFill>
                <a:srgbClr val="FFB91D"/>
              </a:solidFill>
            </a:endParaRPr>
          </a:p>
        </p:txBody>
      </p:sp>
      <p:graphicFrame>
        <p:nvGraphicFramePr>
          <p:cNvPr id="44" name="Content Placeholder 43"/>
          <p:cNvGraphicFramePr>
            <a:graphicFrameLocks noGrp="1"/>
          </p:cNvGraphicFramePr>
          <p:nvPr>
            <p:ph idx="1"/>
            <p:extLst>
              <p:ext uri="{D42A27DB-BD31-4B8C-83A1-F6EECF244321}">
                <p14:modId xmlns:p14="http://schemas.microsoft.com/office/powerpoint/2010/main" val="1286227003"/>
              </p:ext>
            </p:extLst>
          </p:nvPr>
        </p:nvGraphicFramePr>
        <p:xfrm>
          <a:off x="457200" y="2057400"/>
          <a:ext cx="838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11148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Cloud Security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Service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2286000"/>
            <a:ext cx="8229600" cy="3840163"/>
          </a:xfrm>
        </p:spPr>
        <p:txBody>
          <a:bodyPr/>
          <a:lstStyle/>
          <a:p>
            <a:pPr>
              <a:buClr>
                <a:schemeClr val="accent2"/>
              </a:buClr>
              <a:buSzPct val="180000"/>
            </a:pPr>
            <a:r>
              <a:rPr lang="en-US" dirty="0" err="1" smtClean="0"/>
              <a:t>SecaaS</a:t>
            </a:r>
            <a:endParaRPr lang="en-US" dirty="0" smtClean="0"/>
          </a:p>
          <a:p>
            <a:pPr>
              <a:buClr>
                <a:schemeClr val="accent2"/>
              </a:buClr>
              <a:buSzPct val="180000"/>
            </a:pPr>
            <a:r>
              <a:rPr lang="en-US" dirty="0" smtClean="0"/>
              <a:t>Is a segment of the </a:t>
            </a:r>
            <a:r>
              <a:rPr lang="en-US" dirty="0" err="1" smtClean="0"/>
              <a:t>SaaS</a:t>
            </a:r>
            <a:r>
              <a:rPr lang="en-US" dirty="0" smtClean="0"/>
              <a:t> offering of a CP</a:t>
            </a:r>
          </a:p>
          <a:p>
            <a:pPr>
              <a:buClr>
                <a:schemeClr val="accent2"/>
              </a:buClr>
              <a:buSzPct val="180000"/>
            </a:pPr>
            <a:r>
              <a:rPr lang="en-US" dirty="0" smtClean="0"/>
              <a:t>Defined by The Cloud Security Alliance as the provision of security applications and services via the cloud either to cloud-based infrastructure and software or from the cloud to the customers’ on-premise systems</a:t>
            </a:r>
          </a:p>
          <a:p>
            <a:endParaRPr lang="en-US" dirty="0"/>
          </a:p>
        </p:txBody>
      </p:sp>
    </p:spTree>
    <p:extLst>
      <p:ext uri="{BB962C8B-B14F-4D97-AF65-F5344CB8AC3E}">
        <p14:creationId xmlns:p14="http://schemas.microsoft.com/office/powerpoint/2010/main" val="63943553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5.pdf"/>
          <p:cNvPicPr>
            <a:picLocks noChangeAspect="1"/>
          </p:cNvPicPr>
          <p:nvPr/>
        </p:nvPicPr>
        <p:blipFill rotWithShape="1">
          <a:blip r:embed="rId3">
            <a:extLst>
              <a:ext uri="{28A0092B-C50C-407E-A947-70E740481C1C}">
                <a14:useLocalDpi xmlns:a14="http://schemas.microsoft.com/office/drawing/2010/main" val="0"/>
              </a:ext>
            </a:extLst>
          </a:blip>
          <a:srcRect t="11481" b="5000"/>
          <a:stretch/>
        </p:blipFill>
        <p:spPr>
          <a:xfrm>
            <a:off x="1475656" y="0"/>
            <a:ext cx="6335144" cy="6847199"/>
          </a:xfrm>
          <a:prstGeom prst="rect">
            <a:avLst/>
          </a:prstGeom>
          <a:solidFill>
            <a:schemeClr val="tx1"/>
          </a:solidFill>
        </p:spPr>
      </p:pic>
    </p:spTree>
    <p:extLst>
      <p:ext uri="{BB962C8B-B14F-4D97-AF65-F5344CB8AC3E}">
        <p14:creationId xmlns:p14="http://schemas.microsoft.com/office/powerpoint/2010/main" val="2308782402"/>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4"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652120" y="1484784"/>
            <a:ext cx="3240360" cy="5373216"/>
          </a:xfrm>
        </p:spPr>
        <p:txBody>
          <a:bodyPr>
            <a:normAutofit fontScale="85000" lnSpcReduction="10000"/>
          </a:bodyPr>
          <a:lstStyle/>
          <a:p>
            <a:pPr marL="342900" lvl="1" indent="-342900">
              <a:buFont typeface="Arial" pitchFamily="34" charset="0"/>
              <a:buChar char="•"/>
            </a:pPr>
            <a:r>
              <a:rPr lang="en-AU" sz="2400" dirty="0" smtClean="0"/>
              <a:t>Database access control</a:t>
            </a:r>
          </a:p>
          <a:p>
            <a:pPr lvl="1"/>
            <a:r>
              <a:rPr lang="en-AU" sz="1700" dirty="0"/>
              <a:t>SQL-based access </a:t>
            </a:r>
            <a:r>
              <a:rPr lang="en-AU" sz="1700" dirty="0" smtClean="0"/>
              <a:t>definition</a:t>
            </a:r>
          </a:p>
          <a:p>
            <a:pPr lvl="1"/>
            <a:r>
              <a:rPr lang="en-AU" sz="1700" dirty="0" smtClean="0"/>
              <a:t>Cascading authorizations</a:t>
            </a:r>
          </a:p>
          <a:p>
            <a:pPr lvl="1"/>
            <a:r>
              <a:rPr lang="en-AU" sz="1700" dirty="0" smtClean="0"/>
              <a:t>Role-based access control</a:t>
            </a:r>
            <a:endParaRPr lang="en-AU" sz="1700" dirty="0"/>
          </a:p>
          <a:p>
            <a:pPr marL="342900" lvl="1" indent="-342900">
              <a:buFont typeface="Arial" pitchFamily="34" charset="0"/>
              <a:buChar char="•"/>
            </a:pPr>
            <a:r>
              <a:rPr lang="en-AU" sz="2400" dirty="0" smtClean="0"/>
              <a:t>Database encryption</a:t>
            </a:r>
          </a:p>
          <a:p>
            <a:pPr marL="342900" lvl="1" indent="-342900">
              <a:buFont typeface="Arial" pitchFamily="34" charset="0"/>
              <a:buChar char="•"/>
            </a:pPr>
            <a:r>
              <a:rPr lang="en-AU" sz="2400" dirty="0" smtClean="0"/>
              <a:t>Cloud computing</a:t>
            </a:r>
          </a:p>
          <a:p>
            <a:pPr lvl="1"/>
            <a:r>
              <a:rPr lang="en-AU" dirty="0"/>
              <a:t>Cloud computing elements</a:t>
            </a:r>
          </a:p>
          <a:p>
            <a:pPr lvl="1"/>
            <a:r>
              <a:rPr lang="en-AU" dirty="0"/>
              <a:t>Cloud computing reference architecture</a:t>
            </a:r>
          </a:p>
          <a:p>
            <a:pPr marL="342900" lvl="1" indent="-342900">
              <a:buFont typeface="Arial" pitchFamily="34" charset="0"/>
              <a:buChar char="•"/>
            </a:pPr>
            <a:r>
              <a:rPr lang="en-AU" sz="2400" dirty="0" smtClean="0"/>
              <a:t>Cloud security risks and countermeasures</a:t>
            </a:r>
          </a:p>
          <a:p>
            <a:pPr marL="342900" lvl="1" indent="-342900">
              <a:buFont typeface="Arial" pitchFamily="34" charset="0"/>
              <a:buChar char="•"/>
            </a:pPr>
            <a:r>
              <a:rPr lang="en-AU" sz="2400" dirty="0" smtClean="0"/>
              <a:t>Data protection in the cloud</a:t>
            </a:r>
          </a:p>
          <a:p>
            <a:pPr marL="342900" lvl="1" indent="-342900">
              <a:buFont typeface="Arial" pitchFamily="34" charset="0"/>
              <a:buChar char="•"/>
            </a:pPr>
            <a:r>
              <a:rPr lang="en-AU" sz="2400" dirty="0" smtClean="0"/>
              <a:t>Cloud security as a service</a:t>
            </a:r>
            <a:endParaRPr lang="en-AU" dirty="0" smtClean="0"/>
          </a:p>
        </p:txBody>
      </p:sp>
      <p:sp>
        <p:nvSpPr>
          <p:cNvPr id="2" name="Content Placeholder 1"/>
          <p:cNvSpPr>
            <a:spLocks noGrp="1"/>
          </p:cNvSpPr>
          <p:nvPr>
            <p:ph sz="quarter" idx="13"/>
          </p:nvPr>
        </p:nvSpPr>
        <p:spPr>
          <a:xfrm>
            <a:off x="323528" y="1196752"/>
            <a:ext cx="3744416" cy="5661248"/>
          </a:xfrm>
        </p:spPr>
        <p:txBody>
          <a:bodyPr>
            <a:normAutofit/>
          </a:bodyPr>
          <a:lstStyle/>
          <a:p>
            <a:r>
              <a:rPr lang="en-US" dirty="0" smtClean="0"/>
              <a:t>The need for database security</a:t>
            </a:r>
          </a:p>
          <a:p>
            <a:r>
              <a:rPr lang="en-US" dirty="0" smtClean="0"/>
              <a:t>Database management systems</a:t>
            </a:r>
          </a:p>
          <a:p>
            <a:r>
              <a:rPr lang="en-US" dirty="0" smtClean="0"/>
              <a:t>Relational databases</a:t>
            </a:r>
          </a:p>
          <a:p>
            <a:pPr lvl="1"/>
            <a:r>
              <a:rPr lang="en-US" dirty="0" smtClean="0"/>
              <a:t>Elements of a relational database system</a:t>
            </a:r>
          </a:p>
          <a:p>
            <a:pPr lvl="1"/>
            <a:r>
              <a:rPr lang="en-US" dirty="0" smtClean="0"/>
              <a:t>Structured Query Language</a:t>
            </a:r>
          </a:p>
          <a:p>
            <a:r>
              <a:rPr lang="en-US" dirty="0" smtClean="0"/>
              <a:t>SQL injection attacks</a:t>
            </a:r>
          </a:p>
          <a:p>
            <a:pPr lvl="1"/>
            <a:r>
              <a:rPr lang="en-US" dirty="0" smtClean="0"/>
              <a:t>A typical </a:t>
            </a:r>
            <a:r>
              <a:rPr lang="en-US" dirty="0" err="1" smtClean="0"/>
              <a:t>SQLi</a:t>
            </a:r>
            <a:r>
              <a:rPr lang="en-US" dirty="0" smtClean="0"/>
              <a:t> attack</a:t>
            </a:r>
          </a:p>
          <a:p>
            <a:pPr lvl="1"/>
            <a:r>
              <a:rPr lang="en-US" dirty="0" smtClean="0"/>
              <a:t>The injection technique</a:t>
            </a:r>
          </a:p>
          <a:p>
            <a:pPr lvl="1"/>
            <a:r>
              <a:rPr lang="en-US" dirty="0" err="1" smtClean="0"/>
              <a:t>SQLi</a:t>
            </a:r>
            <a:r>
              <a:rPr lang="en-US" dirty="0" smtClean="0"/>
              <a:t> attack avenues and types</a:t>
            </a:r>
          </a:p>
          <a:p>
            <a:pPr lvl="1"/>
            <a:r>
              <a:rPr lang="en-US" dirty="0" err="1" smtClean="0"/>
              <a:t>SQLi</a:t>
            </a:r>
            <a:r>
              <a:rPr lang="en-US" smtClean="0"/>
              <a:t> countermeasures</a:t>
            </a:r>
            <a:endParaRPr lang="en-US" dirty="0" smtClean="0"/>
          </a:p>
          <a:p>
            <a:r>
              <a:rPr lang="en-US" dirty="0" smtClean="0"/>
              <a:t>Inference </a:t>
            </a:r>
            <a:endParaRPr lang="en-US"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190"/>
          <a:stretch/>
        </p:blipFill>
        <p:spPr>
          <a:xfrm>
            <a:off x="3923928" y="2564904"/>
            <a:ext cx="1872208" cy="1604244"/>
          </a:xfrm>
          <a:prstGeom prst="round1Rect">
            <a:avLst/>
          </a:prstGeom>
          <a:effectLst>
            <a:softEdge rad="127000"/>
          </a:effectLst>
        </p:spPr>
      </p:pic>
    </p:spTree>
    <p:extLst>
      <p:ext uri="{BB962C8B-B14F-4D97-AF65-F5344CB8AC3E}">
        <p14:creationId xmlns:p14="http://schemas.microsoft.com/office/powerpoint/2010/main" val="157561998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rotWithShape="1">
          <a:blip r:embed="rId3">
            <a:extLst>
              <a:ext uri="{28A0092B-C50C-407E-A947-70E740481C1C}">
                <a14:useLocalDpi xmlns:a14="http://schemas.microsoft.com/office/drawing/2010/main" val="0"/>
              </a:ext>
            </a:extLst>
          </a:blip>
          <a:srcRect t="6779" r="2663" b="10046"/>
          <a:stretch/>
        </p:blipFill>
        <p:spPr>
          <a:xfrm>
            <a:off x="1691680" y="0"/>
            <a:ext cx="6204000" cy="6860573"/>
          </a:xfrm>
          <a:prstGeom prst="rect">
            <a:avLst/>
          </a:prstGeom>
          <a:solidFill>
            <a:schemeClr val="tx1"/>
          </a:solidFill>
        </p:spPr>
      </p:pic>
    </p:spTree>
    <p:extLst>
      <p:ext uri="{BB962C8B-B14F-4D97-AF65-F5344CB8AC3E}">
        <p14:creationId xmlns:p14="http://schemas.microsoft.com/office/powerpoint/2010/main" val="857230170"/>
      </p:ext>
    </p:extLst>
  </p:cSld>
  <p:clrMapOvr>
    <a:masterClrMapping/>
  </p:clrMapOvr>
  <p:transition spd="slow">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304800" y="0"/>
            <a:ext cx="8229600" cy="1600200"/>
          </a:xfrm>
        </p:spPr>
        <p:txBody>
          <a:bodyPr/>
          <a:lstStyle/>
          <a:p>
            <a:pPr eaLnBrk="1" fontAlgn="auto" hangingPunct="1">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Relational Database Elements</a:t>
            </a:r>
          </a:p>
        </p:txBody>
      </p:sp>
      <p:sp>
        <p:nvSpPr>
          <p:cNvPr id="212995" name="Rectangle 3"/>
          <p:cNvSpPr>
            <a:spLocks noGrp="1" noChangeArrowheads="1"/>
          </p:cNvSpPr>
          <p:nvPr>
            <p:ph idx="4294967295"/>
          </p:nvPr>
        </p:nvSpPr>
        <p:spPr>
          <a:xfrm>
            <a:off x="0" y="3886200"/>
            <a:ext cx="3733800" cy="1447800"/>
          </a:xfrm>
        </p:spPr>
        <p:txBody>
          <a:bodyPr wrap="square" numCol="1" anchor="t" anchorCtr="0" compatLnSpc="1">
            <a:prstTxWarp prst="textNoShape">
              <a:avLst/>
            </a:prstTxWarp>
          </a:bodyPr>
          <a:lstStyle/>
          <a:p>
            <a:pPr eaLnBrk="1" hangingPunct="1">
              <a:lnSpc>
                <a:spcPct val="80000"/>
              </a:lnSpc>
              <a:buClr>
                <a:schemeClr val="accent1"/>
              </a:buClr>
              <a:buSzPct val="70000"/>
              <a:buFont typeface="Wingdings" pitchFamily="-110" charset="2"/>
              <a:buChar char=""/>
              <a:defRPr/>
            </a:pPr>
            <a:r>
              <a:rPr lang="en-US" sz="2200" dirty="0" smtClean="0"/>
              <a:t>Relation/table/file</a:t>
            </a:r>
            <a:endParaRPr lang="en-US" sz="2200" dirty="0"/>
          </a:p>
          <a:p>
            <a:pPr eaLnBrk="1" hangingPunct="1">
              <a:lnSpc>
                <a:spcPct val="80000"/>
              </a:lnSpc>
              <a:buClr>
                <a:schemeClr val="accent1"/>
              </a:buClr>
              <a:buSzPct val="70000"/>
              <a:buFont typeface="Wingdings" pitchFamily="-110" charset="2"/>
              <a:buChar char=""/>
              <a:defRPr/>
            </a:pPr>
            <a:r>
              <a:rPr lang="en-US" sz="2200" dirty="0" smtClean="0"/>
              <a:t>Tuple/row/record</a:t>
            </a:r>
            <a:endParaRPr lang="en-US" sz="2200" dirty="0"/>
          </a:p>
          <a:p>
            <a:pPr eaLnBrk="1" hangingPunct="1">
              <a:lnSpc>
                <a:spcPct val="80000"/>
              </a:lnSpc>
              <a:buClr>
                <a:schemeClr val="accent1"/>
              </a:buClr>
              <a:buSzPct val="70000"/>
              <a:buFont typeface="Wingdings" pitchFamily="-110" charset="2"/>
              <a:buChar char=""/>
              <a:defRPr/>
            </a:pPr>
            <a:r>
              <a:rPr lang="en-US" sz="2200" dirty="0" smtClean="0"/>
              <a:t>Attribute/column/field</a:t>
            </a:r>
            <a:endParaRPr lang="en-US" sz="2200" dirty="0"/>
          </a:p>
        </p:txBody>
      </p:sp>
      <p:graphicFrame>
        <p:nvGraphicFramePr>
          <p:cNvPr id="4" name="Diagram 3"/>
          <p:cNvGraphicFramePr/>
          <p:nvPr>
            <p:extLst>
              <p:ext uri="{D42A27DB-BD31-4B8C-83A1-F6EECF244321}">
                <p14:modId xmlns:p14="http://schemas.microsoft.com/office/powerpoint/2010/main" val="1807923197"/>
              </p:ext>
            </p:extLst>
          </p:nvPr>
        </p:nvGraphicFramePr>
        <p:xfrm>
          <a:off x="3733800" y="1600200"/>
          <a:ext cx="5257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p:cNvPicPr>
            <a:picLocks noChangeAspect="1"/>
          </p:cNvPicPr>
          <p:nvPr/>
        </p:nvPicPr>
        <p:blipFill>
          <a:blip r:embed="rId8"/>
          <a:srcRect/>
          <a:stretch>
            <a:fillRect/>
          </a:stretch>
        </p:blipFill>
        <p:spPr bwMode="auto">
          <a:xfrm>
            <a:off x="762000" y="1981200"/>
            <a:ext cx="1870075" cy="1828800"/>
          </a:xfrm>
          <a:prstGeom prst="rect">
            <a:avLst/>
          </a:prstGeom>
          <a:noFill/>
          <a:ln w="9525">
            <a:noFill/>
            <a:miter lim="800000"/>
            <a:headEnd/>
            <a:tailEnd/>
          </a:ln>
        </p:spPr>
      </p:pic>
    </p:spTree>
    <p:extLst>
      <p:ext uri="{BB962C8B-B14F-4D97-AF65-F5344CB8AC3E}">
        <p14:creationId xmlns:p14="http://schemas.microsoft.com/office/powerpoint/2010/main" val="57724923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228" r="20308" b="13892"/>
          <a:stretch/>
        </p:blipFill>
        <p:spPr>
          <a:xfrm>
            <a:off x="179512" y="2852936"/>
            <a:ext cx="8827754" cy="2561996"/>
          </a:xfrm>
          <a:prstGeom prst="rect">
            <a:avLst/>
          </a:prstGeom>
        </p:spPr>
      </p:pic>
      <p:sp>
        <p:nvSpPr>
          <p:cNvPr id="6" name="TextBox 5"/>
          <p:cNvSpPr txBox="1"/>
          <p:nvPr/>
        </p:nvSpPr>
        <p:spPr>
          <a:xfrm>
            <a:off x="8354" y="476672"/>
            <a:ext cx="9135646" cy="1200329"/>
          </a:xfrm>
          <a:prstGeom prst="rect">
            <a:avLst/>
          </a:prstGeom>
          <a:noFill/>
        </p:spPr>
        <p:txBody>
          <a:bodyPr wrap="square" rtlCol="0">
            <a:spAutoFit/>
          </a:bodyPr>
          <a:lstStyle/>
          <a:p>
            <a:pPr algn="ctr"/>
            <a:r>
              <a:rPr lang="en-US" sz="4000" dirty="0">
                <a:solidFill>
                  <a:prstClr val="white"/>
                </a:solidFill>
                <a:latin typeface="Palatino Linotype"/>
              </a:rPr>
              <a:t>Table 5.1  </a:t>
            </a:r>
            <a:endParaRPr lang="en-US" sz="4000" dirty="0" smtClean="0">
              <a:solidFill>
                <a:prstClr val="white"/>
              </a:solidFill>
              <a:latin typeface="Palatino Linotype"/>
            </a:endParaRPr>
          </a:p>
          <a:p>
            <a:pPr algn="ctr"/>
            <a:r>
              <a:rPr lang="en-US" sz="3200" dirty="0" smtClean="0">
                <a:solidFill>
                  <a:prstClr val="white"/>
                </a:solidFill>
                <a:latin typeface="Palatino Linotype"/>
              </a:rPr>
              <a:t>Basic </a:t>
            </a:r>
            <a:r>
              <a:rPr lang="en-US" sz="3200" dirty="0">
                <a:solidFill>
                  <a:prstClr val="white"/>
                </a:solidFill>
                <a:latin typeface="Palatino Linotype"/>
              </a:rPr>
              <a:t>Terminology for Relational Databases </a:t>
            </a:r>
          </a:p>
        </p:txBody>
      </p:sp>
    </p:spTree>
    <p:extLst>
      <p:ext uri="{BB962C8B-B14F-4D97-AF65-F5344CB8AC3E}">
        <p14:creationId xmlns:p14="http://schemas.microsoft.com/office/powerpoint/2010/main" val="1439354048"/>
      </p:ext>
    </p:extLst>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l="22080" t="10830" r="17750" b="52644"/>
          <a:stretch/>
        </p:blipFill>
        <p:spPr>
          <a:xfrm>
            <a:off x="611560" y="332656"/>
            <a:ext cx="7937501" cy="6235700"/>
          </a:xfrm>
          <a:prstGeom prst="rect">
            <a:avLst/>
          </a:prstGeom>
          <a:solidFill>
            <a:schemeClr val="tx1"/>
          </a:solidFill>
        </p:spPr>
      </p:pic>
    </p:spTree>
    <p:extLst>
      <p:ext uri="{BB962C8B-B14F-4D97-AF65-F5344CB8AC3E}">
        <p14:creationId xmlns:p14="http://schemas.microsoft.com/office/powerpoint/2010/main" val="378974839"/>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l="4793" t="14259" r="4619" b="16482"/>
          <a:stretch/>
        </p:blipFill>
        <p:spPr>
          <a:xfrm>
            <a:off x="1403648" y="188640"/>
            <a:ext cx="6550032" cy="6480720"/>
          </a:xfrm>
          <a:prstGeom prst="rect">
            <a:avLst/>
          </a:prstGeom>
          <a:solidFill>
            <a:schemeClr val="tx1"/>
          </a:solidFill>
        </p:spPr>
      </p:pic>
    </p:spTree>
    <p:extLst>
      <p:ext uri="{BB962C8B-B14F-4D97-AF65-F5344CB8AC3E}">
        <p14:creationId xmlns:p14="http://schemas.microsoft.com/office/powerpoint/2010/main" val="32103922"/>
      </p:ext>
    </p:extLst>
  </p:cSld>
  <p:clrMapOvr>
    <a:masterClrMapping/>
  </p:clrMapOvr>
  <p:transition spd="slow">
    <p:pull dir="ld"/>
  </p:transition>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NCSU Lecture</Template>
  <TotalTime>105</TotalTime>
  <Words>14108</Words>
  <Application>Microsoft Office PowerPoint</Application>
  <PresentationFormat>On-screen Show (4:3)</PresentationFormat>
  <Paragraphs>1445</Paragraphs>
  <Slides>44</Slides>
  <Notes>41</Notes>
  <HiddenSlides>1</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44</vt:i4>
      </vt:variant>
    </vt:vector>
  </HeadingPairs>
  <TitlesOfParts>
    <vt:vector size="52" baseType="lpstr">
      <vt:lpstr>NCSU Lecture</vt:lpstr>
      <vt:lpstr>1_NCSU Lecture</vt:lpstr>
      <vt:lpstr>2_NCSU Lecture</vt:lpstr>
      <vt:lpstr>3_NCSU Lecture</vt:lpstr>
      <vt:lpstr>4_NCSU Lecture</vt:lpstr>
      <vt:lpstr>5_NCSU Lecture</vt:lpstr>
      <vt:lpstr>Executive</vt:lpstr>
      <vt:lpstr>Document</vt:lpstr>
      <vt:lpstr>Database and Cloud Security</vt:lpstr>
      <vt:lpstr>Databases</vt:lpstr>
      <vt:lpstr>PowerPoint Presentation</vt:lpstr>
      <vt:lpstr>Relational Databases</vt:lpstr>
      <vt:lpstr>PowerPoint Presentation</vt:lpstr>
      <vt:lpstr>Relational Database Elements</vt:lpstr>
      <vt:lpstr>PowerPoint Presentation</vt:lpstr>
      <vt:lpstr>PowerPoint Presentation</vt:lpstr>
      <vt:lpstr>PowerPoint Presentation</vt:lpstr>
      <vt:lpstr>Structured Query Language  (SQL)</vt:lpstr>
      <vt:lpstr>SQL Injection Attacks (SQLi)</vt:lpstr>
      <vt:lpstr>PowerPoint Presentation</vt:lpstr>
      <vt:lpstr>Injection Technique</vt:lpstr>
      <vt:lpstr>SQLi Attack Avenues</vt:lpstr>
      <vt:lpstr>Inband Attacks</vt:lpstr>
      <vt:lpstr>Inferential Attack</vt:lpstr>
      <vt:lpstr>Out-of-Band Attack</vt:lpstr>
      <vt:lpstr>SQLi Countermeasures</vt:lpstr>
      <vt:lpstr>SQL injection examples</vt:lpstr>
      <vt:lpstr>Proper database coding practices</vt:lpstr>
      <vt:lpstr>Database Access Control</vt:lpstr>
      <vt:lpstr>SQL Access Controls</vt:lpstr>
      <vt:lpstr>PowerPoint Presentation</vt:lpstr>
      <vt:lpstr>Role-Based Access Control  (RBAC)</vt:lpstr>
      <vt:lpstr>PowerPoint Presentation</vt:lpstr>
      <vt:lpstr>PowerPoint Presentation</vt:lpstr>
      <vt:lpstr>PowerPoint Presentation</vt:lpstr>
      <vt:lpstr>Inference Detection</vt:lpstr>
      <vt:lpstr>Database Encryption</vt:lpstr>
      <vt:lpstr>PowerPoint Presentation</vt:lpstr>
      <vt:lpstr>Cloud Security</vt:lpstr>
      <vt:lpstr>PowerPoint Presentation</vt:lpstr>
      <vt:lpstr>PowerPoint Presentation</vt:lpstr>
      <vt:lpstr>NIST Deployment Models</vt:lpstr>
      <vt:lpstr>PowerPoint Presentation</vt:lpstr>
      <vt:lpstr>Cloud Computing Reference Architecture</vt:lpstr>
      <vt:lpstr>Objectives </vt:lpstr>
      <vt:lpstr>PowerPoint Presentation</vt:lpstr>
      <vt:lpstr>Cloud Security Risks</vt:lpstr>
      <vt:lpstr>PowerPoint Presentation</vt:lpstr>
      <vt:lpstr>Data Protection in the Cloud</vt:lpstr>
      <vt:lpstr>Cloud Security  As A Service</vt:lpstr>
      <vt:lpstr>PowerPoint Presentation</vt:lpstr>
      <vt:lpstr>Summary</vt:lpstr>
    </vt:vector>
  </TitlesOfParts>
  <Company>NetApp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dc:title>
  <dc:creator>Tyler Bletsch</dc:creator>
  <cp:lastModifiedBy>Tyler Bletsch</cp:lastModifiedBy>
  <cp:revision>16</cp:revision>
  <dcterms:created xsi:type="dcterms:W3CDTF">2015-09-23T19:47:58Z</dcterms:created>
  <dcterms:modified xsi:type="dcterms:W3CDTF">2015-09-29T17:30:55Z</dcterms:modified>
</cp:coreProperties>
</file>